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43"/>
  </p:notesMasterIdLst>
  <p:sldIdLst>
    <p:sldId id="515" r:id="rId3"/>
    <p:sldId id="535" r:id="rId4"/>
    <p:sldId id="634" r:id="rId5"/>
    <p:sldId id="635" r:id="rId6"/>
    <p:sldId id="639" r:id="rId7"/>
    <p:sldId id="636" r:id="rId8"/>
    <p:sldId id="637" r:id="rId9"/>
    <p:sldId id="688" r:id="rId10"/>
    <p:sldId id="640" r:id="rId11"/>
    <p:sldId id="641" r:id="rId12"/>
    <p:sldId id="642" r:id="rId13"/>
    <p:sldId id="643" r:id="rId14"/>
    <p:sldId id="644" r:id="rId15"/>
    <p:sldId id="680" r:id="rId16"/>
    <p:sldId id="645" r:id="rId17"/>
    <p:sldId id="646" r:id="rId18"/>
    <p:sldId id="647" r:id="rId19"/>
    <p:sldId id="648" r:id="rId20"/>
    <p:sldId id="689" r:id="rId21"/>
    <p:sldId id="690" r:id="rId22"/>
    <p:sldId id="692" r:id="rId23"/>
    <p:sldId id="693" r:id="rId24"/>
    <p:sldId id="691" r:id="rId25"/>
    <p:sldId id="649" r:id="rId26"/>
    <p:sldId id="650" r:id="rId27"/>
    <p:sldId id="682" r:id="rId28"/>
    <p:sldId id="694" r:id="rId29"/>
    <p:sldId id="669" r:id="rId30"/>
    <p:sldId id="652" r:id="rId31"/>
    <p:sldId id="672" r:id="rId32"/>
    <p:sldId id="675" r:id="rId33"/>
    <p:sldId id="670" r:id="rId34"/>
    <p:sldId id="674" r:id="rId35"/>
    <p:sldId id="677" r:id="rId36"/>
    <p:sldId id="673" r:id="rId37"/>
    <p:sldId id="676" r:id="rId38"/>
    <p:sldId id="679" r:id="rId39"/>
    <p:sldId id="678" r:id="rId40"/>
    <p:sldId id="654" r:id="rId41"/>
    <p:sldId id="695" r:id="rId4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77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3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06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883" algn="l" defTabSz="9143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60" algn="l" defTabSz="9143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236" algn="l" defTabSz="9143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413" algn="l" defTabSz="9143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EEECE"/>
    <a:srgbClr val="FDE2AD"/>
    <a:srgbClr val="FDECB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9" autoAdjust="0"/>
    <p:restoredTop sz="95645" autoAdjust="0"/>
  </p:normalViewPr>
  <p:slideViewPr>
    <p:cSldViewPr>
      <p:cViewPr varScale="1">
        <p:scale>
          <a:sx n="70" d="100"/>
          <a:sy n="70" d="100"/>
        </p:scale>
        <p:origin x="-17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A9EE7-57CE-4C7C-AAAE-36EFD4BFDD3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19352-A9B7-45DD-8EF2-8D55A8C8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680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BDF-3428-4855-B3C9-114F0AF92E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354" y="8685357"/>
            <a:ext cx="2972108" cy="4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D91229-844A-4FA8-BF32-C984BBB94404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1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354" y="8685357"/>
            <a:ext cx="2972108" cy="4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D91229-844A-4FA8-BF32-C984BBB94404}" type="slidenum">
              <a:rPr lang="ru-RU" sz="1200"/>
              <a:pPr algn="r"/>
              <a:t>17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1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BDF-3428-4855-B3C9-114F0AF92E5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7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619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BDF-3428-4855-B3C9-114F0AF92E5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7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40A36-16A7-43C3-AF2C-B1F68CDCC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6E5F-EC04-4403-852E-5A1F8BE00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18953-7FC6-4F26-BCD7-FADC322C18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0F0A-5D46-4EB3-AE8A-FCF0A2823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09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2856000" y="-95053"/>
            <a:ext cx="6413400" cy="7048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defTabSz="410751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8877" y="6500812"/>
            <a:ext cx="277317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71095-1DEF-40E2-B571-9A2AF0E542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892969" y="2997662"/>
            <a:ext cx="7358063" cy="487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2B5E3-879C-49B6-88B5-81EA113BFF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52EF8-5855-4547-8BC3-5DE33DB09D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C1930-2372-4121-922E-B6CBF9A8A0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53152-76E0-48A4-AC31-71C0DF2D51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5746-4190-4DDA-984E-5F4C822E9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269E7-131A-4AD9-B105-464EDF9D26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0FA7D-07A1-4F9C-AA94-942A7CE248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BA2626-9E61-4CE9-A155-75EB87F7A6B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8877" y="6505277"/>
            <a:ext cx="277317" cy="272186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300"/>
            </a:lvl1pPr>
          </a:lstStyle>
          <a:p>
            <a:pPr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Light"/>
                <a:sym typeface="Helvetica Light"/>
              </a:rPr>
              <a:pPr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379" name="AutoShape 3"/>
          <p:cNvCxnSpPr>
            <a:cxnSpLocks noChangeShapeType="1"/>
          </p:cNvCxnSpPr>
          <p:nvPr/>
        </p:nvCxnSpPr>
        <p:spPr bwMode="auto">
          <a:xfrm>
            <a:off x="8459789" y="435099"/>
            <a:ext cx="320675" cy="3209925"/>
          </a:xfrm>
          <a:prstGeom prst="bentConnector3">
            <a:avLst>
              <a:gd name="adj1" fmla="val 170792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cxnSp>
      <p:sp>
        <p:nvSpPr>
          <p:cNvPr id="3573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r>
              <a:rPr lang="ru-RU" dirty="0" smtClean="0"/>
              <a:t>От изотермы адсорбции Фрумкина до КПД </a:t>
            </a:r>
            <a:r>
              <a:rPr lang="ru-RU" dirty="0" err="1" smtClean="0"/>
              <a:t>суперконденсаторов</a:t>
            </a:r>
            <a:r>
              <a:rPr lang="ru-RU" dirty="0" smtClean="0"/>
              <a:t>  с углеродными электродами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Бограчев</a:t>
            </a:r>
            <a:r>
              <a:rPr lang="ru-RU" dirty="0" smtClean="0"/>
              <a:t> Д.А.</a:t>
            </a:r>
          </a:p>
          <a:p>
            <a:r>
              <a:rPr lang="ru-RU" dirty="0" smtClean="0"/>
              <a:t>ИФХЭ им. А.Н. Фрумкина РАН</a:t>
            </a:r>
          </a:p>
          <a:p>
            <a:r>
              <a:rPr lang="ru-RU" dirty="0" smtClean="0"/>
              <a:t>НИУ ВШЭ, МИЭМ им. А.Н. Тихонова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250826" y="188914"/>
            <a:ext cx="8435975" cy="3600127"/>
          </a:xfrm>
        </p:spPr>
        <p:txBody>
          <a:bodyPr>
            <a:normAutofit lnSpcReduction="10000"/>
          </a:bodyPr>
          <a:lstStyle/>
          <a:p>
            <a:pPr marL="0" indent="363520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itchFamily="18" charset="0"/>
              </a:rPr>
              <a:t>Емкость уеденной металлической сферы размером с Землю</a:t>
            </a:r>
            <a:r>
              <a:rPr lang="en-US" altLang="ru-RU" sz="2400" dirty="0">
                <a:latin typeface="Times New Roman" pitchFamily="18" charset="0"/>
              </a:rPr>
              <a:t>:</a:t>
            </a:r>
            <a:r>
              <a:rPr lang="ru-RU" altLang="ru-RU" sz="2400" dirty="0">
                <a:latin typeface="Times New Roman" pitchFamily="18" charset="0"/>
              </a:rPr>
              <a:t>			</a:t>
            </a:r>
            <a:endParaRPr lang="en-US" altLang="ru-RU" sz="2400" dirty="0">
              <a:latin typeface="Times New Roman" pitchFamily="18" charset="0"/>
            </a:endParaRPr>
          </a:p>
          <a:p>
            <a:pPr marL="0" indent="363520">
              <a:lnSpc>
                <a:spcPct val="80000"/>
              </a:lnSpc>
              <a:buNone/>
            </a:pPr>
            <a:r>
              <a:rPr lang="en-US" altLang="ru-RU" sz="2400" dirty="0">
                <a:latin typeface="Times New Roman" pitchFamily="18" charset="0"/>
              </a:rPr>
              <a:t>						</a:t>
            </a:r>
          </a:p>
          <a:p>
            <a:pPr marL="0" indent="363520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itchFamily="18" charset="0"/>
              </a:rPr>
              <a:t> </a:t>
            </a:r>
          </a:p>
          <a:p>
            <a:pPr marL="0" indent="363520">
              <a:lnSpc>
                <a:spcPct val="80000"/>
              </a:lnSpc>
              <a:buNone/>
            </a:pPr>
            <a:endParaRPr lang="ru-RU" altLang="ru-RU" sz="2400" dirty="0">
              <a:latin typeface="Times New Roman" pitchFamily="18" charset="0"/>
            </a:endParaRPr>
          </a:p>
          <a:p>
            <a:pPr marL="0" indent="363520">
              <a:lnSpc>
                <a:spcPct val="80000"/>
              </a:lnSpc>
              <a:buNone/>
            </a:pPr>
            <a:endParaRPr lang="ru-RU" altLang="ru-RU" sz="2400" dirty="0">
              <a:latin typeface="Times New Roman" pitchFamily="18" charset="0"/>
            </a:endParaRPr>
          </a:p>
          <a:p>
            <a:pPr marL="0" indent="363520">
              <a:lnSpc>
                <a:spcPct val="80000"/>
              </a:lnSpc>
              <a:buNone/>
            </a:pPr>
            <a:r>
              <a:rPr lang="ru-RU" altLang="ru-RU" sz="2800" dirty="0">
                <a:latin typeface="Times New Roman" pitchFamily="18" charset="0"/>
              </a:rPr>
              <a:t>Если </a:t>
            </a:r>
            <a:r>
              <a:rPr lang="ru-RU" altLang="ru-RU" sz="2800" i="1" dirty="0">
                <a:latin typeface="Times New Roman" pitchFamily="18" charset="0"/>
              </a:rPr>
              <a:t>ε =</a:t>
            </a:r>
            <a:r>
              <a:rPr lang="ru-RU" altLang="ru-RU" sz="2800" dirty="0">
                <a:latin typeface="Times New Roman" pitchFamily="18" charset="0"/>
              </a:rPr>
              <a:t> 1 (воздух, вакуум) и </a:t>
            </a:r>
            <a:r>
              <a:rPr lang="en-US" altLang="ru-RU" sz="2800" i="1" dirty="0">
                <a:latin typeface="Times New Roman" pitchFamily="18" charset="0"/>
              </a:rPr>
              <a:t>R </a:t>
            </a:r>
            <a:r>
              <a:rPr lang="ru-RU" altLang="ru-RU" sz="2800" i="1" dirty="0">
                <a:latin typeface="Times New Roman" pitchFamily="18" charset="0"/>
              </a:rPr>
              <a:t>= </a:t>
            </a:r>
            <a:r>
              <a:rPr lang="en-US" altLang="ru-RU" sz="2800" i="1" dirty="0">
                <a:latin typeface="Times New Roman" pitchFamily="18" charset="0"/>
              </a:rPr>
              <a:t>R</a:t>
            </a:r>
            <a:r>
              <a:rPr lang="ru-RU" altLang="ru-RU" sz="2800" baseline="-25000" dirty="0">
                <a:latin typeface="Times New Roman" pitchFamily="18" charset="0"/>
              </a:rPr>
              <a:t>земли</a:t>
            </a:r>
            <a:r>
              <a:rPr lang="ru-RU" altLang="ru-RU" sz="2800" dirty="0">
                <a:latin typeface="Times New Roman" pitchFamily="18" charset="0"/>
              </a:rPr>
              <a:t>, то </a:t>
            </a:r>
          </a:p>
          <a:p>
            <a:pPr marL="0" indent="363520">
              <a:lnSpc>
                <a:spcPct val="80000"/>
              </a:lnSpc>
              <a:buNone/>
            </a:pPr>
            <a:r>
              <a:rPr lang="ru-RU" altLang="ru-RU" sz="2800" i="1" dirty="0">
                <a:latin typeface="Times New Roman" pitchFamily="18" charset="0"/>
              </a:rPr>
              <a:t>		</a:t>
            </a:r>
            <a:r>
              <a:rPr lang="en-US" altLang="ru-RU" sz="2800" i="1" dirty="0">
                <a:latin typeface="Times New Roman" pitchFamily="18" charset="0"/>
              </a:rPr>
              <a:t>C</a:t>
            </a:r>
            <a:r>
              <a:rPr lang="ru-RU" altLang="ru-RU" sz="2800" i="1" baseline="-25000" dirty="0">
                <a:latin typeface="Times New Roman" pitchFamily="18" charset="0"/>
              </a:rPr>
              <a:t>З</a:t>
            </a:r>
            <a:r>
              <a:rPr lang="ru-RU" altLang="ru-RU" sz="2800" i="1" dirty="0">
                <a:latin typeface="Times New Roman" pitchFamily="18" charset="0"/>
              </a:rPr>
              <a:t> =</a:t>
            </a:r>
            <a:r>
              <a:rPr lang="ru-RU" altLang="ru-RU" sz="2800" dirty="0">
                <a:latin typeface="Times New Roman" pitchFamily="18" charset="0"/>
              </a:rPr>
              <a:t> 7·10 </a:t>
            </a:r>
            <a:r>
              <a:rPr lang="ru-RU" altLang="ru-RU" sz="2800" baseline="30000" dirty="0">
                <a:latin typeface="Times New Roman" pitchFamily="18" charset="0"/>
              </a:rPr>
              <a:t>–4</a:t>
            </a:r>
            <a:r>
              <a:rPr lang="ru-RU" altLang="ru-RU" sz="2800" dirty="0">
                <a:latin typeface="Times New Roman" pitchFamily="18" charset="0"/>
              </a:rPr>
              <a:t> Ф или 700 мкФ.</a:t>
            </a:r>
            <a:r>
              <a:rPr lang="ru-RU" altLang="ru-RU" sz="2400" dirty="0">
                <a:latin typeface="Times New Roman" pitchFamily="18" charset="0"/>
              </a:rPr>
              <a:t> </a:t>
            </a:r>
          </a:p>
          <a:p>
            <a:pPr marL="0" indent="363520">
              <a:lnSpc>
                <a:spcPct val="80000"/>
              </a:lnSpc>
              <a:buNone/>
            </a:pPr>
            <a:endParaRPr lang="ru-RU" altLang="ru-RU" sz="2400" dirty="0">
              <a:latin typeface="Times New Roman" pitchFamily="18" charset="0"/>
            </a:endParaRPr>
          </a:p>
          <a:p>
            <a:pPr marL="0" indent="363520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itchFamily="18" charset="0"/>
              </a:rPr>
              <a:t>Емкость плоского конденсатора</a:t>
            </a:r>
            <a:r>
              <a:rPr lang="en-US" altLang="ru-RU" sz="2400" dirty="0">
                <a:latin typeface="Times New Roman" pitchFamily="18" charset="0"/>
              </a:rPr>
              <a:t>:</a:t>
            </a:r>
            <a:r>
              <a:rPr lang="ru-RU" altLang="ru-RU" sz="2400" dirty="0">
                <a:latin typeface="Times New Roman" pitchFamily="18" charset="0"/>
              </a:rPr>
              <a:t> </a:t>
            </a:r>
            <a:endParaRPr lang="en-US" altLang="ru-RU" sz="2400" dirty="0">
              <a:latin typeface="Times New Roman" pitchFamily="18" charset="0"/>
            </a:endParaRPr>
          </a:p>
          <a:p>
            <a:pPr marL="0" indent="363520">
              <a:lnSpc>
                <a:spcPct val="80000"/>
              </a:lnSpc>
              <a:buNone/>
            </a:pPr>
            <a:endParaRPr lang="en-US" altLang="ru-RU" sz="2400" dirty="0">
              <a:latin typeface="Times New Roman" pitchFamily="18" charset="0"/>
            </a:endParaRPr>
          </a:p>
          <a:p>
            <a:pPr marL="0" indent="363520">
              <a:lnSpc>
                <a:spcPct val="80000"/>
              </a:lnSpc>
              <a:buNone/>
            </a:pPr>
            <a:endParaRPr lang="ru-RU" altLang="ru-RU" sz="2400" dirty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>
              <a:latin typeface="Times New Roman" pitchFamily="18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479641" y="3030025"/>
            <a:ext cx="18471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3852738"/>
              </p:ext>
            </p:extLst>
          </p:nvPr>
        </p:nvGraphicFramePr>
        <p:xfrm>
          <a:off x="899592" y="764705"/>
          <a:ext cx="3240360" cy="855095"/>
        </p:xfrm>
        <a:graphic>
          <a:graphicData uri="http://schemas.openxmlformats.org/presentationml/2006/ole">
            <p:oleObj spid="_x0000_s502786" name="Equation" r:id="rId3" imgW="914400" imgH="241200" progId="Equation.DSMT4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385030"/>
              </p:ext>
            </p:extLst>
          </p:nvPr>
        </p:nvGraphicFramePr>
        <p:xfrm>
          <a:off x="2339752" y="4005064"/>
          <a:ext cx="2664296" cy="1267818"/>
        </p:xfrm>
        <a:graphic>
          <a:graphicData uri="http://schemas.openxmlformats.org/presentationml/2006/ole">
            <p:oleObj spid="_x0000_s502787" name="Equation" r:id="rId4" imgW="82548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82674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Двойной </a:t>
            </a:r>
            <a:br>
              <a:rPr lang="ru-RU" dirty="0" smtClean="0"/>
            </a:br>
            <a:r>
              <a:rPr lang="ru-RU" dirty="0" smtClean="0"/>
              <a:t>электрический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слой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95537" y="3861048"/>
          <a:ext cx="1620837" cy="858838"/>
        </p:xfrm>
        <a:graphic>
          <a:graphicData uri="http://schemas.openxmlformats.org/presentationml/2006/ole">
            <p:oleObj spid="_x0000_s545793" name="Equation" r:id="rId3" imgW="838080" imgH="444240" progId="Equation.DSMT4">
              <p:embed/>
            </p:oleObj>
          </a:graphicData>
        </a:graphic>
      </p:graphicFrame>
      <p:graphicFrame>
        <p:nvGraphicFramePr>
          <p:cNvPr id="545794" name="Object 2"/>
          <p:cNvGraphicFramePr>
            <a:graphicFrameLocks noChangeAspect="1"/>
          </p:cNvGraphicFramePr>
          <p:nvPr/>
        </p:nvGraphicFramePr>
        <p:xfrm>
          <a:off x="323528" y="2060848"/>
          <a:ext cx="2184400" cy="1128712"/>
        </p:xfrm>
        <a:graphic>
          <a:graphicData uri="http://schemas.openxmlformats.org/presentationml/2006/ole">
            <p:oleObj spid="_x0000_s545794" name="Equation" r:id="rId4" imgW="1130040" imgH="58392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9798" y="2420889"/>
            <a:ext cx="186569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Толщина Дебая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14799" y="4149081"/>
            <a:ext cx="274766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Оценка толщины Дебая</a:t>
            </a:r>
            <a:endParaRPr lang="ru-RU" dirty="0"/>
          </a:p>
        </p:txBody>
      </p:sp>
      <p:pic>
        <p:nvPicPr>
          <p:cNvPr id="545800" name="Picture 8" descr="https://upload.wikimedia.org/wikipedia/ru/thumb/5/50/Double_Electric_Layer.jpg/300px-Double_Electric_Lay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1" y="1340768"/>
            <a:ext cx="3440381" cy="30963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56182" y="4437112"/>
            <a:ext cx="1781247" cy="369328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ru-RU" dirty="0"/>
              <a:t>Строение ДЭС</a:t>
            </a:r>
          </a:p>
        </p:txBody>
      </p:sp>
    </p:spTree>
    <p:extLst>
      <p:ext uri="{BB962C8B-B14F-4D97-AF65-F5344CB8AC3E}">
        <p14:creationId xmlns="" xmlns:p14="http://schemas.microsoft.com/office/powerpoint/2010/main" val="4228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5244" y="193744"/>
            <a:ext cx="9234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353">
              <a:defRPr/>
            </a:pPr>
            <a:r>
              <a:rPr lang="ru-RU" altLang="ru-RU" sz="4000" b="0" dirty="0" smtClean="0">
                <a:solidFill>
                  <a:srgbClr val="000000"/>
                </a:solidFill>
              </a:rPr>
              <a:t>Удельная емкость двойного слоя</a:t>
            </a:r>
            <a:endParaRPr lang="ru-RU" altLang="ru-RU" sz="4000" b="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81" y="438151"/>
            <a:ext cx="114300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2646" y="2379078"/>
            <a:ext cx="8604250" cy="3939536"/>
          </a:xfrm>
          <a:prstGeom prst="rect">
            <a:avLst/>
          </a:prstGeom>
          <a:solidFill>
            <a:srgbClr val="FFFFF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alt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удельная емкость ДЭС ~ </a:t>
            </a:r>
            <a:endParaRPr lang="ru-RU" altLang="ru-RU" sz="32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algn="l" defTabSz="914353">
              <a:defRPr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(1 -</a:t>
            </a:r>
            <a:r>
              <a:rPr lang="en-US" altLang="ru-RU" sz="32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2) </a:t>
            </a: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10</a:t>
            </a:r>
            <a:r>
              <a:rPr lang="ru-RU" altLang="ru-RU" sz="3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-5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Ф/см</a:t>
            </a:r>
            <a:r>
              <a:rPr lang="ru-RU" altLang="ru-RU" sz="3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,</a:t>
            </a:r>
            <a:endParaRPr lang="ru-RU" altLang="ru-RU" sz="32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algn="l" defTabSz="914353">
              <a:defRPr/>
            </a:pPr>
            <a:r>
              <a:rPr lang="en-US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λ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расстояние между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«обкладками»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ДЭС</a:t>
            </a:r>
            <a:endParaRPr lang="ru-RU" altLang="ru-RU" sz="32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algn="l" defTabSz="914353"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(толщина слоя Дебая  ~  а</a:t>
            </a:r>
            <a:r>
              <a:rPr lang="ru-RU" alt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нгстремы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),</a:t>
            </a:r>
            <a:endParaRPr lang="ru-RU" altLang="ru-RU" sz="32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algn="l" defTabSz="914353">
              <a:defRPr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altLang="ru-RU" sz="32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algn="l" defTabSz="914353">
              <a:defRPr/>
            </a:pP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lang="en-US" altLang="ru-RU" sz="32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alt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CxS</a:t>
            </a: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~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1-3)</a:t>
            </a:r>
            <a:r>
              <a:rPr lang="en-US" altLang="ru-RU" sz="32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10</a:t>
            </a:r>
            <a:r>
              <a:rPr lang="en-US" altLang="ru-RU" sz="3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-5</a:t>
            </a: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Ф</a:t>
            </a: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см</a:t>
            </a:r>
            <a:r>
              <a:rPr lang="en-US" altLang="ru-RU" sz="3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x </a:t>
            </a:r>
            <a:endParaRPr lang="ru-RU" alt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 defTabSz="914353">
              <a:defRPr/>
            </a:pP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1-4)</a:t>
            </a: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en-US" altLang="ru-RU" sz="3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</a:t>
            </a: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см</a:t>
            </a:r>
            <a:r>
              <a:rPr lang="en-US" altLang="ru-RU" sz="3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/г  </a:t>
            </a:r>
            <a:r>
              <a:rPr lang="en-US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100-400</a:t>
            </a:r>
            <a:r>
              <a:rPr lang="en-US" altLang="ru-RU" sz="3200" dirty="0" smtClean="0">
                <a:solidFill>
                  <a:srgbClr val="003399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Ф</a:t>
            </a:r>
            <a:r>
              <a:rPr lang="en-US" altLang="ru-RU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altLang="ru-RU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</a:t>
            </a:r>
            <a:endParaRPr lang="ru-RU" altLang="ru-RU" sz="3200" dirty="0">
              <a:solidFill>
                <a:srgbClr val="003399"/>
              </a:solidFill>
              <a:latin typeface="Times New Roman" pitchFamily="18" charset="0"/>
              <a:sym typeface="Symbol" pitchFamily="18" charset="2"/>
            </a:endParaRPr>
          </a:p>
          <a:p>
            <a:pPr algn="l" defTabSz="914353">
              <a:defRPr/>
            </a:pPr>
            <a:endParaRPr lang="en-US" altLang="ru-RU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76528439"/>
              </p:ext>
            </p:extLst>
          </p:nvPr>
        </p:nvGraphicFramePr>
        <p:xfrm>
          <a:off x="1907704" y="1052736"/>
          <a:ext cx="1371600" cy="1003300"/>
        </p:xfrm>
        <a:graphic>
          <a:graphicData uri="http://schemas.openxmlformats.org/presentationml/2006/ole">
            <p:oleObj spid="_x0000_s503810" name="Equation" r:id="rId4" imgW="53316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813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Активированные угли </a:t>
            </a:r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268760"/>
          <a:ext cx="7776864" cy="4420535"/>
        </p:xfrm>
        <a:graphic>
          <a:graphicData uri="http://schemas.openxmlformats.org/drawingml/2006/table">
            <a:tbl>
              <a:tblPr/>
              <a:tblGrid>
                <a:gridCol w="2033512"/>
                <a:gridCol w="1914180"/>
                <a:gridCol w="1914180"/>
                <a:gridCol w="1914992"/>
              </a:tblGrid>
              <a:tr h="2548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Сырьё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latin typeface="Calibri"/>
                          <a:ea typeface="Calibri"/>
                          <a:cs typeface="Times New Roman"/>
                        </a:rPr>
                        <a:t>BET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1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/г)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11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см</a:t>
                      </a:r>
                      <a:r>
                        <a:rPr lang="ru-RU" sz="11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/г)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Отдача (%)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Абрикосовые косточки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1190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18.2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Вишневые косточки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875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11.2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Ореховая скорлупа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17.9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Скорлупа от фисташек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778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0.446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Скорлупа макадамии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1718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0.723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Скорлупа арахиса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240–1177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0.036–0.57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22-36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Орех миндаля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998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17.8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Кукурузный початок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400-1410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0.19-0.70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Солома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704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Хлопковый стебель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37.28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30.30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Дубовая древесина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985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0.3792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Кукурузная шелуха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977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0.3352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Кукурузная солома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660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0.2817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Рисовая солома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2410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Рисовая шелуха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480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13.652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Скорлупа ореха «Пекан»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682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Кожура Маниока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1378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0.583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467545" y="764706"/>
            <a:ext cx="6194763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4353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. Характеристики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АУ, полученных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сельскохозяйственных отходов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defTabSz="914353" eaLnBrk="0" hangingPunct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69" y="6093297"/>
            <a:ext cx="8375103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Via [</a:t>
            </a:r>
            <a:r>
              <a:rPr lang="en-US" dirty="0" err="1" smtClean="0"/>
              <a:t>Ioannidou</a:t>
            </a:r>
            <a:r>
              <a:rPr lang="en-US" dirty="0" smtClean="0"/>
              <a:t> O., </a:t>
            </a:r>
            <a:r>
              <a:rPr lang="en-US" dirty="0" err="1" smtClean="0"/>
              <a:t>Zabaniotou</a:t>
            </a:r>
            <a:r>
              <a:rPr lang="en-US" dirty="0" smtClean="0"/>
              <a:t> A</a:t>
            </a:r>
            <a:r>
              <a:rPr lang="ru-RU" dirty="0" smtClean="0"/>
              <a:t>.  </a:t>
            </a:r>
            <a:r>
              <a:rPr lang="en-US" dirty="0" smtClean="0"/>
              <a:t>Renewable and Sustainable Energy Reviews. </a:t>
            </a:r>
            <a:endParaRPr lang="ru-RU" dirty="0" smtClean="0"/>
          </a:p>
          <a:p>
            <a:r>
              <a:rPr lang="en-US" dirty="0" smtClean="0"/>
              <a:t>– 2007. – Т. 11. – №. 9. – С. 1966-2005.]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754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420888"/>
            <a:ext cx="2362200" cy="2362200"/>
          </a:xfrm>
          <a:prstGeom prst="rect">
            <a:avLst/>
          </a:prstGeom>
          <a:noFill/>
        </p:spPr>
      </p:pic>
      <p:pic>
        <p:nvPicPr>
          <p:cNvPr id="87043" name="Picture 3" descr="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14600"/>
            <a:ext cx="2286000" cy="2286000"/>
          </a:xfrm>
          <a:prstGeom prst="rect">
            <a:avLst/>
          </a:prstGeom>
          <a:noFill/>
        </p:spPr>
      </p:pic>
      <p:pic>
        <p:nvPicPr>
          <p:cNvPr id="87044" name="Picture 4" descr="small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1" y="2514600"/>
            <a:ext cx="2209800" cy="2209800"/>
          </a:xfrm>
          <a:prstGeom prst="rect">
            <a:avLst/>
          </a:prstGeom>
          <a:noFill/>
        </p:spPr>
      </p:pic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914400" y="16002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435" tIns="45718" rIns="91435" bIns="45718">
            <a:spAutoFit/>
          </a:bodyPr>
          <a:lstStyle/>
          <a:p>
            <a:endParaRPr lang="ru-RU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619672" y="332656"/>
            <a:ext cx="4816475" cy="108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Активированный уголь при разном увеличении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 SEM images of electrodes: СН900 (a-c), VISKUMAK (d-f) textiles and SAIT composite (g-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01" y="1052442"/>
            <a:ext cx="5832648" cy="446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347" y="196061"/>
            <a:ext cx="6768752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ru-RU" sz="2800" dirty="0"/>
              <a:t>Электродные материалы на основе </a:t>
            </a:r>
            <a:r>
              <a:rPr lang="en-US" sz="2800" dirty="0"/>
              <a:t>AC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220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3399"/>
                </a:solidFill>
              </a:rPr>
              <a:t>AUTOMATED POROSIMETER</a:t>
            </a:r>
            <a:r>
              <a:rPr lang="ru-RU" sz="2800" b="1" i="1" dirty="0">
                <a:solidFill>
                  <a:srgbClr val="003399"/>
                </a:solidFill>
              </a:rPr>
              <a:t>, </a:t>
            </a:r>
            <a:r>
              <a:rPr lang="en-US" sz="2800" b="1" i="1" dirty="0">
                <a:solidFill>
                  <a:srgbClr val="003399"/>
                </a:solidFill>
              </a:rPr>
              <a:t>Canada</a:t>
            </a:r>
            <a:endParaRPr lang="ru-RU" sz="2800" b="1" dirty="0">
              <a:solidFill>
                <a:srgbClr val="003399"/>
              </a:solidFill>
            </a:endParaRPr>
          </a:p>
        </p:txBody>
      </p:sp>
      <p:pic>
        <p:nvPicPr>
          <p:cNvPr id="19459" name="Picture 3" descr="DSC0441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1" y="1228767"/>
            <a:ext cx="6815137" cy="4525963"/>
          </a:xfr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63638" y="5645129"/>
            <a:ext cx="752316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 anchor="ctr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Yu.M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Volfkovich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V.S.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Bagotzky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Method of standard contact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porosimeter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Sources 48 (1994)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327.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Yu. M.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Volfkovich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I.A.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Blinov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V.E.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Sosenkin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US Patent 6,298,711, 2001.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1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/>
              <a:t>Результаты </a:t>
            </a:r>
            <a:r>
              <a:rPr lang="ru-RU" sz="4000" b="1" dirty="0" err="1"/>
              <a:t>порометрии</a:t>
            </a:r>
            <a:r>
              <a:rPr lang="ru-RU" sz="28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5" name="Picture 2" descr="Figure 1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3"/>
            <a:ext cx="6606893" cy="480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5" y="5877273"/>
            <a:ext cx="5113570" cy="92332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Volfkovich</a:t>
            </a:r>
            <a:r>
              <a:rPr lang="en-US" dirty="0" smtClean="0"/>
              <a:t> Y. M., </a:t>
            </a:r>
            <a:r>
              <a:rPr lang="en-US" dirty="0" err="1" smtClean="0"/>
              <a:t>Filippov</a:t>
            </a:r>
            <a:r>
              <a:rPr lang="en-US" dirty="0" smtClean="0"/>
              <a:t> A. N., </a:t>
            </a:r>
            <a:r>
              <a:rPr lang="en-US" dirty="0" err="1" smtClean="0"/>
              <a:t>Bagotsky</a:t>
            </a:r>
            <a:r>
              <a:rPr lang="en-US" dirty="0" smtClean="0"/>
              <a:t> </a:t>
            </a:r>
          </a:p>
          <a:p>
            <a:r>
              <a:rPr lang="en-US" dirty="0" smtClean="0"/>
              <a:t>V. S. Structural Properties of Porous Materials…</a:t>
            </a:r>
          </a:p>
          <a:p>
            <a:r>
              <a:rPr lang="en-US" dirty="0" smtClean="0"/>
              <a:t> Springer, 2014.]</a:t>
            </a: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1619672" y="980728"/>
            <a:ext cx="0" cy="36724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43609" y="260648"/>
            <a:ext cx="748923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micro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23734" y="1268761"/>
            <a:ext cx="748913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err="1" smtClean="0"/>
              <a:t>meso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3419872" y="980728"/>
            <a:ext cx="0" cy="36724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1403648" y="692696"/>
            <a:ext cx="0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355981" y="1340769"/>
            <a:ext cx="825858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macro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78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457200" y="295275"/>
            <a:ext cx="8229600" cy="1143000"/>
          </a:xfrm>
          <a:prstGeom prst="rect">
            <a:avLst/>
          </a:prstGeo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003399"/>
                </a:solidFill>
                <a:latin typeface="Times New Roman" pitchFamily="18" charset="0"/>
              </a:rPr>
              <a:t>Форма </a:t>
            </a:r>
            <a:r>
              <a:rPr lang="ru-RU" altLang="ru-RU" sz="3200" b="1" dirty="0" err="1" smtClean="0">
                <a:solidFill>
                  <a:srgbClr val="003399"/>
                </a:solidFill>
                <a:latin typeface="Times New Roman" pitchFamily="18" charset="0"/>
              </a:rPr>
              <a:t>разрядно-зарядных</a:t>
            </a:r>
            <a:r>
              <a:rPr lang="ru-RU" altLang="ru-RU" sz="3200" b="1" dirty="0" smtClean="0">
                <a:solidFill>
                  <a:srgbClr val="003399"/>
                </a:solidFill>
                <a:latin typeface="Times New Roman" pitchFamily="18" charset="0"/>
              </a:rPr>
              <a:t> гальваностатических кривых электрохимического конденсатора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30014"/>
            <a:ext cx="6913512" cy="472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12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320480" cy="162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911426" cy="16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4"/>
          <p:cNvGrpSpPr/>
          <p:nvPr/>
        </p:nvGrpSpPr>
        <p:grpSpPr>
          <a:xfrm>
            <a:off x="501597" y="4895821"/>
            <a:ext cx="8284805" cy="1323439"/>
            <a:chOff x="621023" y="2296095"/>
            <a:chExt cx="3866242" cy="7401240"/>
          </a:xfrm>
        </p:grpSpPr>
        <p:sp>
          <p:nvSpPr>
            <p:cNvPr id="8" name="Стрелка вверх 7"/>
            <p:cNvSpPr/>
            <p:nvPr/>
          </p:nvSpPr>
          <p:spPr>
            <a:xfrm>
              <a:off x="621023" y="3812046"/>
              <a:ext cx="180020" cy="5746306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25366" y="2296095"/>
              <a:ext cx="3661899" cy="7401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CC0000"/>
                  </a:solidFill>
                </a:rPr>
                <a:t>Преимущества метода емкостной </a:t>
              </a:r>
              <a:r>
                <a:rPr lang="ru-RU" sz="1600" b="1" dirty="0" err="1" smtClean="0">
                  <a:solidFill>
                    <a:srgbClr val="CC0000"/>
                  </a:solidFill>
                </a:rPr>
                <a:t>деионизации</a:t>
              </a:r>
              <a:r>
                <a:rPr lang="ru-RU" sz="1600" b="1" dirty="0" smtClean="0">
                  <a:solidFill>
                    <a:srgbClr val="CC0000"/>
                  </a:solidFill>
                </a:rPr>
                <a:t>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/>
                <a:t>Низкая </a:t>
              </a:r>
              <a:r>
                <a:rPr lang="ru-RU" sz="1600" dirty="0" smtClean="0"/>
                <a:t>стоимость (по сравнению с методом </a:t>
              </a:r>
              <a:r>
                <a:rPr lang="ru-RU" sz="1600" dirty="0"/>
                <a:t>обратного </a:t>
              </a:r>
              <a:r>
                <a:rPr lang="ru-RU" sz="1600" dirty="0" smtClean="0"/>
                <a:t>осмоса ниже на 33%)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 smtClean="0"/>
                <a:t>Низкие </a:t>
              </a:r>
              <a:r>
                <a:rPr lang="ru-RU" sz="1600" dirty="0"/>
                <a:t>эксплуатационные расходы</a:t>
              </a:r>
              <a:r>
                <a:rPr lang="ru-RU" sz="1600" dirty="0" smtClean="0"/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sz="1600" dirty="0" smtClean="0"/>
                <a:t>Способность метода функционировать при различных показателях </a:t>
              </a:r>
              <a:r>
                <a:rPr lang="ru-RU" sz="1600" dirty="0"/>
                <a:t>удаления ионов </a:t>
              </a:r>
              <a:r>
                <a:rPr lang="ru-RU" sz="1600" dirty="0" smtClean="0"/>
                <a:t>(варьировать степени </a:t>
              </a:r>
              <a:r>
                <a:rPr lang="ru-RU" sz="1600" dirty="0" err="1" smtClean="0"/>
                <a:t>деионизации</a:t>
              </a:r>
              <a:r>
                <a:rPr lang="ru-RU" sz="1600" dirty="0"/>
                <a:t>)</a:t>
              </a:r>
              <a:endParaRPr lang="ru-RU" sz="1400" b="1" dirty="0" smtClean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076056" y="908720"/>
            <a:ext cx="3740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Схема  </a:t>
            </a:r>
            <a:r>
              <a:rPr lang="ru-RU" sz="1600" b="1" dirty="0" smtClean="0">
                <a:solidFill>
                  <a:srgbClr val="C00000"/>
                </a:solidFill>
              </a:rPr>
              <a:t>процесса обессоливания </a:t>
            </a:r>
            <a:r>
              <a:rPr lang="ru-RU" sz="1600" b="1" dirty="0" smtClean="0"/>
              <a:t>в емкостной </a:t>
            </a:r>
            <a:r>
              <a:rPr lang="ru-RU" sz="1600" b="1" dirty="0" err="1" smtClean="0"/>
              <a:t>деионизации</a:t>
            </a:r>
            <a:r>
              <a:rPr lang="ru-RU" sz="1600" b="1" dirty="0" smtClean="0"/>
              <a:t>, </a:t>
            </a:r>
          </a:p>
          <a:p>
            <a:pPr algn="ctr"/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87812" y="3284984"/>
            <a:ext cx="4156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Схема </a:t>
            </a:r>
            <a:r>
              <a:rPr lang="ru-RU" sz="1600" b="1" dirty="0">
                <a:solidFill>
                  <a:srgbClr val="C00000"/>
                </a:solidFill>
              </a:rPr>
              <a:t>процесса регенерации </a:t>
            </a:r>
            <a:r>
              <a:rPr lang="ru-RU" sz="1600" b="1" dirty="0"/>
              <a:t>в емкостной </a:t>
            </a:r>
            <a:r>
              <a:rPr lang="ru-RU" sz="1600" b="1" dirty="0" err="1"/>
              <a:t>деионизации</a:t>
            </a:r>
            <a:r>
              <a:rPr lang="ru-RU" sz="1600" b="1" dirty="0" smtClean="0"/>
              <a:t>, </a:t>
            </a:r>
          </a:p>
          <a:p>
            <a:pPr algn="ctr"/>
            <a:endParaRPr lang="ru-RU" sz="1600" b="1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Метод емкостной </a:t>
            </a:r>
            <a:r>
              <a:rPr lang="ru-RU" sz="2400" b="1" dirty="0" err="1" smtClean="0">
                <a:solidFill>
                  <a:srgbClr val="002060"/>
                </a:solidFill>
              </a:rPr>
              <a:t>деионизации</a:t>
            </a:r>
            <a:r>
              <a:rPr lang="ru-RU" sz="2400" b="1" dirty="0" smtClean="0">
                <a:solidFill>
                  <a:srgbClr val="002060"/>
                </a:solidFill>
              </a:rPr>
              <a:t> на основе СК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4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http://www.chem.msu.ru/rus/history/acad/frum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9"/>
            <a:ext cx="2880320" cy="46598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475674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Александр Наумович Фрумкин 1895-1976  </a:t>
            </a:r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4427984" y="548680"/>
            <a:ext cx="41764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marL="342882" indent="-342882" algn="l" defTabSz="914353">
              <a:spcBef>
                <a:spcPct val="20000"/>
              </a:spcBef>
            </a:pPr>
            <a:r>
              <a:rPr lang="ru-RU" sz="2400" kern="0" dirty="0">
                <a:latin typeface="+mn-lt"/>
              </a:rPr>
              <a:t>Направления научной работы - основания электрохимии в том числе</a:t>
            </a:r>
            <a:r>
              <a:rPr lang="en-US" sz="2400" kern="0" dirty="0">
                <a:latin typeface="+mn-lt"/>
              </a:rPr>
              <a:t>:</a:t>
            </a:r>
            <a:r>
              <a:rPr lang="ru-RU" sz="2400" kern="0" dirty="0">
                <a:latin typeface="+mn-lt"/>
              </a:rPr>
              <a:t> </a:t>
            </a:r>
          </a:p>
          <a:p>
            <a:pPr marL="342882" indent="-342882" algn="l" defTabSz="914353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/>
              <a:t>Электрохимическая адсорбция</a:t>
            </a:r>
            <a:endParaRPr lang="en-US" sz="2400" kern="0" dirty="0"/>
          </a:p>
          <a:p>
            <a:pPr marL="342882" indent="-342882" algn="l" defTabSz="914353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 smtClean="0">
                <a:latin typeface="+mn-lt"/>
              </a:rPr>
              <a:t>Строение двойного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ru-RU" sz="2400" kern="0" dirty="0" smtClean="0">
                <a:latin typeface="+mn-lt"/>
              </a:rPr>
              <a:t>электрического </a:t>
            </a:r>
            <a:r>
              <a:rPr lang="ru-RU" sz="2400" kern="0" dirty="0">
                <a:latin typeface="+mn-lt"/>
              </a:rPr>
              <a:t>слоя </a:t>
            </a:r>
          </a:p>
          <a:p>
            <a:pPr marL="342882" indent="-342882" algn="l" defTabSz="914353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>
                <a:latin typeface="+mn-lt"/>
              </a:rPr>
              <a:t>Электрохимическая кинетика</a:t>
            </a:r>
          </a:p>
          <a:p>
            <a:pPr marL="342882" indent="-342882" algn="l" defTabSz="914353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 smtClean="0">
                <a:latin typeface="+mn-lt"/>
              </a:rPr>
              <a:t>Макрокинетика</a:t>
            </a:r>
            <a:endParaRPr lang="ru-RU" sz="2400" kern="0" dirty="0">
              <a:latin typeface="+mn-lt"/>
            </a:endParaRPr>
          </a:p>
          <a:p>
            <a:pPr marL="342882" indent="-342882" algn="l" defTabSz="914353">
              <a:spcBef>
                <a:spcPct val="20000"/>
              </a:spcBef>
            </a:pPr>
            <a:r>
              <a:rPr lang="ru-RU" sz="2400" kern="0" dirty="0">
                <a:latin typeface="+mn-lt"/>
              </a:rPr>
              <a:t>Прикладные работы</a:t>
            </a:r>
            <a:r>
              <a:rPr lang="en-US" sz="2400" kern="0" dirty="0">
                <a:latin typeface="+mn-lt"/>
              </a:rPr>
              <a:t>:</a:t>
            </a:r>
          </a:p>
          <a:p>
            <a:pPr marL="342882" indent="-342882" algn="l" defTabSz="914353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>
                <a:latin typeface="+mn-lt"/>
              </a:rPr>
              <a:t>Тяжелая вода,</a:t>
            </a:r>
            <a:endParaRPr lang="en-US" sz="2400" kern="0" dirty="0">
              <a:latin typeface="+mn-lt"/>
            </a:endParaRPr>
          </a:p>
          <a:p>
            <a:pPr marL="342882" indent="-342882" algn="l" defTabSz="914353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>
                <a:latin typeface="+mn-lt"/>
              </a:rPr>
              <a:t>Источники тока </a:t>
            </a:r>
          </a:p>
          <a:p>
            <a:pPr marL="342882" indent="-342882" algn="l" defTabSz="914353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>
                <a:latin typeface="+mn-lt"/>
              </a:rPr>
              <a:t>Другое..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062" y="2780928"/>
            <a:ext cx="74168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 Antiqua" panose="02040602050305030304" pitchFamily="18" charset="0"/>
            </a:endParaRPr>
          </a:p>
          <a:p>
            <a:r>
              <a:rPr lang="ru-RU" sz="2400" dirty="0">
                <a:solidFill>
                  <a:srgbClr val="CC0000"/>
                </a:solidFill>
                <a:latin typeface="Book Antiqua" panose="02040602050305030304" pitchFamily="18" charset="0"/>
              </a:rPr>
              <a:t>Многоцелевая дистилляция (MED) ......... .6 - </a:t>
            </a:r>
            <a:r>
              <a:rPr lang="ru-RU" sz="2400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58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Обратный осмос (RO) ...... .......................... ..2 - 6</a:t>
            </a:r>
          </a:p>
          <a:p>
            <a:r>
              <a:rPr lang="ru-RU" sz="2400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Электродиализ </a:t>
            </a:r>
            <a:r>
              <a:rPr lang="ru-RU" sz="2400" dirty="0">
                <a:solidFill>
                  <a:srgbClr val="CC0000"/>
                </a:solidFill>
                <a:latin typeface="Book Antiqua" panose="02040602050305030304" pitchFamily="18" charset="0"/>
              </a:rPr>
              <a:t>(ЭД) </a:t>
            </a:r>
            <a:r>
              <a:rPr lang="ru-RU" sz="2400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.................................... </a:t>
            </a:r>
            <a:r>
              <a:rPr lang="ru-RU" sz="2400" dirty="0">
                <a:solidFill>
                  <a:srgbClr val="CC0000"/>
                </a:solidFill>
                <a:latin typeface="Book Antiqua" panose="02040602050305030304" pitchFamily="18" charset="0"/>
              </a:rPr>
              <a:t>.0.4-8.7</a:t>
            </a:r>
          </a:p>
          <a:p>
            <a:r>
              <a:rPr lang="ru-RU" sz="2400" dirty="0">
                <a:solidFill>
                  <a:srgbClr val="CC0000"/>
                </a:solidFill>
                <a:latin typeface="Book Antiqua" panose="02040602050305030304" pitchFamily="18" charset="0"/>
              </a:rPr>
              <a:t>Емкостная </a:t>
            </a:r>
            <a:r>
              <a:rPr lang="ru-RU" sz="2400" dirty="0" err="1">
                <a:solidFill>
                  <a:srgbClr val="CC0000"/>
                </a:solidFill>
                <a:latin typeface="Book Antiqua" panose="02040602050305030304" pitchFamily="18" charset="0"/>
              </a:rPr>
              <a:t>деионизация</a:t>
            </a:r>
            <a:r>
              <a:rPr lang="ru-RU" sz="2400" dirty="0">
                <a:solidFill>
                  <a:srgbClr val="CC0000"/>
                </a:solidFill>
                <a:latin typeface="Book Antiqua" panose="02040602050305030304" pitchFamily="18" charset="0"/>
              </a:rPr>
              <a:t> (CDI) </a:t>
            </a:r>
            <a:r>
              <a:rPr lang="ru-RU" sz="2400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................... 0.1-2.03</a:t>
            </a:r>
            <a:endParaRPr lang="ru-RU" sz="2400" dirty="0">
              <a:solidFill>
                <a:srgbClr val="CC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9269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Book Antiqua" panose="02040602050305030304" pitchFamily="18" charset="0"/>
              </a:rPr>
              <a:t>Приблизительные диапазоны потребностей в энергии для различных технологий обессоливания:</a:t>
            </a:r>
          </a:p>
          <a:p>
            <a:pPr algn="ctr"/>
            <a:r>
              <a:rPr lang="ru-RU" sz="2800" b="1" dirty="0">
                <a:latin typeface="Book Antiqua" panose="02040602050305030304" pitchFamily="18" charset="0"/>
              </a:rPr>
              <a:t>П</a:t>
            </a:r>
            <a:r>
              <a:rPr lang="ru-RU" sz="2800" b="1" dirty="0" smtClean="0">
                <a:latin typeface="Book Antiqua" panose="02040602050305030304" pitchFamily="18" charset="0"/>
              </a:rPr>
              <a:t>отребность </a:t>
            </a:r>
            <a:r>
              <a:rPr lang="ru-RU" sz="2800" b="1" dirty="0">
                <a:latin typeface="Book Antiqua" panose="02040602050305030304" pitchFamily="18" charset="0"/>
              </a:rPr>
              <a:t>в энергии (</a:t>
            </a:r>
            <a:r>
              <a:rPr lang="ru-RU" sz="2800" b="1" dirty="0" err="1">
                <a:latin typeface="Book Antiqua" panose="02040602050305030304" pitchFamily="18" charset="0"/>
              </a:rPr>
              <a:t>кВтч</a:t>
            </a:r>
            <a:r>
              <a:rPr lang="ru-RU" sz="2800" b="1" dirty="0">
                <a:latin typeface="Book Antiqua" panose="02040602050305030304" pitchFamily="18" charset="0"/>
              </a:rPr>
              <a:t> / м</a:t>
            </a:r>
            <a:r>
              <a:rPr lang="ru-RU" sz="2800" b="1" baseline="38000" dirty="0">
                <a:latin typeface="Book Antiqua" panose="02040602050305030304" pitchFamily="18" charset="0"/>
              </a:rPr>
              <a:t>3</a:t>
            </a:r>
            <a:r>
              <a:rPr lang="ru-RU" sz="2800" b="1" dirty="0">
                <a:latin typeface="Book Antiqua" panose="020406020503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748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42" y="0"/>
            <a:ext cx="6444854" cy="666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/>
              <a:t>Схема устройства для емкостной очистки воды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340768"/>
            <a:ext cx="4175125" cy="1835150"/>
          </a:xfrm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5526944" cy="208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2816"/>
            <a:ext cx="2995613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8748713" y="6524625"/>
            <a:ext cx="242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B0F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4186238" cy="1143000"/>
          </a:xfrm>
        </p:spPr>
        <p:txBody>
          <a:bodyPr/>
          <a:lstStyle/>
          <a:p>
            <a:pPr algn="l" eaLnBrk="1" hangingPunct="1"/>
            <a:r>
              <a:rPr lang="ru-RU" sz="1600" b="1" dirty="0" smtClean="0"/>
              <a:t>Прибор для изучения емкостной </a:t>
            </a:r>
            <a:br>
              <a:rPr lang="ru-RU" sz="1600" b="1" dirty="0" smtClean="0"/>
            </a:br>
            <a:r>
              <a:rPr lang="ru-RU" sz="1600" b="1" dirty="0" err="1" smtClean="0"/>
              <a:t>деионизации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>(Samsung Co.)</a:t>
            </a:r>
            <a:endParaRPr lang="ru-RU" sz="1600" b="1" dirty="0" smtClean="0"/>
          </a:p>
        </p:txBody>
      </p:sp>
      <p:pic>
        <p:nvPicPr>
          <p:cNvPr id="10243" name="Picture 3" descr="IMGP000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924175"/>
            <a:ext cx="3694112" cy="3716338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64163" y="2387600"/>
            <a:ext cx="35290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</a:rPr>
              <a:t>Na</a:t>
            </a:r>
            <a:r>
              <a:rPr lang="en-US" baseline="30000">
                <a:latin typeface="Calibri" pitchFamily="34" charset="0"/>
              </a:rPr>
              <a:t>+</a:t>
            </a:r>
            <a:r>
              <a:rPr lang="en-US">
                <a:latin typeface="Calibri" pitchFamily="34" charset="0"/>
              </a:rPr>
              <a:t>, Ca</a:t>
            </a:r>
            <a:r>
              <a:rPr lang="en-US" baseline="30000">
                <a:latin typeface="Calibri" pitchFamily="34" charset="0"/>
              </a:rPr>
              <a:t>2+</a:t>
            </a:r>
            <a:r>
              <a:rPr lang="en-US">
                <a:latin typeface="Calibri" pitchFamily="34" charset="0"/>
              </a:rPr>
              <a:t>, Mg</a:t>
            </a:r>
            <a:r>
              <a:rPr lang="en-US" baseline="30000">
                <a:latin typeface="Calibri" pitchFamily="34" charset="0"/>
              </a:rPr>
              <a:t>2+</a:t>
            </a:r>
            <a:r>
              <a:rPr lang="en-US">
                <a:latin typeface="Calibri" pitchFamily="34" charset="0"/>
              </a:rPr>
              <a:t>, HCO3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, Cl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, SO4</a:t>
            </a:r>
            <a:r>
              <a:rPr lang="en-US" baseline="30000">
                <a:latin typeface="Calibri" pitchFamily="34" charset="0"/>
              </a:rPr>
              <a:t>2-</a:t>
            </a:r>
            <a:r>
              <a:rPr lang="en-US">
                <a:latin typeface="Calibri" pitchFamily="34" charset="0"/>
              </a:rPr>
              <a:t> </a:t>
            </a:r>
            <a:endParaRPr lang="ru-RU"/>
          </a:p>
          <a:p>
            <a:pPr eaLnBrk="0" hangingPunct="0"/>
            <a:r>
              <a:rPr lang="en-US">
                <a:latin typeface="Calibri" pitchFamily="34" charset="0"/>
              </a:rPr>
              <a:t>Average concentrations :</a:t>
            </a:r>
            <a:endParaRPr lang="ru-RU"/>
          </a:p>
          <a:p>
            <a:pPr eaLnBrk="0" hangingPunct="0"/>
            <a:r>
              <a:rPr lang="en-US">
                <a:latin typeface="Calibri" pitchFamily="34" charset="0"/>
              </a:rPr>
              <a:t> from 0.012 N </a:t>
            </a:r>
            <a:r>
              <a:rPr lang="ru-RU">
                <a:latin typeface="Calibri" pitchFamily="34" charset="0"/>
              </a:rPr>
              <a:t>до</a:t>
            </a:r>
            <a:r>
              <a:rPr lang="en-US">
                <a:latin typeface="Calibri" pitchFamily="34" charset="0"/>
              </a:rPr>
              <a:t> 0.0002 N </a:t>
            </a:r>
            <a:endParaRPr lang="ru-RU"/>
          </a:p>
          <a:p>
            <a:pPr eaLnBrk="0" hangingPunct="0"/>
            <a:r>
              <a:rPr lang="en-US">
                <a:latin typeface="Calibri" pitchFamily="34" charset="0"/>
              </a:rPr>
              <a:t>Specific conductivity:</a:t>
            </a:r>
            <a:endParaRPr lang="ru-RU"/>
          </a:p>
          <a:p>
            <a:pPr eaLnBrk="0" hangingPunct="0"/>
            <a:r>
              <a:rPr lang="en-US">
                <a:latin typeface="Calibri" pitchFamily="34" charset="0"/>
              </a:rPr>
              <a:t> from 1.9 to 0.02 mS/cm  </a:t>
            </a:r>
            <a:endParaRPr lang="en-US"/>
          </a:p>
        </p:txBody>
      </p:sp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5435600" y="2565400"/>
            <a:ext cx="3708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ru-RU" sz="1800"/>
          </a:p>
          <a:p>
            <a:endParaRPr lang="ru-RU" sz="1800"/>
          </a:p>
          <a:p>
            <a:r>
              <a:rPr lang="en-US" sz="1800"/>
              <a:t>Composition of water solutions</a:t>
            </a:r>
          </a:p>
          <a:p>
            <a:r>
              <a:rPr lang="en-US" sz="1800"/>
              <a:t>for deionisation:   </a:t>
            </a:r>
            <a:endParaRPr lang="ru-RU" sz="1800"/>
          </a:p>
          <a:p>
            <a:endParaRPr lang="ru-RU" sz="1800"/>
          </a:p>
          <a:p>
            <a:endParaRPr lang="ru-RU" sz="1800"/>
          </a:p>
        </p:txBody>
      </p:sp>
      <p:pic>
        <p:nvPicPr>
          <p:cNvPr id="10246" name="Рисунок 10" descr="Scheme"/>
          <p:cNvPicPr>
            <a:picLocks noChangeAspect="1" noChangeArrowheads="1"/>
          </p:cNvPicPr>
          <p:nvPr/>
        </p:nvPicPr>
        <p:blipFill>
          <a:blip r:embed="rId3" cstate="print"/>
          <a:srcRect t="44223" b="9700"/>
          <a:stretch>
            <a:fillRect/>
          </a:stretch>
        </p:blipFill>
        <p:spPr bwMode="auto">
          <a:xfrm>
            <a:off x="3836988" y="260350"/>
            <a:ext cx="50561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8675688" y="6524625"/>
            <a:ext cx="242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B0F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1"/>
            <a:ext cx="7920880" cy="86409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100" dirty="0"/>
              <a:t> </a:t>
            </a:r>
            <a:r>
              <a:rPr lang="ru-RU" altLang="ru-RU" sz="2800" b="1" dirty="0">
                <a:solidFill>
                  <a:srgbClr val="003399"/>
                </a:solidFill>
              </a:rPr>
              <a:t>Преимущества </a:t>
            </a:r>
            <a:r>
              <a:rPr lang="ru-RU" altLang="ru-RU" sz="2800" b="1" dirty="0" err="1">
                <a:solidFill>
                  <a:srgbClr val="003399"/>
                </a:solidFill>
              </a:rPr>
              <a:t>суперконденсатора</a:t>
            </a:r>
            <a:r>
              <a:rPr lang="ru-RU" altLang="ru-RU" sz="2800" b="1" dirty="0">
                <a:solidFill>
                  <a:srgbClr val="003399"/>
                </a:solidFill>
              </a:rPr>
              <a:t> перед аккумуляторами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9"/>
            <a:ext cx="9144000" cy="5229225"/>
          </a:xfrm>
        </p:spPr>
        <p:txBody>
          <a:bodyPr>
            <a:noAutofit/>
          </a:bodyPr>
          <a:lstStyle/>
          <a:p>
            <a:pPr marL="609569" indent="-609569">
              <a:lnSpc>
                <a:spcPct val="90000"/>
              </a:lnSpc>
            </a:pPr>
            <a:r>
              <a:rPr lang="ru-RU" altLang="ru-RU" sz="2000" b="1" dirty="0"/>
              <a:t> Практически неограниченная </a:t>
            </a:r>
            <a:r>
              <a:rPr lang="ru-RU" altLang="ru-RU" sz="2000" b="1" dirty="0" err="1"/>
              <a:t>циклируемость</a:t>
            </a:r>
            <a:r>
              <a:rPr lang="ru-RU" altLang="ru-RU" sz="2000" b="1" dirty="0"/>
              <a:t>: </a:t>
            </a:r>
            <a:r>
              <a:rPr lang="ru-RU" altLang="ru-RU" sz="2000" b="1" dirty="0" smtClean="0"/>
              <a:t>1</a:t>
            </a:r>
            <a:r>
              <a:rPr lang="en-US" altLang="ru-RU" sz="2000" b="1" dirty="0" smtClean="0"/>
              <a:t>0</a:t>
            </a:r>
            <a:r>
              <a:rPr lang="ru-RU" altLang="ru-RU" sz="2000" b="1" dirty="0" smtClean="0"/>
              <a:t>-1</a:t>
            </a:r>
            <a:r>
              <a:rPr lang="en-US" altLang="ru-RU" sz="2000" b="1" dirty="0" smtClean="0"/>
              <a:t>M 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циклов.</a:t>
            </a:r>
          </a:p>
          <a:p>
            <a:pPr marL="609569" indent="-609569">
              <a:lnSpc>
                <a:spcPct val="90000"/>
              </a:lnSpc>
            </a:pPr>
            <a:r>
              <a:rPr lang="ru-RU" altLang="ru-RU" sz="2000" b="1" dirty="0"/>
              <a:t>Высокая удельная мощность</a:t>
            </a:r>
          </a:p>
          <a:p>
            <a:pPr marL="609569" indent="-609569">
              <a:lnSpc>
                <a:spcPct val="90000"/>
              </a:lnSpc>
            </a:pPr>
            <a:r>
              <a:rPr lang="ru-RU" altLang="ru-RU" sz="2000" b="1" dirty="0"/>
              <a:t> Малое время заряда: секунды, минуты.</a:t>
            </a:r>
          </a:p>
          <a:p>
            <a:pPr marL="609569" indent="-609569">
              <a:lnSpc>
                <a:spcPct val="90000"/>
              </a:lnSpc>
            </a:pPr>
            <a:r>
              <a:rPr lang="ru-RU" altLang="ru-RU" sz="2000" b="1" dirty="0"/>
              <a:t>Широкий температурный диапазон: -50С  -  +50С.</a:t>
            </a:r>
          </a:p>
          <a:p>
            <a:pPr marL="609569" indent="-609569">
              <a:lnSpc>
                <a:spcPct val="90000"/>
              </a:lnSpc>
            </a:pPr>
            <a:r>
              <a:rPr lang="ru-RU" altLang="ru-RU" sz="2000" b="1" dirty="0"/>
              <a:t> Высокая надежность. Большой срок службы: 5 лет и более.</a:t>
            </a:r>
          </a:p>
          <a:p>
            <a:pPr marL="609569" indent="-609569">
              <a:lnSpc>
                <a:spcPct val="90000"/>
              </a:lnSpc>
            </a:pPr>
            <a:r>
              <a:rPr lang="ru-RU" altLang="ru-RU" sz="2000" b="1" dirty="0"/>
              <a:t> Полная герметичность и отсутствие необходимости обслуживания. </a:t>
            </a:r>
          </a:p>
          <a:p>
            <a:pPr marL="609569" indent="-609569">
              <a:lnSpc>
                <a:spcPct val="90000"/>
              </a:lnSpc>
            </a:pPr>
            <a:r>
              <a:rPr lang="ru-RU" altLang="ru-RU" sz="2000" b="1" dirty="0"/>
              <a:t> Отсутствие токсичных компонентов. Экологическая чистота.</a:t>
            </a:r>
          </a:p>
          <a:p>
            <a:pPr marL="609569" indent="-609569">
              <a:lnSpc>
                <a:spcPct val="90000"/>
              </a:lnSpc>
            </a:pPr>
            <a:r>
              <a:rPr lang="ru-RU" altLang="ru-RU" sz="2000" b="1" dirty="0"/>
              <a:t> Отсутствие драгоценных и цветных металлов</a:t>
            </a:r>
          </a:p>
          <a:p>
            <a:pPr marL="609569" indent="-609569">
              <a:lnSpc>
                <a:spcPct val="90000"/>
              </a:lnSpc>
            </a:pPr>
            <a:r>
              <a:rPr lang="ru-RU" altLang="ru-RU" sz="2000" b="1" dirty="0"/>
              <a:t>Определение </a:t>
            </a:r>
            <a:r>
              <a:rPr lang="ru-RU" altLang="ru-RU" sz="2000" b="1" dirty="0" smtClean="0"/>
              <a:t>величин</a:t>
            </a:r>
            <a:r>
              <a:rPr lang="ru-RU" altLang="ru-RU" sz="2000" b="1" dirty="0"/>
              <a:t>ы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оставшейся емкости </a:t>
            </a:r>
            <a:r>
              <a:rPr lang="ru-RU" altLang="ru-RU" sz="2000" b="1" dirty="0" smtClean="0"/>
              <a:t> по напряжению.</a:t>
            </a:r>
            <a:endParaRPr lang="ru-RU" alt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4710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003399"/>
                </a:solidFill>
              </a:rPr>
              <a:t>Недостатки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1"/>
            <a:ext cx="9144000" cy="1224136"/>
          </a:xfrm>
        </p:spPr>
        <p:txBody>
          <a:bodyPr>
            <a:normAutofit/>
          </a:bodyPr>
          <a:lstStyle/>
          <a:p>
            <a:pPr marL="609569" indent="-609569">
              <a:lnSpc>
                <a:spcPct val="90000"/>
              </a:lnSpc>
            </a:pPr>
            <a:r>
              <a:rPr lang="ru-RU" altLang="ru-RU" sz="2800" b="1" dirty="0"/>
              <a:t>Токи утечки </a:t>
            </a:r>
          </a:p>
          <a:p>
            <a:pPr marL="609569" indent="-609569">
              <a:lnSpc>
                <a:spcPct val="90000"/>
              </a:lnSpc>
            </a:pPr>
            <a:r>
              <a:rPr lang="ru-RU" altLang="ru-RU" sz="2800" b="1" dirty="0"/>
              <a:t>Сравнительно малая удельная энергия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816424" cy="20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4581128"/>
            <a:ext cx="5334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92081" y="5301210"/>
            <a:ext cx="3528392" cy="8309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600" dirty="0"/>
              <a:t>via Horn, Michael, et al. </a:t>
            </a:r>
          </a:p>
          <a:p>
            <a:r>
              <a:rPr lang="en-US" sz="1600" i="1" dirty="0"/>
              <a:t>Economic Analysis and Policy</a:t>
            </a:r>
            <a:r>
              <a:rPr lang="en-US" sz="1600" dirty="0"/>
              <a:t> (2018).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7299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чень крутой заголовок…"/>
          <p:cNvSpPr txBox="1"/>
          <p:nvPr/>
        </p:nvSpPr>
        <p:spPr>
          <a:xfrm>
            <a:off x="467544" y="260648"/>
            <a:ext cx="8036720" cy="62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1052736"/>
            <a:ext cx="3599378" cy="2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88" tIns="32144" rIns="64288" bIns="32144">
            <a:spAutoFit/>
          </a:bodyPr>
          <a:lstStyle/>
          <a:p>
            <a:r>
              <a:rPr lang="ru-RU" sz="1400" b="1" dirty="0">
                <a:solidFill>
                  <a:srgbClr val="253856"/>
                </a:solidFill>
                <a:latin typeface="Myriad Pro"/>
              </a:rPr>
              <a:t>Уравнения переноса</a:t>
            </a: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4267605"/>
              </p:ext>
            </p:extLst>
          </p:nvPr>
        </p:nvGraphicFramePr>
        <p:xfrm>
          <a:off x="755576" y="1988840"/>
          <a:ext cx="1769195" cy="467981"/>
        </p:xfrm>
        <a:graphic>
          <a:graphicData uri="http://schemas.openxmlformats.org/presentationml/2006/ole">
            <p:oleObj spid="_x0000_s551938" name="Equation" r:id="rId4" imgW="1473200" imgH="393700" progId="Equation.DSMT4">
              <p:embed/>
            </p:oleObj>
          </a:graphicData>
        </a:graphic>
      </p:graphicFrame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467544" y="5733256"/>
            <a:ext cx="2927765" cy="34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88" tIns="32144" rIns="64288" bIns="32144">
            <a:spAutoFit/>
          </a:bodyPr>
          <a:lstStyle/>
          <a:p>
            <a:pPr algn="l"/>
            <a:r>
              <a:rPr lang="ru-RU" dirty="0">
                <a:solidFill>
                  <a:srgbClr val="253856"/>
                </a:solidFill>
                <a:latin typeface="Myriad Pro"/>
              </a:rPr>
              <a:t>Закон сохранения заряда:</a:t>
            </a: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86989703"/>
              </p:ext>
            </p:extLst>
          </p:nvPr>
        </p:nvGraphicFramePr>
        <p:xfrm>
          <a:off x="755576" y="6165304"/>
          <a:ext cx="1393869" cy="301377"/>
        </p:xfrm>
        <a:graphic>
          <a:graphicData uri="http://schemas.openxmlformats.org/presentationml/2006/ole">
            <p:oleObj spid="_x0000_s551939" r:id="rId5" imgW="1054100" imgH="228600" progId="Equation.DSMT4">
              <p:embed/>
            </p:oleObj>
          </a:graphicData>
        </a:graphic>
      </p:graphicFrame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388749" y="2855445"/>
            <a:ext cx="129896" cy="34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4288" tIns="32144" rIns="64288" bIns="32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11560" y="2492897"/>
            <a:ext cx="3168352" cy="61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88" tIns="32144" rIns="64288" bIns="32144">
            <a:spAutoFit/>
          </a:bodyPr>
          <a:lstStyle/>
          <a:p>
            <a:pPr algn="l"/>
            <a:r>
              <a:rPr lang="ru-RU" dirty="0" smtClean="0">
                <a:solidFill>
                  <a:srgbClr val="253856"/>
                </a:solidFill>
                <a:latin typeface="Myriad Pro"/>
              </a:rPr>
              <a:t>Уравнение переноса  </a:t>
            </a:r>
            <a:r>
              <a:rPr lang="ru-RU" dirty="0">
                <a:solidFill>
                  <a:srgbClr val="253856"/>
                </a:solidFill>
                <a:latin typeface="Myriad Pro"/>
              </a:rPr>
              <a:t>заряда  в </a:t>
            </a:r>
            <a:r>
              <a:rPr lang="ru-RU" dirty="0" smtClean="0">
                <a:solidFill>
                  <a:srgbClr val="253856"/>
                </a:solidFill>
                <a:latin typeface="Myriad Pro"/>
              </a:rPr>
              <a:t>электролите:</a:t>
            </a:r>
            <a:endParaRPr lang="ru-RU" dirty="0">
              <a:solidFill>
                <a:srgbClr val="253856"/>
              </a:solidFill>
              <a:latin typeface="Myriad Pro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0848736"/>
              </p:ext>
            </p:extLst>
          </p:nvPr>
        </p:nvGraphicFramePr>
        <p:xfrm>
          <a:off x="746125" y="3141663"/>
          <a:ext cx="2376488" cy="342900"/>
        </p:xfrm>
        <a:graphic>
          <a:graphicData uri="http://schemas.openxmlformats.org/presentationml/2006/ole">
            <p:oleObj spid="_x0000_s551940" name="Equation" r:id="rId6" imgW="1676160" imgH="241200" progId="Equation.DSMT4">
              <p:embed/>
            </p:oleObj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9384325"/>
              </p:ext>
            </p:extLst>
          </p:nvPr>
        </p:nvGraphicFramePr>
        <p:xfrm>
          <a:off x="755576" y="3933056"/>
          <a:ext cx="1041884" cy="316522"/>
        </p:xfrm>
        <a:graphic>
          <a:graphicData uri="http://schemas.openxmlformats.org/presentationml/2006/ole">
            <p:oleObj spid="_x0000_s551941" r:id="rId7" imgW="749300" imgH="228600" progId="Equation.DSMT4">
              <p:embed/>
            </p:oleObj>
          </a:graphicData>
        </a:graphic>
      </p:graphicFrame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539552" y="3501008"/>
            <a:ext cx="4532891" cy="34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88" tIns="32144" rIns="64288" bIns="32144">
            <a:spAutoFit/>
          </a:bodyPr>
          <a:lstStyle/>
          <a:p>
            <a:pPr algn="l"/>
            <a:r>
              <a:rPr lang="ru-RU" dirty="0">
                <a:solidFill>
                  <a:srgbClr val="253856"/>
                </a:solidFill>
                <a:latin typeface="Myriad Pro"/>
              </a:rPr>
              <a:t>Закон </a:t>
            </a:r>
            <a:r>
              <a:rPr lang="ru-RU" dirty="0" smtClean="0">
                <a:solidFill>
                  <a:srgbClr val="253856"/>
                </a:solidFill>
                <a:latin typeface="Myriad Pro"/>
              </a:rPr>
              <a:t>Ома в твердой фазе</a:t>
            </a:r>
            <a:endParaRPr lang="ru-RU" dirty="0">
              <a:solidFill>
                <a:srgbClr val="253856"/>
              </a:solidFill>
              <a:latin typeface="Myriad Pro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83568" y="1412776"/>
            <a:ext cx="2927765" cy="61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88" tIns="32144" rIns="64288" bIns="32144">
            <a:spAutoFit/>
          </a:bodyPr>
          <a:lstStyle/>
          <a:p>
            <a:pPr algn="l"/>
            <a:r>
              <a:rPr lang="ru-RU" dirty="0">
                <a:solidFill>
                  <a:srgbClr val="253856"/>
                </a:solidFill>
                <a:latin typeface="Myriad Pro"/>
              </a:rPr>
              <a:t>Заряжение двойного слоя:</a:t>
            </a: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</a:rPr>
              <a:t>Уравнения макрокинетики</a:t>
            </a:r>
            <a:r>
              <a:rPr lang="en-US" sz="4000" dirty="0">
                <a:solidFill>
                  <a:srgbClr val="002060"/>
                </a:solidFill>
              </a:rPr>
              <a:t> SC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39552" y="4365105"/>
            <a:ext cx="2880319" cy="34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88" tIns="32144" rIns="64288" bIns="32144">
            <a:spAutoFit/>
          </a:bodyPr>
          <a:lstStyle/>
          <a:p>
            <a:pPr algn="l"/>
            <a:r>
              <a:rPr lang="ru-RU" dirty="0" smtClean="0">
                <a:solidFill>
                  <a:srgbClr val="253856"/>
                </a:solidFill>
                <a:latin typeface="Myriad Pro"/>
              </a:rPr>
              <a:t>Уравнение диффузии</a:t>
            </a:r>
            <a:r>
              <a:rPr lang="en-US" dirty="0">
                <a:solidFill>
                  <a:srgbClr val="253856"/>
                </a:solidFill>
                <a:latin typeface="Myriad Pro"/>
              </a:rPr>
              <a:t>:</a:t>
            </a:r>
            <a:endParaRPr lang="ru-RU" dirty="0">
              <a:solidFill>
                <a:srgbClr val="253856"/>
              </a:solidFill>
              <a:latin typeface="Myriad Pro"/>
            </a:endParaRPr>
          </a:p>
        </p:txBody>
      </p:sp>
      <p:graphicFrame>
        <p:nvGraphicFramePr>
          <p:cNvPr id="551949" name="Object 13"/>
          <p:cNvGraphicFramePr>
            <a:graphicFrameLocks noChangeAspect="1"/>
          </p:cNvGraphicFramePr>
          <p:nvPr/>
        </p:nvGraphicFramePr>
        <p:xfrm>
          <a:off x="611560" y="4941168"/>
          <a:ext cx="2916237" cy="558800"/>
        </p:xfrm>
        <a:graphic>
          <a:graphicData uri="http://schemas.openxmlformats.org/presentationml/2006/ole">
            <p:oleObj spid="_x0000_s551949" name="Equation" r:id="rId8" imgW="2057400" imgH="393480" progId="Equation.DSMT4">
              <p:embed/>
            </p:oleObj>
          </a:graphicData>
        </a:graphic>
      </p:graphicFrame>
      <p:graphicFrame>
        <p:nvGraphicFramePr>
          <p:cNvPr id="551950" name="Object 14"/>
          <p:cNvGraphicFramePr>
            <a:graphicFrameLocks noChangeAspect="1"/>
          </p:cNvGraphicFramePr>
          <p:nvPr/>
        </p:nvGraphicFramePr>
        <p:xfrm>
          <a:off x="5148064" y="1916832"/>
          <a:ext cx="1007300" cy="366291"/>
        </p:xfrm>
        <a:graphic>
          <a:graphicData uri="http://schemas.openxmlformats.org/presentationml/2006/ole">
            <p:oleObj spid="_x0000_s551950" name="Equation" r:id="rId9" imgW="698400" imgH="253800" progId="Equation.DSMT4">
              <p:embed/>
            </p:oleObj>
          </a:graphicData>
        </a:graphic>
      </p:graphicFrame>
      <p:graphicFrame>
        <p:nvGraphicFramePr>
          <p:cNvPr id="551951" name="Object 15"/>
          <p:cNvGraphicFramePr>
            <a:graphicFrameLocks noChangeAspect="1"/>
          </p:cNvGraphicFramePr>
          <p:nvPr/>
        </p:nvGraphicFramePr>
        <p:xfrm>
          <a:off x="6444208" y="1916832"/>
          <a:ext cx="1155700" cy="366713"/>
        </p:xfrm>
        <a:graphic>
          <a:graphicData uri="http://schemas.openxmlformats.org/presentationml/2006/ole">
            <p:oleObj spid="_x0000_s551951" name="Equation" r:id="rId10" imgW="799920" imgH="253800" progId="Equation.DSMT4">
              <p:embed/>
            </p:oleObj>
          </a:graphicData>
        </a:graphic>
      </p:graphicFrame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5004048" y="980728"/>
            <a:ext cx="2927765" cy="8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88" tIns="32144" rIns="64288" bIns="32144">
            <a:spAutoFit/>
          </a:bodyPr>
          <a:lstStyle/>
          <a:p>
            <a:pPr algn="l"/>
            <a:r>
              <a:rPr lang="ru-RU" dirty="0">
                <a:solidFill>
                  <a:srgbClr val="253856"/>
                </a:solidFill>
                <a:latin typeface="Myriad Pro"/>
              </a:rPr>
              <a:t>Учет пористости электродов и сепаратора</a:t>
            </a:r>
            <a:r>
              <a:rPr lang="en-US" dirty="0">
                <a:solidFill>
                  <a:srgbClr val="253856"/>
                </a:solidFill>
                <a:latin typeface="Myriad Pro"/>
              </a:rPr>
              <a:t> c </a:t>
            </a:r>
            <a:r>
              <a:rPr lang="ru-RU" dirty="0">
                <a:solidFill>
                  <a:srgbClr val="253856"/>
                </a:solidFill>
                <a:latin typeface="Myriad Pro"/>
              </a:rPr>
              <a:t>помощью закона Арчи</a:t>
            </a:r>
            <a:r>
              <a:rPr lang="en-US" dirty="0">
                <a:solidFill>
                  <a:srgbClr val="253856"/>
                </a:solidFill>
                <a:latin typeface="Myriad Pro"/>
              </a:rPr>
              <a:t>:</a:t>
            </a:r>
            <a:endParaRPr lang="ru-RU" dirty="0">
              <a:solidFill>
                <a:srgbClr val="253856"/>
              </a:solidFill>
              <a:latin typeface="Myriad Pro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2492896"/>
            <a:ext cx="3672408" cy="61554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1600" dirty="0"/>
              <a:t>[Newman, J. and Tiedemann, W. (1975),. </a:t>
            </a:r>
            <a:r>
              <a:rPr lang="en-US" sz="1600" dirty="0" err="1"/>
              <a:t>AIChE</a:t>
            </a:r>
            <a:r>
              <a:rPr lang="en-US" sz="1600" dirty="0"/>
              <a:t> J.,</a:t>
            </a:r>
            <a:r>
              <a:rPr lang="en-US" dirty="0"/>
              <a:t> </a:t>
            </a:r>
            <a:r>
              <a:rPr lang="en-US" dirty="0" smtClean="0"/>
              <a:t>21, 25-42]</a:t>
            </a:r>
            <a:endParaRPr lang="ru-RU" dirty="0"/>
          </a:p>
        </p:txBody>
      </p:sp>
      <p:pic>
        <p:nvPicPr>
          <p:cNvPr id="55195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3033059"/>
            <a:ext cx="2736304" cy="382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3743325" cy="1143000"/>
          </a:xfrm>
        </p:spPr>
        <p:txBody>
          <a:bodyPr/>
          <a:lstStyle/>
          <a:p>
            <a:pPr eaLnBrk="1" hangingPunct="1"/>
            <a:r>
              <a:rPr lang="en-US" altLang="ko-KR" sz="1800" dirty="0" smtClean="0">
                <a:ea typeface="Gulim" pitchFamily="34" charset="-127"/>
              </a:rPr>
              <a:t/>
            </a:r>
            <a:br>
              <a:rPr lang="en-US" altLang="ko-KR" sz="1800" dirty="0" smtClean="0">
                <a:ea typeface="Gulim" pitchFamily="34" charset="-127"/>
              </a:rPr>
            </a:br>
            <a:r>
              <a:rPr lang="en-US" altLang="ko-KR" sz="1800" dirty="0" smtClean="0">
                <a:ea typeface="Gulim" pitchFamily="34" charset="-127"/>
              </a:rPr>
              <a:t/>
            </a:r>
            <a:br>
              <a:rPr lang="en-US" altLang="ko-KR" sz="1800" dirty="0" smtClean="0">
                <a:ea typeface="Gulim" pitchFamily="34" charset="-127"/>
              </a:rPr>
            </a:br>
            <a:r>
              <a:rPr lang="en-US" altLang="ko-KR" sz="1800" dirty="0" smtClean="0">
                <a:ea typeface="Gulim" pitchFamily="34" charset="-127"/>
              </a:rPr>
              <a:t>Concentration field for </a:t>
            </a:r>
            <a:br>
              <a:rPr lang="en-US" altLang="ko-KR" sz="1800" dirty="0" smtClean="0">
                <a:ea typeface="Gulim" pitchFamily="34" charset="-127"/>
              </a:rPr>
            </a:br>
            <a:r>
              <a:rPr lang="en-US" altLang="ko-KR" sz="1800" dirty="0" smtClean="0">
                <a:ea typeface="Gulim" pitchFamily="34" charset="-127"/>
              </a:rPr>
              <a:t>v=0.1 cm/s, t=5s</a:t>
            </a:r>
            <a:r>
              <a:rPr lang="ru-RU" altLang="ko-KR" sz="1800" dirty="0" smtClean="0"/>
              <a:t> </a:t>
            </a:r>
            <a:endParaRPr lang="ru-RU" sz="1800" dirty="0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988" y="2276475"/>
            <a:ext cx="3979862" cy="2736850"/>
          </a:xfr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5038"/>
            <a:ext cx="41783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5651500" y="11969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Concentration field for  </a:t>
            </a:r>
          </a:p>
          <a:p>
            <a:r>
              <a:rPr lang="en-US" sz="1800" b="0"/>
              <a:t> v=0.1 cm/s, t=99s</a:t>
            </a:r>
            <a:endParaRPr lang="ru-RU" sz="1800" b="0"/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8675688" y="6524625"/>
            <a:ext cx="30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>
                <a:solidFill>
                  <a:srgbClr val="00B0F0"/>
                </a:solidFill>
              </a:rPr>
              <a:t>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187" y="404664"/>
            <a:ext cx="8342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Результаты моделирования емкостного </a:t>
            </a:r>
            <a:r>
              <a:rPr lang="ru-RU" sz="2000" dirty="0" err="1" smtClean="0">
                <a:solidFill>
                  <a:srgbClr val="002060"/>
                </a:solidFill>
              </a:rPr>
              <a:t>деионизатора</a:t>
            </a:r>
            <a:r>
              <a:rPr lang="ru-RU" sz="2000" dirty="0" smtClean="0">
                <a:solidFill>
                  <a:srgbClr val="002060"/>
                </a:solidFill>
              </a:rPr>
              <a:t> на основе СК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003399"/>
                </a:solidFill>
              </a:rPr>
              <a:t>Промежуточный вывод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1"/>
            <a:ext cx="9144000" cy="1224136"/>
          </a:xfrm>
        </p:spPr>
        <p:txBody>
          <a:bodyPr>
            <a:normAutofit/>
          </a:bodyPr>
          <a:lstStyle/>
          <a:p>
            <a:pPr marL="609569" indent="-609569">
              <a:lnSpc>
                <a:spcPct val="90000"/>
              </a:lnSpc>
            </a:pPr>
            <a:r>
              <a:rPr lang="ru-RU" altLang="ru-RU" sz="2800" b="1" dirty="0"/>
              <a:t>Основная задача науки о СК – </a:t>
            </a:r>
            <a:r>
              <a:rPr lang="ru-RU" altLang="ru-RU" sz="2800" b="1" dirty="0" smtClean="0"/>
              <a:t>увеличение их </a:t>
            </a:r>
            <a:r>
              <a:rPr lang="ru-RU" altLang="ru-RU" sz="2800" b="1" dirty="0"/>
              <a:t>емкости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7299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Псевдоемкость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6258" name="Picture 2" descr="https://upload.wikimedia.org/wikipedia/commons/c/cd/Pseudocapacitance-Prici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9448"/>
            <a:ext cx="5176159" cy="4505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 descr="https://upload.wikimedia.org/wikipedia/commons/thumb/7/77/Intercalactionrp.png/220px-Intercalactionr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0" y="4365104"/>
            <a:ext cx="1682824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99" y="1714451"/>
            <a:ext cx="3525130" cy="15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8907" y="1268761"/>
            <a:ext cx="1594657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А)Адсорбция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79725" y="3789041"/>
            <a:ext cx="198733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)</a:t>
            </a:r>
            <a:r>
              <a:rPr lang="ru-RU" dirty="0" err="1" smtClean="0"/>
              <a:t>Интеркаляция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50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Электромобили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136904" cy="147732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just"/>
            <a:r>
              <a:rPr lang="ru-RU" dirty="0" smtClean="0"/>
              <a:t>«..</a:t>
            </a:r>
            <a:r>
              <a:rPr lang="ru-RU" i="1" dirty="0" smtClean="0"/>
              <a:t>Оценки </a:t>
            </a:r>
            <a:r>
              <a:rPr lang="ru-RU" i="1" dirty="0"/>
              <a:t>будущего электромобиля не однозначны, но по, казалось бы, осторожным прогнозам к 2000 году электромобили составят 10% мирового автомобильного парка и 20—25% производимых в год </a:t>
            </a:r>
            <a:r>
              <a:rPr lang="ru-RU" i="1" dirty="0" smtClean="0"/>
              <a:t>автомобилей…»</a:t>
            </a:r>
          </a:p>
          <a:p>
            <a:pPr algn="l"/>
            <a:r>
              <a:rPr lang="ru-RU" b="1" dirty="0" smtClean="0"/>
              <a:t>А.Н.Фрумкин. </a:t>
            </a:r>
            <a:r>
              <a:rPr lang="ru-RU" dirty="0" smtClean="0"/>
              <a:t>Из</a:t>
            </a:r>
            <a:r>
              <a:rPr lang="ru-RU" b="1" dirty="0" smtClean="0"/>
              <a:t> </a:t>
            </a:r>
            <a:r>
              <a:rPr lang="ru-RU" dirty="0" smtClean="0"/>
              <a:t>доклада на Менделеевском съезде. Алма-Ата . 1975г</a:t>
            </a:r>
            <a:endParaRPr lang="ru-RU" dirty="0"/>
          </a:p>
        </p:txBody>
      </p:sp>
      <p:sp>
        <p:nvSpPr>
          <p:cNvPr id="498690" name="AutoShape 2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8692" name="AutoShape 4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8694" name="AutoShape 6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8696" name="AutoShape 8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86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07451"/>
            <a:ext cx="7992888" cy="340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2803" y="6381329"/>
            <a:ext cx="3361086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ia McKinsey analysis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Один из рекордов емкости</a:t>
            </a:r>
            <a:endParaRPr lang="ru-RU" dirty="0"/>
          </a:p>
        </p:txBody>
      </p:sp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581280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471592" y="1916832"/>
            <a:ext cx="3672408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/>
              </a:rPr>
              <a:t>via </a:t>
            </a:r>
            <a:r>
              <a:rPr lang="en-US" b="0" i="0" dirty="0" err="1" smtClean="0">
                <a:solidFill>
                  <a:srgbClr val="222222"/>
                </a:solidFill>
                <a:latin typeface="Arial"/>
              </a:rPr>
              <a:t>Volfkovich</a:t>
            </a:r>
            <a:r>
              <a:rPr lang="en-US" b="0" i="0" dirty="0" smtClean="0">
                <a:solidFill>
                  <a:srgbClr val="222222"/>
                </a:solidFill>
                <a:latin typeface="Arial"/>
              </a:rPr>
              <a:t>, Yu M., et al. </a:t>
            </a:r>
            <a:r>
              <a:rPr lang="en-US" b="0" i="1" dirty="0" smtClean="0">
                <a:solidFill>
                  <a:srgbClr val="222222"/>
                </a:solidFill>
                <a:latin typeface="Arial"/>
              </a:rPr>
              <a:t>J. Solid St. El.</a:t>
            </a:r>
            <a:r>
              <a:rPr lang="en-US" b="0" i="0" dirty="0" smtClean="0">
                <a:solidFill>
                  <a:srgbClr val="222222"/>
                </a:solidFill>
                <a:latin typeface="Arial"/>
              </a:rPr>
              <a:t>18.5 (2014): 1351-1363.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4596" y="5517233"/>
            <a:ext cx="6201817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err="1" smtClean="0"/>
              <a:t>Псевдоемкость</a:t>
            </a:r>
            <a:r>
              <a:rPr lang="ru-RU" dirty="0" smtClean="0"/>
              <a:t> в </a:t>
            </a:r>
            <a:r>
              <a:rPr lang="en-US" dirty="0" smtClean="0"/>
              <a:t>4</a:t>
            </a:r>
            <a:r>
              <a:rPr lang="ru-RU" dirty="0" smtClean="0"/>
              <a:t> раза больше емкости двойного слоя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50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39552" y="1196753"/>
          <a:ext cx="1600200" cy="936625"/>
        </p:xfrm>
        <a:graphic>
          <a:graphicData uri="http://schemas.openxmlformats.org/presentationml/2006/ole">
            <p:oleObj spid="_x0000_s514050" name="Equation" r:id="rId3" imgW="672840" imgH="39348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34147" y="1412777"/>
            <a:ext cx="604081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Изотерма адсорбции </a:t>
            </a:r>
            <a:r>
              <a:rPr lang="ru-RU" dirty="0" err="1" smtClean="0"/>
              <a:t>Ленгмюра</a:t>
            </a:r>
            <a:r>
              <a:rPr lang="en-US" dirty="0" smtClean="0"/>
              <a:t> (The </a:t>
            </a:r>
            <a:r>
              <a:rPr lang="en-US" dirty="0"/>
              <a:t>N</a:t>
            </a:r>
            <a:r>
              <a:rPr lang="en-US" dirty="0" smtClean="0"/>
              <a:t>obel Prize 193</a:t>
            </a:r>
            <a:r>
              <a:rPr lang="ru-RU" dirty="0" smtClean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2492897"/>
            <a:ext cx="4572000" cy="646327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r>
              <a:rPr lang="en-US" dirty="0"/>
              <a:t>Langmuir, Irving. </a:t>
            </a:r>
            <a:r>
              <a:rPr lang="ru-RU" dirty="0" smtClean="0"/>
              <a:t> </a:t>
            </a:r>
            <a:r>
              <a:rPr lang="en-US" i="1" dirty="0" smtClean="0"/>
              <a:t>Chemical </a:t>
            </a:r>
            <a:r>
              <a:rPr lang="en-US" i="1" dirty="0"/>
              <a:t>society</a:t>
            </a:r>
            <a:r>
              <a:rPr lang="en-US" dirty="0"/>
              <a:t> 40.9 (1918): 1361-1403.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3" y="3645024"/>
            <a:ext cx="6765368" cy="147732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/>
            <a:r>
              <a:rPr lang="ru-RU" dirty="0" smtClean="0"/>
              <a:t>Ограничения теории </a:t>
            </a:r>
            <a:r>
              <a:rPr lang="ru-RU" dirty="0" err="1" smtClean="0"/>
              <a:t>Ленгмюр</a:t>
            </a:r>
            <a:r>
              <a:rPr lang="ru-RU" dirty="0" smtClean="0"/>
              <a:t> критичные для электрохимии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Модель </a:t>
            </a:r>
            <a:r>
              <a:rPr lang="ru-RU" dirty="0" err="1" smtClean="0"/>
              <a:t>монослоя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Независимость энергии Гиббса от заполнения</a:t>
            </a:r>
          </a:p>
          <a:p>
            <a:pPr algn="l">
              <a:buFont typeface="Arial" pitchFamily="34" charset="0"/>
              <a:buChar char="•"/>
            </a:pPr>
            <a:endParaRPr lang="ru-RU" dirty="0"/>
          </a:p>
          <a:p>
            <a:pPr algn="l"/>
            <a:endParaRPr lang="ru-RU" dirty="0" smtClean="0"/>
          </a:p>
        </p:txBody>
      </p:sp>
      <p:graphicFrame>
        <p:nvGraphicFramePr>
          <p:cNvPr id="509958" name="Object 6"/>
          <p:cNvGraphicFramePr>
            <a:graphicFrameLocks noChangeAspect="1"/>
          </p:cNvGraphicFramePr>
          <p:nvPr/>
        </p:nvGraphicFramePr>
        <p:xfrm>
          <a:off x="467545" y="5013177"/>
          <a:ext cx="2927351" cy="936625"/>
        </p:xfrm>
        <a:graphic>
          <a:graphicData uri="http://schemas.openxmlformats.org/presentationml/2006/ole">
            <p:oleObj spid="_x0000_s514051" name="Equation" r:id="rId4" imgW="1231560" imgH="393480" progId="Equation.DSMT4">
              <p:embed/>
            </p:oleObj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Адсорбция </a:t>
            </a:r>
            <a:r>
              <a:rPr lang="ru-RU" dirty="0" err="1" smtClean="0"/>
              <a:t>Ленгмюра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8" y="5373216"/>
            <a:ext cx="3620276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Для электрохимических систем </a:t>
            </a:r>
            <a:endParaRPr lang="ru-RU" dirty="0"/>
          </a:p>
        </p:txBody>
      </p:sp>
      <p:graphicFrame>
        <p:nvGraphicFramePr>
          <p:cNvPr id="509959" name="Object 7"/>
          <p:cNvGraphicFramePr>
            <a:graphicFrameLocks noChangeAspect="1"/>
          </p:cNvGraphicFramePr>
          <p:nvPr/>
        </p:nvGraphicFramePr>
        <p:xfrm>
          <a:off x="6084168" y="4149080"/>
          <a:ext cx="2101850" cy="468313"/>
        </p:xfrm>
        <a:graphic>
          <a:graphicData uri="http://schemas.openxmlformats.org/presentationml/2006/ole">
            <p:oleObj spid="_x0000_s514052" name="Equation" r:id="rId5" imgW="102852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850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25428" y="1412777"/>
            <a:ext cx="4458262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Энергия Гиббса </a:t>
            </a:r>
            <a:r>
              <a:rPr lang="ru-RU" dirty="0"/>
              <a:t> </a:t>
            </a:r>
            <a:r>
              <a:rPr lang="ru-RU" dirty="0" smtClean="0"/>
              <a:t>зависит от заполнения</a:t>
            </a:r>
            <a:endParaRPr lang="ru-RU" dirty="0"/>
          </a:p>
        </p:txBody>
      </p:sp>
      <p:graphicFrame>
        <p:nvGraphicFramePr>
          <p:cNvPr id="509958" name="Object 6"/>
          <p:cNvGraphicFramePr>
            <a:graphicFrameLocks noChangeAspect="1"/>
          </p:cNvGraphicFramePr>
          <p:nvPr/>
        </p:nvGraphicFramePr>
        <p:xfrm>
          <a:off x="467545" y="3573017"/>
          <a:ext cx="4648200" cy="936625"/>
        </p:xfrm>
        <a:graphic>
          <a:graphicData uri="http://schemas.openxmlformats.org/presentationml/2006/ole">
            <p:oleObj spid="_x0000_s509958" name="Equation" r:id="rId3" imgW="1955520" imgH="393480" progId="Equation.DSMT4">
              <p:embed/>
            </p:oleObj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Адсорбция с учетом взаимодействия </a:t>
            </a:r>
            <a:endParaRPr lang="ru-RU" dirty="0"/>
          </a:p>
        </p:txBody>
      </p:sp>
      <p:graphicFrame>
        <p:nvGraphicFramePr>
          <p:cNvPr id="509960" name="Object 8"/>
          <p:cNvGraphicFramePr>
            <a:graphicFrameLocks noChangeAspect="1"/>
          </p:cNvGraphicFramePr>
          <p:nvPr/>
        </p:nvGraphicFramePr>
        <p:xfrm>
          <a:off x="467545" y="1412776"/>
          <a:ext cx="2076450" cy="468312"/>
        </p:xfrm>
        <a:graphic>
          <a:graphicData uri="http://schemas.openxmlformats.org/presentationml/2006/ole">
            <p:oleObj spid="_x0000_s509960" name="Equation" r:id="rId4" imgW="1015920" imgH="228600" progId="Equation.DSMT4">
              <p:embed/>
            </p:oleObj>
          </a:graphicData>
        </a:graphic>
      </p:graphicFrame>
      <p:graphicFrame>
        <p:nvGraphicFramePr>
          <p:cNvPr id="509961" name="Object 9"/>
          <p:cNvGraphicFramePr>
            <a:graphicFrameLocks noChangeAspect="1"/>
          </p:cNvGraphicFramePr>
          <p:nvPr/>
        </p:nvGraphicFramePr>
        <p:xfrm>
          <a:off x="611561" y="2276873"/>
          <a:ext cx="5522913" cy="936625"/>
        </p:xfrm>
        <a:graphic>
          <a:graphicData uri="http://schemas.openxmlformats.org/presentationml/2006/ole">
            <p:oleObj spid="_x0000_s509961" name="Equation" r:id="rId5" imgW="2323800" imgH="39348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282667" y="3933057"/>
            <a:ext cx="234621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Изотерма Фрумкина</a:t>
            </a:r>
            <a:endParaRPr lang="ru-RU" dirty="0"/>
          </a:p>
        </p:txBody>
      </p:sp>
      <p:graphicFrame>
        <p:nvGraphicFramePr>
          <p:cNvPr id="509962" name="Object 10"/>
          <p:cNvGraphicFramePr>
            <a:graphicFrameLocks noChangeAspect="1"/>
          </p:cNvGraphicFramePr>
          <p:nvPr/>
        </p:nvGraphicFramePr>
        <p:xfrm>
          <a:off x="611560" y="4941169"/>
          <a:ext cx="3924300" cy="936625"/>
        </p:xfrm>
        <a:graphic>
          <a:graphicData uri="http://schemas.openxmlformats.org/presentationml/2006/ole">
            <p:oleObj spid="_x0000_s509962" name="Equation" r:id="rId6" imgW="1650960" imgH="39348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036113" y="5373216"/>
            <a:ext cx="2189308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Изотерма Темкина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50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958" name="Object 6"/>
          <p:cNvGraphicFramePr>
            <a:graphicFrameLocks noChangeAspect="1"/>
          </p:cNvGraphicFramePr>
          <p:nvPr/>
        </p:nvGraphicFramePr>
        <p:xfrm>
          <a:off x="539552" y="1700809"/>
          <a:ext cx="3106738" cy="936625"/>
        </p:xfrm>
        <a:graphic>
          <a:graphicData uri="http://schemas.openxmlformats.org/presentationml/2006/ole">
            <p:oleObj spid="_x0000_s510979" name="Equation" r:id="rId3" imgW="1307880" imgH="393480" progId="Equation.DSMT4">
              <p:embed/>
            </p:oleObj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Изотермы адсорбции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3" y="1628801"/>
            <a:ext cx="3816424" cy="12003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dirty="0" smtClean="0"/>
              <a:t>Изотерма адсорбции Фрумкина для активности и поверхностных избытков 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2492897"/>
            <a:ext cx="4572000" cy="646327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Frumkin</a:t>
            </a:r>
            <a:r>
              <a:rPr lang="en-US" dirty="0" smtClean="0"/>
              <a:t>, A.</a:t>
            </a:r>
            <a:r>
              <a:rPr lang="en-US" dirty="0"/>
              <a:t>N</a:t>
            </a:r>
            <a:r>
              <a:rPr lang="en-US" dirty="0" smtClean="0"/>
              <a:t>, , Z Phys., 1926, vol. 35, p. 792.]</a:t>
            </a:r>
            <a:endParaRPr lang="en-US" dirty="0"/>
          </a:p>
        </p:txBody>
      </p:sp>
      <p:graphicFrame>
        <p:nvGraphicFramePr>
          <p:cNvPr id="510984" name="Object 6"/>
          <p:cNvGraphicFramePr>
            <a:graphicFrameLocks noChangeAspect="1"/>
          </p:cNvGraphicFramePr>
          <p:nvPr/>
        </p:nvGraphicFramePr>
        <p:xfrm>
          <a:off x="901700" y="3860801"/>
          <a:ext cx="2382838" cy="936625"/>
        </p:xfrm>
        <a:graphic>
          <a:graphicData uri="http://schemas.openxmlformats.org/presentationml/2006/ole">
            <p:oleObj spid="_x0000_s510984" name="Equation" r:id="rId4" imgW="1002960" imgH="393480" progId="Equation.DSMT4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995936" y="4077073"/>
            <a:ext cx="4572000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dirty="0" smtClean="0"/>
              <a:t>Изотерма Темкина</a:t>
            </a:r>
          </a:p>
          <a:p>
            <a:endParaRPr lang="en-US" dirty="0" smtClean="0"/>
          </a:p>
          <a:p>
            <a:r>
              <a:rPr lang="en-US" dirty="0"/>
              <a:t>[</a:t>
            </a:r>
            <a:r>
              <a:rPr lang="en-US" dirty="0" err="1" smtClean="0"/>
              <a:t>Temkin</a:t>
            </a:r>
            <a:r>
              <a:rPr lang="en-US" dirty="0" smtClean="0"/>
              <a:t> M</a:t>
            </a:r>
            <a:r>
              <a:rPr lang="ru-RU" dirty="0"/>
              <a:t>.</a:t>
            </a:r>
            <a:r>
              <a:rPr lang="en-US" dirty="0" smtClean="0"/>
              <a:t>I. JFH USSR</a:t>
            </a:r>
            <a:r>
              <a:rPr lang="ru-RU" dirty="0" smtClean="0"/>
              <a:t>,</a:t>
            </a:r>
            <a:r>
              <a:rPr lang="en-US" dirty="0" smtClean="0"/>
              <a:t> 1940, vol.14, </a:t>
            </a:r>
            <a:r>
              <a:rPr lang="en-US" dirty="0"/>
              <a:t>p</a:t>
            </a:r>
            <a:r>
              <a:rPr lang="en-US" dirty="0" smtClean="0"/>
              <a:t>296]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2850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Псевдоемкость</a:t>
            </a:r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515074" name="Object 2"/>
          <p:cNvGraphicFramePr>
            <a:graphicFrameLocks noChangeAspect="1"/>
          </p:cNvGraphicFramePr>
          <p:nvPr/>
        </p:nvGraphicFramePr>
        <p:xfrm>
          <a:off x="251520" y="1268761"/>
          <a:ext cx="4497388" cy="936625"/>
        </p:xfrm>
        <a:graphic>
          <a:graphicData uri="http://schemas.openxmlformats.org/presentationml/2006/ole">
            <p:oleObj spid="_x0000_s516098" name="Equation" r:id="rId3" imgW="1892160" imgH="393480" progId="Equation.DSMT4">
              <p:embed/>
            </p:oleObj>
          </a:graphicData>
        </a:graphic>
      </p:graphicFrame>
      <p:graphicFrame>
        <p:nvGraphicFramePr>
          <p:cNvPr id="515075" name="Object 3"/>
          <p:cNvGraphicFramePr>
            <a:graphicFrameLocks noChangeAspect="1"/>
          </p:cNvGraphicFramePr>
          <p:nvPr/>
        </p:nvGraphicFramePr>
        <p:xfrm>
          <a:off x="251521" y="2492896"/>
          <a:ext cx="3589337" cy="996950"/>
        </p:xfrm>
        <a:graphic>
          <a:graphicData uri="http://schemas.openxmlformats.org/presentationml/2006/ole">
            <p:oleObj spid="_x0000_s516099" name="Equation" r:id="rId4" imgW="1511280" imgH="419040" progId="Equation.DSMT4">
              <p:embed/>
            </p:oleObj>
          </a:graphicData>
        </a:graphic>
      </p:graphicFrame>
      <p:graphicFrame>
        <p:nvGraphicFramePr>
          <p:cNvPr id="515076" name="Object 4"/>
          <p:cNvGraphicFramePr>
            <a:graphicFrameLocks noChangeAspect="1"/>
          </p:cNvGraphicFramePr>
          <p:nvPr/>
        </p:nvGraphicFramePr>
        <p:xfrm>
          <a:off x="5508105" y="1196753"/>
          <a:ext cx="1238250" cy="936625"/>
        </p:xfrm>
        <a:graphic>
          <a:graphicData uri="http://schemas.openxmlformats.org/presentationml/2006/ole">
            <p:oleObj spid="_x0000_s516100" name="Equation" r:id="rId5" imgW="520560" imgH="39348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3968" y="3429001"/>
            <a:ext cx="4608512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/>
              <a:t> – </a:t>
            </a:r>
            <a:r>
              <a:rPr lang="ru-RU" dirty="0" smtClean="0"/>
              <a:t>заряд адсорбированного слоя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2708921"/>
            <a:ext cx="5148064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dirty="0" err="1" smtClean="0"/>
              <a:t>Псевдоемкость</a:t>
            </a:r>
            <a:r>
              <a:rPr lang="ru-RU" dirty="0" smtClean="0"/>
              <a:t>, соответствующая изотерме Фрумкина.</a:t>
            </a:r>
            <a:endParaRPr lang="ru-RU" dirty="0"/>
          </a:p>
        </p:txBody>
      </p:sp>
      <p:graphicFrame>
        <p:nvGraphicFramePr>
          <p:cNvPr id="515078" name="Object 6"/>
          <p:cNvGraphicFramePr>
            <a:graphicFrameLocks noChangeAspect="1"/>
          </p:cNvGraphicFramePr>
          <p:nvPr/>
        </p:nvGraphicFramePr>
        <p:xfrm>
          <a:off x="539553" y="4149080"/>
          <a:ext cx="1870075" cy="996950"/>
        </p:xfrm>
        <a:graphic>
          <a:graphicData uri="http://schemas.openxmlformats.org/presentationml/2006/ole">
            <p:oleObj spid="_x0000_s516101" name="Equation" r:id="rId6" imgW="787320" imgH="419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31840" y="4509122"/>
            <a:ext cx="5148064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dirty="0" err="1" smtClean="0"/>
              <a:t>Псевдоемкость</a:t>
            </a:r>
            <a:r>
              <a:rPr lang="ru-RU" dirty="0" smtClean="0"/>
              <a:t>, соответствующая изотерме Темкина </a:t>
            </a:r>
            <a:endParaRPr lang="ru-RU" dirty="0"/>
          </a:p>
        </p:txBody>
      </p:sp>
      <p:graphicFrame>
        <p:nvGraphicFramePr>
          <p:cNvPr id="516103" name="Object 3"/>
          <p:cNvGraphicFramePr>
            <a:graphicFrameLocks noChangeAspect="1"/>
          </p:cNvGraphicFramePr>
          <p:nvPr/>
        </p:nvGraphicFramePr>
        <p:xfrm>
          <a:off x="539553" y="5517233"/>
          <a:ext cx="2835275" cy="936625"/>
        </p:xfrm>
        <a:graphic>
          <a:graphicData uri="http://schemas.openxmlformats.org/presentationml/2006/ole">
            <p:oleObj spid="_x0000_s516103" name="Equation" r:id="rId7" imgW="1193760" imgH="39348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07904" y="5661250"/>
            <a:ext cx="5148064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dirty="0" err="1" smtClean="0"/>
              <a:t>Псевдоемкость</a:t>
            </a:r>
            <a:r>
              <a:rPr lang="ru-RU" dirty="0" smtClean="0"/>
              <a:t>, соответствующая изотерме </a:t>
            </a:r>
            <a:r>
              <a:rPr lang="ru-RU" dirty="0" err="1" smtClean="0"/>
              <a:t>Ленгмюра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Учет кинетики реакции </a:t>
            </a:r>
            <a:endParaRPr lang="ru-RU" dirty="0"/>
          </a:p>
        </p:txBody>
      </p:sp>
      <p:sp>
        <p:nvSpPr>
          <p:cNvPr id="515081" name="Rectangle 9"/>
          <p:cNvSpPr>
            <a:spLocks noChangeArrowheads="1"/>
          </p:cNvSpPr>
          <p:nvPr/>
        </p:nvSpPr>
        <p:spPr bwMode="auto">
          <a:xfrm>
            <a:off x="4479641" y="-184663"/>
            <a:ext cx="18471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5080" name="Object 8"/>
          <p:cNvGraphicFramePr>
            <a:graphicFrameLocks noChangeAspect="1"/>
          </p:cNvGraphicFramePr>
          <p:nvPr/>
        </p:nvGraphicFramePr>
        <p:xfrm>
          <a:off x="179512" y="1124744"/>
          <a:ext cx="4536504" cy="645822"/>
        </p:xfrm>
        <a:graphic>
          <a:graphicData uri="http://schemas.openxmlformats.org/presentationml/2006/ole">
            <p:oleObj spid="_x0000_s515080" name="Equation" r:id="rId3" imgW="2743200" imgH="393700" progId="Equation.DSMT4">
              <p:embed/>
            </p:oleObj>
          </a:graphicData>
        </a:graphic>
      </p:graphicFrame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4479641" y="-184663"/>
            <a:ext cx="18471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5082" name="Object 10"/>
          <p:cNvGraphicFramePr>
            <a:graphicFrameLocks noChangeAspect="1"/>
          </p:cNvGraphicFramePr>
          <p:nvPr/>
        </p:nvGraphicFramePr>
        <p:xfrm>
          <a:off x="203201" y="1916113"/>
          <a:ext cx="2068513" cy="360362"/>
        </p:xfrm>
        <a:graphic>
          <a:graphicData uri="http://schemas.openxmlformats.org/presentationml/2006/ole">
            <p:oleObj spid="_x0000_s515082" name="Equation" r:id="rId4" imgW="1371600" imgH="2412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88030" y="1196752"/>
            <a:ext cx="4020451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Кинетика типа </a:t>
            </a:r>
            <a:r>
              <a:rPr lang="ru-RU" dirty="0" err="1" smtClean="0"/>
              <a:t>Батлера</a:t>
            </a:r>
            <a:r>
              <a:rPr lang="ru-RU" dirty="0" smtClean="0"/>
              <a:t>- </a:t>
            </a:r>
            <a:r>
              <a:rPr lang="ru-RU" dirty="0" err="1" smtClean="0"/>
              <a:t>Вольмера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4479641" y="-184663"/>
            <a:ext cx="18471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" name="Рисунок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42119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860032" y="2204864"/>
            <a:ext cx="3511529" cy="92332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Экспериментальные зарядные</a:t>
            </a:r>
            <a:br>
              <a:rPr lang="ru-RU" dirty="0" smtClean="0"/>
            </a:br>
            <a:r>
              <a:rPr lang="ru-RU" dirty="0" smtClean="0"/>
              <a:t> кривые с </a:t>
            </a:r>
            <a:r>
              <a:rPr lang="ru-RU" dirty="0" smtClean="0"/>
              <a:t>неводным</a:t>
            </a:r>
            <a:endParaRPr lang="ru-RU" dirty="0" smtClean="0"/>
          </a:p>
          <a:p>
            <a:r>
              <a:rPr lang="ru-RU" dirty="0" smtClean="0"/>
              <a:t>электролитом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2276872"/>
            <a:ext cx="2808312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ример расчета  системы с неводным электролитом  </a:t>
            </a:r>
            <a:endParaRPr lang="ru-RU" dirty="0"/>
          </a:p>
        </p:txBody>
      </p:sp>
      <p:pic>
        <p:nvPicPr>
          <p:cNvPr id="27" name="Рисунок 26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181768" cy="353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кинетики реакции на КПД </a:t>
            </a:r>
            <a:r>
              <a:rPr lang="ru-RU" dirty="0" err="1" smtClean="0"/>
              <a:t>суперконденсатора</a:t>
            </a:r>
            <a:endParaRPr lang="ru-RU" dirty="0"/>
          </a:p>
        </p:txBody>
      </p:sp>
      <p:pic>
        <p:nvPicPr>
          <p:cNvPr id="517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184576" cy="513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1772817"/>
            <a:ext cx="4572000" cy="646327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r>
              <a:rPr lang="en-US" dirty="0" err="1"/>
              <a:t>Pillay</a:t>
            </a:r>
            <a:r>
              <a:rPr lang="en-US" dirty="0"/>
              <a:t>, B., &amp; Newman, J. (1996).  </a:t>
            </a:r>
            <a:r>
              <a:rPr lang="en-US" i="1" dirty="0" smtClean="0"/>
              <a:t>JES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i="1" dirty="0"/>
              <a:t>143</a:t>
            </a:r>
            <a:r>
              <a:rPr lang="en-US" dirty="0"/>
              <a:t>(6), 1806-1814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140968"/>
            <a:ext cx="3955688" cy="120032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Малые токи – </a:t>
            </a:r>
            <a:br>
              <a:rPr lang="ru-RU" dirty="0" smtClean="0"/>
            </a:br>
            <a:r>
              <a:rPr lang="ru-RU" dirty="0" smtClean="0"/>
              <a:t>электрохимические потери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Большие токи – омические потери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Есть экстремум.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теории и эксперимента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805265"/>
            <a:ext cx="4572000" cy="646327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r>
              <a:rPr lang="en-US" dirty="0" err="1"/>
              <a:t>Volfkovich</a:t>
            </a:r>
            <a:r>
              <a:rPr lang="en-US" dirty="0"/>
              <a:t>, Yu M</a:t>
            </a:r>
            <a:r>
              <a:rPr lang="en-US" dirty="0" smtClean="0"/>
              <a:t>. and </a:t>
            </a:r>
            <a:r>
              <a:rPr lang="en-US" dirty="0" err="1" smtClean="0"/>
              <a:t>al,JSSE</a:t>
            </a:r>
            <a:r>
              <a:rPr lang="en-US" dirty="0" smtClean="0"/>
              <a:t> (</a:t>
            </a:r>
            <a:r>
              <a:rPr lang="en-US" dirty="0"/>
              <a:t>2015): 2771-2779.</a:t>
            </a:r>
            <a:endParaRPr lang="ru-RU" dirty="0"/>
          </a:p>
        </p:txBody>
      </p:sp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9" y="3424239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00808"/>
            <a:ext cx="438328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1"/>
            <a:ext cx="4104456" cy="29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КПД как функция тока заряда</a:t>
            </a:r>
            <a:r>
              <a:rPr lang="en-US" dirty="0" smtClean="0"/>
              <a:t>/</a:t>
            </a:r>
            <a:r>
              <a:rPr lang="ru-RU" dirty="0" smtClean="0"/>
              <a:t>разряда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021289"/>
            <a:ext cx="4572000" cy="646327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r>
              <a:rPr lang="en-US" dirty="0" err="1"/>
              <a:t>Volfkovich</a:t>
            </a:r>
            <a:r>
              <a:rPr lang="en-US" dirty="0"/>
              <a:t>, Yu M</a:t>
            </a:r>
            <a:r>
              <a:rPr lang="en-US" dirty="0" smtClean="0"/>
              <a:t>. and al,</a:t>
            </a:r>
            <a:r>
              <a:rPr lang="ru-RU" dirty="0" smtClean="0"/>
              <a:t> </a:t>
            </a:r>
            <a:r>
              <a:rPr lang="en-US" dirty="0" smtClean="0"/>
              <a:t>JSSE (</a:t>
            </a:r>
            <a:r>
              <a:rPr lang="en-US" dirty="0"/>
              <a:t>2015): 2771-2779.</a:t>
            </a:r>
            <a:endParaRPr lang="ru-RU" dirty="0"/>
          </a:p>
        </p:txBody>
      </p:sp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9" y="3424239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28800"/>
            <a:ext cx="3995935" cy="337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9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4013051" cy="30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50" y="5373216"/>
            <a:ext cx="2388529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Малые токи обмена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5373216"/>
            <a:ext cx="2608525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ru-RU" dirty="0" smtClean="0"/>
              <a:t>Большие токи обмена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88840"/>
            <a:ext cx="7477619" cy="369331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err="1" smtClean="0"/>
              <a:t>Псевдоемкость</a:t>
            </a:r>
            <a:r>
              <a:rPr lang="ru-RU" dirty="0" smtClean="0"/>
              <a:t> СК целесообразно представлять с помощью изотермы Фрумкина, если не найден другой механизм</a:t>
            </a:r>
          </a:p>
          <a:p>
            <a:pPr algn="l"/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Наличие </a:t>
            </a:r>
            <a:r>
              <a:rPr lang="ru-RU" dirty="0" err="1" smtClean="0"/>
              <a:t>псевдоемкости</a:t>
            </a:r>
            <a:r>
              <a:rPr lang="ru-RU" dirty="0" smtClean="0"/>
              <a:t> существенно увеличивает емкость </a:t>
            </a:r>
            <a:r>
              <a:rPr lang="ru-RU" dirty="0" smtClean="0"/>
              <a:t>СК</a:t>
            </a:r>
            <a:r>
              <a:rPr lang="ru-RU" dirty="0" smtClean="0"/>
              <a:t>, </a:t>
            </a:r>
            <a:r>
              <a:rPr lang="ru-RU" dirty="0" smtClean="0"/>
              <a:t>но при этом может </a:t>
            </a:r>
            <a:r>
              <a:rPr lang="ru-RU" dirty="0" smtClean="0"/>
              <a:t>уменьшить </a:t>
            </a:r>
            <a:r>
              <a:rPr lang="ru-RU" dirty="0" smtClean="0"/>
              <a:t>его энергетическую эффективность.</a:t>
            </a:r>
            <a:br>
              <a:rPr lang="ru-RU" dirty="0" smtClean="0"/>
            </a:b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При наличии </a:t>
            </a:r>
            <a:r>
              <a:rPr lang="ru-RU" dirty="0" err="1" smtClean="0"/>
              <a:t>псеводемкости</a:t>
            </a:r>
            <a:r>
              <a:rPr lang="ru-RU" dirty="0" smtClean="0"/>
              <a:t> существует максимум КПД </a:t>
            </a:r>
            <a:r>
              <a:rPr lang="ru-RU" dirty="0" smtClean="0"/>
              <a:t>СК</a:t>
            </a:r>
            <a:r>
              <a:rPr lang="ru-RU" dirty="0" smtClean="0"/>
              <a:t>, </a:t>
            </a:r>
            <a:r>
              <a:rPr lang="ru-RU" dirty="0" smtClean="0"/>
              <a:t>как функции плотности тока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Этот максимум эффективности определяется омическими потерями и </a:t>
            </a:r>
            <a:r>
              <a:rPr lang="ru-RU" dirty="0" smtClean="0"/>
              <a:t>кинетикой </a:t>
            </a:r>
            <a:r>
              <a:rPr lang="ru-RU" dirty="0" smtClean="0"/>
              <a:t>реакции </a:t>
            </a:r>
            <a:r>
              <a:rPr lang="ru-RU" dirty="0" err="1" smtClean="0"/>
              <a:t>псевдоемкости</a:t>
            </a:r>
            <a:r>
              <a:rPr lang="ru-RU" dirty="0" smtClean="0"/>
              <a:t>.  </a:t>
            </a:r>
          </a:p>
          <a:p>
            <a:pPr algn="l">
              <a:buFont typeface="Arial" pitchFamily="34" charset="0"/>
              <a:buChar char="•"/>
            </a:pPr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01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Прогнозы</a:t>
            </a:r>
            <a:r>
              <a:rPr lang="en-US" dirty="0" smtClean="0"/>
              <a:t> </a:t>
            </a:r>
            <a:r>
              <a:rPr lang="ru-RU" dirty="0" smtClean="0"/>
              <a:t>производителей 2017</a:t>
            </a:r>
            <a:endParaRPr lang="ru-RU" dirty="0"/>
          </a:p>
        </p:txBody>
      </p:sp>
      <p:sp>
        <p:nvSpPr>
          <p:cNvPr id="498690" name="AutoShape 2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8692" name="AutoShape 4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8694" name="AutoShape 6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8696" name="AutoShape 8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97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1"/>
            <a:ext cx="7220014" cy="420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080128" y="5877274"/>
            <a:ext cx="3707896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via</a:t>
            </a:r>
            <a:r>
              <a:rPr lang="ru-RU" dirty="0" smtClean="0"/>
              <a:t> </a:t>
            </a:r>
            <a:r>
              <a:rPr lang="en-US" dirty="0"/>
              <a:t>Global EV outlook 2017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Типы электромобилей </a:t>
            </a:r>
            <a:endParaRPr lang="ru-RU" dirty="0"/>
          </a:p>
        </p:txBody>
      </p:sp>
      <p:sp>
        <p:nvSpPr>
          <p:cNvPr id="498690" name="AutoShape 2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8692" name="AutoShape 4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8694" name="AutoShape 6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8696" name="AutoShape 8" descr="Last year, for the first time, global sales of new electric vehicles passed a million units.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3789041"/>
            <a:ext cx="3361086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ia McKinsey analysis</a:t>
            </a:r>
            <a:endParaRPr lang="ru-RU" dirty="0"/>
          </a:p>
        </p:txBody>
      </p:sp>
      <p:pic>
        <p:nvPicPr>
          <p:cNvPr id="499716" name="Picture 4" descr="Image result for Tesla Model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9"/>
            <a:ext cx="3491880" cy="19815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499" y="6093297"/>
            <a:ext cx="3365078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Tesla Model 3</a:t>
            </a:r>
            <a:r>
              <a:rPr lang="ru-RU" dirty="0" smtClean="0"/>
              <a:t> </a:t>
            </a:r>
            <a:r>
              <a:rPr lang="en-US" dirty="0" smtClean="0"/>
              <a:t>(Battery-electric)</a:t>
            </a:r>
            <a:endParaRPr lang="ru-RU" dirty="0"/>
          </a:p>
        </p:txBody>
      </p:sp>
      <p:pic>
        <p:nvPicPr>
          <p:cNvPr id="499718" name="Picture 6" descr="Image result for Toyota Prius Prime w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4005065"/>
            <a:ext cx="3048000" cy="2286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16016" y="6093298"/>
            <a:ext cx="3960440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oyota </a:t>
            </a:r>
            <a:r>
              <a:rPr lang="en-US" dirty="0" err="1" smtClean="0"/>
              <a:t>Prius</a:t>
            </a:r>
            <a:r>
              <a:rPr lang="en-US" dirty="0" smtClean="0"/>
              <a:t> Prime </a:t>
            </a:r>
          </a:p>
          <a:p>
            <a:r>
              <a:rPr lang="en-US" dirty="0" smtClean="0"/>
              <a:t>(Plug in hybrid-electric )</a:t>
            </a:r>
            <a:endParaRPr lang="ru-RU" dirty="0"/>
          </a:p>
        </p:txBody>
      </p:sp>
      <p:pic>
        <p:nvPicPr>
          <p:cNvPr id="4997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78096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источники тока?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949281"/>
            <a:ext cx="5472608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dirty="0" smtClean="0"/>
              <a:t>Диаграмма </a:t>
            </a:r>
            <a:r>
              <a:rPr lang="ru-RU" dirty="0" err="1" smtClean="0"/>
              <a:t>Регоне</a:t>
            </a:r>
            <a:endParaRPr lang="ru-RU" dirty="0" smtClean="0"/>
          </a:p>
          <a:p>
            <a:r>
              <a:rPr lang="en-US" dirty="0" smtClean="0"/>
              <a:t> (via Simon P, </a:t>
            </a:r>
            <a:r>
              <a:rPr lang="en-US" dirty="0" err="1" smtClean="0"/>
              <a:t>Gogotsi</a:t>
            </a:r>
            <a:r>
              <a:rPr lang="en-US" dirty="0" smtClean="0"/>
              <a:t> Y. Nature 2008;7:845. )</a:t>
            </a:r>
            <a:endParaRPr lang="ru-RU" dirty="0"/>
          </a:p>
        </p:txBody>
      </p:sp>
      <p:pic>
        <p:nvPicPr>
          <p:cNvPr id="500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3"/>
            <a:ext cx="5770064" cy="45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ru-RU" sz="3600" dirty="0" err="1">
                <a:solidFill>
                  <a:srgbClr val="002060"/>
                </a:solidFill>
              </a:rPr>
              <a:t>Суперконденсатор</a:t>
            </a:r>
            <a:r>
              <a:rPr lang="ru-RU" sz="3600" dirty="0">
                <a:solidFill>
                  <a:srgbClr val="002060"/>
                </a:solidFill>
              </a:rPr>
              <a:t> в электромобиле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62768" y="5013176"/>
            <a:ext cx="8911232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SC </a:t>
            </a:r>
            <a:r>
              <a:rPr lang="ru-RU" dirty="0" smtClean="0"/>
              <a:t>увеличивает эффектность рекуперации энергии  на 20%</a:t>
            </a:r>
          </a:p>
          <a:p>
            <a:r>
              <a:rPr lang="en-US" dirty="0">
                <a:solidFill>
                  <a:srgbClr val="222222"/>
                </a:solidFill>
                <a:latin typeface="Arial"/>
              </a:rPr>
              <a:t>[</a:t>
            </a:r>
            <a:r>
              <a:rPr lang="en-US" b="0" i="0" dirty="0" err="1" smtClean="0">
                <a:solidFill>
                  <a:srgbClr val="222222"/>
                </a:solidFill>
                <a:latin typeface="Arial"/>
              </a:rPr>
              <a:t>Perrotta</a:t>
            </a:r>
            <a:r>
              <a:rPr lang="en-US" b="0" i="0" dirty="0" smtClean="0">
                <a:solidFill>
                  <a:srgbClr val="222222"/>
                </a:solidFill>
                <a:latin typeface="Arial"/>
              </a:rPr>
              <a:t>,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D.</a:t>
            </a:r>
            <a:r>
              <a:rPr lang="en-US" b="0" i="0" dirty="0" smtClean="0">
                <a:solidFill>
                  <a:srgbClr val="222222"/>
                </a:solidFill>
                <a:latin typeface="Arial"/>
              </a:rPr>
              <a:t>et al.  </a:t>
            </a:r>
            <a:r>
              <a:rPr lang="en-US" b="0" i="1" dirty="0" err="1" smtClean="0">
                <a:solidFill>
                  <a:srgbClr val="222222"/>
                </a:solidFill>
                <a:latin typeface="Arial"/>
              </a:rPr>
              <a:t>Procedia</a:t>
            </a:r>
            <a:r>
              <a:rPr lang="en-US" b="0" i="1" dirty="0" smtClean="0">
                <a:solidFill>
                  <a:srgbClr val="222222"/>
                </a:solidFill>
                <a:latin typeface="Arial"/>
              </a:rPr>
              <a:t>-Social and Behavioral Sciences</a:t>
            </a:r>
            <a:r>
              <a:rPr lang="en-US" b="0" i="0" dirty="0" smtClean="0">
                <a:solidFill>
                  <a:srgbClr val="222222"/>
                </a:solidFill>
                <a:latin typeface="Arial"/>
              </a:rPr>
              <a:t> 54 (2012): 1156-1167]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09588" y="5877272"/>
            <a:ext cx="7817323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err="1" smtClean="0"/>
              <a:t>Hundai</a:t>
            </a:r>
            <a:r>
              <a:rPr lang="en-US" dirty="0" smtClean="0"/>
              <a:t> Tucson</a:t>
            </a:r>
            <a:r>
              <a:rPr lang="ru-RU" dirty="0" smtClean="0"/>
              <a:t> </a:t>
            </a:r>
            <a:r>
              <a:rPr lang="en-US" dirty="0" smtClean="0"/>
              <a:t>FC, Chevrolet Equinox FC, Toyota FCHV</a:t>
            </a:r>
            <a:r>
              <a:rPr lang="ru-RU" dirty="0" smtClean="0"/>
              <a:t> – </a:t>
            </a:r>
            <a:r>
              <a:rPr lang="en-US" dirty="0" smtClean="0"/>
              <a:t>(Fuel Cell +CS)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017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5"/>
            <a:ext cx="7863222" cy="31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93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чень крутой заголовок…"/>
          <p:cNvSpPr txBox="1"/>
          <p:nvPr/>
        </p:nvSpPr>
        <p:spPr>
          <a:xfrm>
            <a:off x="395536" y="404664"/>
            <a:ext cx="8036720" cy="589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/>
          <a:lstStyle/>
          <a:p>
            <a:pPr algn="l" defTabSz="410730" fontAlgn="auto" hangingPunct="0">
              <a:spcBef>
                <a:spcPts val="0"/>
              </a:spcBef>
              <a:spcAft>
                <a:spcPts val="0"/>
              </a:spcAft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3100" b="1" kern="0" cap="all" dirty="0" smtClean="0">
                <a:solidFill>
                  <a:srgbClr val="253957"/>
                </a:solidFill>
                <a:latin typeface="Arial Narrow" charset="0"/>
                <a:sym typeface="Arial Narrow"/>
              </a:rPr>
              <a:t>Зимние Тестирование </a:t>
            </a:r>
            <a:r>
              <a:rPr lang="ru-RU" sz="3100" b="1" kern="0" cap="all" dirty="0" err="1">
                <a:solidFill>
                  <a:srgbClr val="253957"/>
                </a:solidFill>
                <a:latin typeface="Arial Narrow" charset="0"/>
                <a:sym typeface="Arial Narrow"/>
              </a:rPr>
              <a:t>ск-модуля</a:t>
            </a:r>
            <a:r>
              <a:rPr lang="ru-RU" sz="3100" b="1" kern="0" cap="all" dirty="0">
                <a:solidFill>
                  <a:srgbClr val="253957"/>
                </a:solidFill>
                <a:latin typeface="Arial Narrow" charset="0"/>
                <a:sym typeface="Arial Narrow"/>
              </a:rPr>
              <a:t> на автомобиле</a:t>
            </a:r>
            <a:endParaRPr sz="3100" b="1" kern="0" cap="all" dirty="0">
              <a:solidFill>
                <a:srgbClr val="253957"/>
              </a:solidFill>
              <a:latin typeface="Arial Narrow" charset="0"/>
              <a:sym typeface="Arial Narrow"/>
            </a:endParaRPr>
          </a:p>
        </p:txBody>
      </p:sp>
      <p:sp>
        <p:nvSpPr>
          <p:cNvPr id="15" name="Заголовок основного текста"/>
          <p:cNvSpPr txBox="1"/>
          <p:nvPr/>
        </p:nvSpPr>
        <p:spPr>
          <a:xfrm>
            <a:off x="467544" y="1340768"/>
            <a:ext cx="6759451" cy="54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900" kern="0" dirty="0" smtClean="0"/>
              <a:t>В режиме </a:t>
            </a:r>
            <a:r>
              <a:rPr lang="en-US" sz="1900" kern="0" dirty="0" smtClean="0"/>
              <a:t>“</a:t>
            </a:r>
            <a:r>
              <a:rPr lang="ru-RU" sz="1900" kern="0" dirty="0" smtClean="0"/>
              <a:t>холодного пуска</a:t>
            </a:r>
            <a:r>
              <a:rPr lang="en-US" sz="1900" kern="0" dirty="0" smtClean="0"/>
              <a:t>” </a:t>
            </a:r>
            <a:r>
              <a:rPr lang="ru-RU" sz="1900" kern="0" dirty="0" smtClean="0"/>
              <a:t>с и без использования СК</a:t>
            </a:r>
            <a:endParaRPr lang="en-US" sz="1900" kern="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58" y="2186206"/>
            <a:ext cx="3305895" cy="2024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83" y="4044927"/>
            <a:ext cx="2960179" cy="1812862"/>
          </a:xfrm>
          <a:prstGeom prst="rect">
            <a:avLst/>
          </a:prstGeom>
        </p:spPr>
      </p:pic>
      <p:sp>
        <p:nvSpPr>
          <p:cNvPr id="17" name="Заголовок основного текста"/>
          <p:cNvSpPr txBox="1"/>
          <p:nvPr/>
        </p:nvSpPr>
        <p:spPr>
          <a:xfrm>
            <a:off x="539552" y="1916832"/>
            <a:ext cx="3209901" cy="54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200" kern="0" dirty="0" smtClean="0"/>
              <a:t>Без использования СК:</a:t>
            </a:r>
            <a:endParaRPr lang="en-US" sz="2200" kern="0" dirty="0" smtClean="0"/>
          </a:p>
        </p:txBody>
      </p:sp>
      <p:sp>
        <p:nvSpPr>
          <p:cNvPr id="18" name="Заголовок основного текста"/>
          <p:cNvSpPr txBox="1"/>
          <p:nvPr/>
        </p:nvSpPr>
        <p:spPr>
          <a:xfrm>
            <a:off x="251520" y="3789040"/>
            <a:ext cx="4310806" cy="54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200" kern="0" dirty="0" smtClean="0"/>
              <a:t>С использованием МСКА-108-16:</a:t>
            </a:r>
            <a:endParaRPr lang="en-US" sz="2200" kern="0" dirty="0"/>
          </a:p>
        </p:txBody>
      </p:sp>
      <p:sp>
        <p:nvSpPr>
          <p:cNvPr id="21" name="Заголовок основного текста"/>
          <p:cNvSpPr txBox="1"/>
          <p:nvPr/>
        </p:nvSpPr>
        <p:spPr>
          <a:xfrm>
            <a:off x="611560" y="5589240"/>
            <a:ext cx="5037890" cy="54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kern="0" dirty="0" smtClean="0"/>
              <a:t>Срок </a:t>
            </a:r>
            <a:r>
              <a:rPr lang="ru-RU" sz="2000" kern="0" dirty="0"/>
              <a:t>службы АКБ при использовании гибридной системы пуска повышается на 33%</a:t>
            </a:r>
            <a:endParaRPr lang="en-US" sz="2000" kern="0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179512" y="5517232"/>
            <a:ext cx="365423" cy="424117"/>
          </a:xfrm>
          <a:prstGeom prst="up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ctr">
            <a:spAutoFit/>
          </a:bodyPr>
          <a:lstStyle/>
          <a:p>
            <a:pPr defTabSz="410730" fontAlgn="auto" hangingPunct="0">
              <a:spcBef>
                <a:spcPts val="0"/>
              </a:spcBef>
              <a:spcAft>
                <a:spcPts val="0"/>
              </a:spcAft>
            </a:pPr>
            <a:endParaRPr lang="ru-RU" sz="17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Заголовок основного текста"/>
          <p:cNvSpPr txBox="1"/>
          <p:nvPr/>
        </p:nvSpPr>
        <p:spPr>
          <a:xfrm>
            <a:off x="323528" y="2636912"/>
            <a:ext cx="4176464" cy="76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000" dirty="0" smtClean="0"/>
              <a:t>ДВС не запускался в 20% случаях , </a:t>
            </a:r>
          </a:p>
          <a:p>
            <a:r>
              <a:rPr lang="en-US" sz="2000" b="0" dirty="0" smtClean="0"/>
              <a:t>U</a:t>
            </a:r>
            <a:r>
              <a:rPr lang="ru-RU" sz="2000" b="0" dirty="0" smtClean="0"/>
              <a:t> АКБ  падало с </a:t>
            </a:r>
            <a:r>
              <a:rPr lang="ru-RU" sz="2000" dirty="0" smtClean="0"/>
              <a:t>11,9  до 6 В</a:t>
            </a:r>
            <a:endParaRPr lang="en-US" sz="200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" name="Заголовок основного текста"/>
          <p:cNvSpPr txBox="1"/>
          <p:nvPr/>
        </p:nvSpPr>
        <p:spPr>
          <a:xfrm>
            <a:off x="179512" y="4221088"/>
            <a:ext cx="7164999" cy="1008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000" b="0" dirty="0" smtClean="0"/>
              <a:t>Время запуска ДВС </a:t>
            </a:r>
            <a:r>
              <a:rPr lang="ru-RU" sz="2000" dirty="0" smtClean="0"/>
              <a:t>2 сек</a:t>
            </a:r>
            <a:r>
              <a:rPr lang="ru-RU" sz="2000" b="0" dirty="0" smtClean="0"/>
              <a:t>. с первой попытки </a:t>
            </a:r>
            <a:r>
              <a:rPr lang="ru-RU" sz="2000" dirty="0" smtClean="0"/>
              <a:t>100%</a:t>
            </a:r>
            <a:r>
              <a:rPr lang="ru-RU" sz="2000" b="0" dirty="0" smtClean="0"/>
              <a:t>,</a:t>
            </a:r>
          </a:p>
          <a:p>
            <a:r>
              <a:rPr lang="ru-RU" sz="2000" b="0" dirty="0" smtClean="0"/>
              <a:t> пусковые токи </a:t>
            </a:r>
            <a:r>
              <a:rPr lang="ru-RU" sz="2000" dirty="0" smtClean="0"/>
              <a:t>30</a:t>
            </a:r>
            <a:r>
              <a:rPr lang="en-US" sz="2000" dirty="0" smtClean="0"/>
              <a:t> </a:t>
            </a:r>
            <a:r>
              <a:rPr lang="ru-RU" sz="2000" dirty="0" smtClean="0"/>
              <a:t>А</a:t>
            </a:r>
            <a:r>
              <a:rPr lang="ru-RU" sz="2000" b="0" dirty="0" smtClean="0"/>
              <a:t> от АКБ и </a:t>
            </a:r>
            <a:r>
              <a:rPr lang="ru-RU" sz="2000" dirty="0" smtClean="0"/>
              <a:t>215</a:t>
            </a:r>
            <a:r>
              <a:rPr lang="en-US" sz="2000" dirty="0" smtClean="0"/>
              <a:t> </a:t>
            </a:r>
            <a:r>
              <a:rPr lang="ru-RU" sz="2000" dirty="0" smtClean="0"/>
              <a:t>А</a:t>
            </a:r>
            <a:r>
              <a:rPr lang="ru-RU" sz="2000" b="0" dirty="0" smtClean="0"/>
              <a:t> от СКМ</a:t>
            </a:r>
            <a:endParaRPr lang="en-US" sz="2000" b="0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75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Как устроены </a:t>
            </a:r>
            <a:r>
              <a:rPr lang="ru-RU" sz="3200" dirty="0" err="1">
                <a:solidFill>
                  <a:srgbClr val="002060"/>
                </a:solidFill>
              </a:rPr>
              <a:t>суперконденсаторы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ㇽ睴ꢑ熃싟"/>
          <p:cNvPicPr/>
          <p:nvPr/>
        </p:nvPicPr>
        <p:blipFill>
          <a:blip r:embed="rId3" cstate="print"/>
          <a:srcRect b="7233"/>
          <a:stretch>
            <a:fillRect/>
          </a:stretch>
        </p:blipFill>
        <p:spPr bwMode="auto">
          <a:xfrm>
            <a:off x="1043608" y="1340768"/>
            <a:ext cx="57606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9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7579</TotalTime>
  <Words>1169</Words>
  <Application>Microsoft Office PowerPoint</Application>
  <PresentationFormat>Экран (4:3)</PresentationFormat>
  <Paragraphs>271</Paragraphs>
  <Slides>40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Оформление по умолчанию</vt:lpstr>
      <vt:lpstr>1_White</vt:lpstr>
      <vt:lpstr>Equation</vt:lpstr>
      <vt:lpstr>MathType 6.0 Equation</vt:lpstr>
      <vt:lpstr>От изотермы адсорбции Фрумкина до КПД суперконденсаторов  с углеродными электродами </vt:lpstr>
      <vt:lpstr>Слайд 2</vt:lpstr>
      <vt:lpstr>Электромобили </vt:lpstr>
      <vt:lpstr>Прогнозы производителей 2017</vt:lpstr>
      <vt:lpstr>Типы электромобилей </vt:lpstr>
      <vt:lpstr>Какие источники тока? </vt:lpstr>
      <vt:lpstr>Суперконденсатор в электромобиле</vt:lpstr>
      <vt:lpstr>Слайд 8</vt:lpstr>
      <vt:lpstr>Как устроены суперконденсаторы</vt:lpstr>
      <vt:lpstr>Слайд 10</vt:lpstr>
      <vt:lpstr>Двойной  электрический  слой</vt:lpstr>
      <vt:lpstr>Слайд 12</vt:lpstr>
      <vt:lpstr>Активированные угли </vt:lpstr>
      <vt:lpstr>Слайд 14</vt:lpstr>
      <vt:lpstr> SEM images of electrodes: СН900 (a-c), VISKUMAK (d-f) textiles and SAIT composite (g-i)</vt:lpstr>
      <vt:lpstr>AUTOMATED POROSIMETER, Canada</vt:lpstr>
      <vt:lpstr>Результаты порометрии </vt:lpstr>
      <vt:lpstr>Слайд 18</vt:lpstr>
      <vt:lpstr>Метод емкостной деионизации на основе СК</vt:lpstr>
      <vt:lpstr>Слайд 20</vt:lpstr>
      <vt:lpstr>Слайд 21</vt:lpstr>
      <vt:lpstr>Схема устройства для емкостной очистки воды</vt:lpstr>
      <vt:lpstr>Прибор для изучения емкостной  деионизации (Samsung Co.)</vt:lpstr>
      <vt:lpstr> Преимущества суперконденсатора перед аккумуляторами</vt:lpstr>
      <vt:lpstr>Недостатки</vt:lpstr>
      <vt:lpstr>Уравнения макрокинетики SC</vt:lpstr>
      <vt:lpstr>  Concentration field for  v=0.1 cm/s, t=5s </vt:lpstr>
      <vt:lpstr>Промежуточный вывод</vt:lpstr>
      <vt:lpstr>Псевдоемкость</vt:lpstr>
      <vt:lpstr>Один из рекордов емкости</vt:lpstr>
      <vt:lpstr>Адсорбция Ленгмюра</vt:lpstr>
      <vt:lpstr>Адсорбция с учетом взаимодействия </vt:lpstr>
      <vt:lpstr>Изотермы адсорбции</vt:lpstr>
      <vt:lpstr>Псевдоемкость   </vt:lpstr>
      <vt:lpstr>Учет кинетики реакции </vt:lpstr>
      <vt:lpstr>Влияние кинетики реакции на КПД суперконденсатора</vt:lpstr>
      <vt:lpstr>Сравнение теории и эксперимента </vt:lpstr>
      <vt:lpstr>КПД как функция тока заряда/разряда</vt:lpstr>
      <vt:lpstr>Выводы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KNV</dc:creator>
  <cp:lastModifiedBy>user</cp:lastModifiedBy>
  <cp:revision>1156</cp:revision>
  <dcterms:created xsi:type="dcterms:W3CDTF">2004-01-22T00:39:17Z</dcterms:created>
  <dcterms:modified xsi:type="dcterms:W3CDTF">2018-10-31T08:02:41Z</dcterms:modified>
</cp:coreProperties>
</file>