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75" r:id="rId5"/>
    <p:sldId id="261" r:id="rId6"/>
    <p:sldId id="273" r:id="rId7"/>
    <p:sldId id="274" r:id="rId8"/>
    <p:sldId id="272" r:id="rId9"/>
    <p:sldId id="264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F1D"/>
    <a:srgbClr val="FFC5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9D7252C-36E6-4E8C-8EE2-139BDFD95F36}" type="datetimeFigureOut">
              <a:rPr lang="ru-RU" smtClean="0"/>
              <a:t>24.10.2018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C292F0E-8953-4FE4-A12E-CED32A22C72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81" y="1844824"/>
            <a:ext cx="4826062" cy="3414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20688"/>
            <a:ext cx="878497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Ленинская премия А.Н. Фрумкина (1931 г.). </a:t>
            </a:r>
            <a:endParaRPr lang="ru-RU" sz="2800" b="1" dirty="0" smtClean="0"/>
          </a:p>
          <a:p>
            <a:pPr algn="ctr"/>
            <a:r>
              <a:rPr lang="ru-RU" sz="2700" b="1" dirty="0" smtClean="0"/>
              <a:t>Истоки </a:t>
            </a:r>
            <a:r>
              <a:rPr lang="ru-RU" sz="2700" b="1" dirty="0"/>
              <a:t>школы Фрумкина - активированный </a:t>
            </a:r>
            <a:r>
              <a:rPr lang="ru-RU" sz="2700" b="1" dirty="0" smtClean="0"/>
              <a:t>уголь</a:t>
            </a:r>
            <a:endParaRPr lang="ru-RU" sz="2700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07017" y="5517232"/>
            <a:ext cx="4819717" cy="8156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Хрущева М.Л. </a:t>
            </a:r>
          </a:p>
          <a:p>
            <a:r>
              <a:rPr lang="ru-RU" sz="1600" dirty="0" smtClean="0"/>
              <a:t>Химический факультет МГУ им. М.В. Ломоносова</a:t>
            </a:r>
          </a:p>
          <a:p>
            <a:pPr algn="ctr"/>
            <a:r>
              <a:rPr lang="ru-RU" sz="1100" dirty="0" smtClean="0"/>
              <a:t>42-е </a:t>
            </a:r>
            <a:r>
              <a:rPr lang="ru-RU" sz="1100" dirty="0" err="1" smtClean="0"/>
              <a:t>Фрумкинские</a:t>
            </a:r>
            <a:r>
              <a:rPr lang="ru-RU" sz="1100" dirty="0" smtClean="0"/>
              <a:t> чтения , октябрь 2018 г.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823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вина С.Д.-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4128" y="937757"/>
            <a:ext cx="2924114" cy="1755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467544" y="537647"/>
            <a:ext cx="496855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Левина Серафима Давыдовна (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1897–1978)</a:t>
            </a:r>
            <a:endParaRPr lang="ru-RU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3528" y="1196752"/>
            <a:ext cx="4872608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Образование получила на химическом факультете Киевского политехнического института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1928 г. стала сотрудником отдела поверхностных явлений Физико-химического института им. Л.Я. Карпова, с тех пор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 А.Н. Фрумкиным не расставалась: </a:t>
            </a:r>
            <a:r>
              <a:rPr lang="ru-RU" sz="1400" dirty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1947 г. перешла в Институт физической химии АН СССР,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а затем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ИЭЛАН СССР.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Научная жизнь Серафимы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Давыдовны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связана с исследованиями в области электрохимии. Основные работы – по адсорбции электролитов на угле, кинетике реакции выделения водорода, химическим источникам тока (железо-никелевые аккумуляторы), органическим полупроводникам. В годы войны выполняла работы оборонного значения, за что в 1946 г. была награждена Государственной (Сталинской) премией СССР (за разработку и внедрение вакуумного способа получения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ртути).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4935" y="3933056"/>
            <a:ext cx="35424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Наиболее цитируемая работа: </a:t>
            </a:r>
            <a:endParaRPr lang="ru-RU" sz="1600" i="1" dirty="0" smtClean="0"/>
          </a:p>
          <a:p>
            <a:r>
              <a:rPr lang="en-US" sz="1600" i="1" dirty="0" err="1" smtClean="0"/>
              <a:t>Lukowzew</a:t>
            </a:r>
            <a:r>
              <a:rPr lang="en-US" sz="1600" i="1" dirty="0" smtClean="0"/>
              <a:t> </a:t>
            </a:r>
            <a:r>
              <a:rPr lang="en-US" sz="1600" i="1" dirty="0"/>
              <a:t>P</a:t>
            </a:r>
            <a:r>
              <a:rPr lang="ru-RU" sz="1600" i="1" dirty="0"/>
              <a:t>., </a:t>
            </a:r>
            <a:r>
              <a:rPr lang="en-US" sz="1600" i="1" dirty="0" err="1"/>
              <a:t>Lewina</a:t>
            </a:r>
            <a:r>
              <a:rPr lang="en-US" sz="1600" i="1" dirty="0"/>
              <a:t> S</a:t>
            </a:r>
            <a:r>
              <a:rPr lang="ru-RU" sz="1600" i="1" dirty="0"/>
              <a:t>., </a:t>
            </a:r>
            <a:r>
              <a:rPr lang="en-US" sz="1600" i="1" dirty="0" err="1" smtClean="0"/>
              <a:t>Frumkin</a:t>
            </a:r>
            <a:r>
              <a:rPr lang="ru-RU" sz="1600" i="1" dirty="0" smtClean="0"/>
              <a:t> </a:t>
            </a:r>
            <a:r>
              <a:rPr lang="en-US" sz="1600" i="1" dirty="0" smtClean="0"/>
              <a:t> </a:t>
            </a:r>
            <a:r>
              <a:rPr lang="en-US" sz="1600" i="1" dirty="0"/>
              <a:t>A</a:t>
            </a:r>
            <a:r>
              <a:rPr lang="ru-RU" sz="1600" i="1" dirty="0"/>
              <a:t>. </a:t>
            </a:r>
            <a:r>
              <a:rPr lang="en-US" sz="1600" i="1" dirty="0"/>
              <a:t>Hydrogen overvoltage on </a:t>
            </a:r>
            <a:r>
              <a:rPr lang="en-US" sz="1600" i="1" dirty="0" smtClean="0"/>
              <a:t>nickel</a:t>
            </a:r>
            <a:r>
              <a:rPr lang="ru-RU" sz="1600" i="1" dirty="0" smtClean="0"/>
              <a:t> </a:t>
            </a:r>
            <a:r>
              <a:rPr lang="ru-RU" sz="1600" i="1" dirty="0"/>
              <a:t>// </a:t>
            </a:r>
            <a:r>
              <a:rPr lang="en-US" sz="1600" i="1" dirty="0" err="1"/>
              <a:t>Acta</a:t>
            </a:r>
            <a:r>
              <a:rPr lang="en-US" sz="1600" i="1" dirty="0"/>
              <a:t> </a:t>
            </a:r>
            <a:r>
              <a:rPr lang="en-US" sz="1600" i="1" dirty="0" err="1"/>
              <a:t>physicochim</a:t>
            </a:r>
            <a:r>
              <a:rPr lang="ru-RU" sz="1600" i="1" dirty="0"/>
              <a:t>. </a:t>
            </a:r>
            <a:r>
              <a:rPr lang="en-US" sz="1600" i="1" dirty="0"/>
              <a:t>URSS</a:t>
            </a:r>
            <a:r>
              <a:rPr lang="ru-RU" sz="1600" i="1" dirty="0"/>
              <a:t>. 1939. </a:t>
            </a:r>
            <a:r>
              <a:rPr lang="en-US" sz="1600" i="1" dirty="0" err="1"/>
              <a:t>Vol</a:t>
            </a:r>
            <a:r>
              <a:rPr lang="ru-RU" sz="1600" i="1" dirty="0"/>
              <a:t>. 11, </a:t>
            </a:r>
            <a:r>
              <a:rPr lang="en-US" sz="1600" i="1" dirty="0"/>
              <a:t>N</a:t>
            </a:r>
            <a:r>
              <a:rPr lang="ru-RU" sz="1600" i="1" dirty="0"/>
              <a:t> 1. </a:t>
            </a:r>
            <a:r>
              <a:rPr lang="en-US" sz="1600" i="1" dirty="0"/>
              <a:t>P</a:t>
            </a:r>
            <a:r>
              <a:rPr lang="ru-RU" sz="1600" i="1" dirty="0"/>
              <a:t>. 21–44; </a:t>
            </a:r>
            <a:endParaRPr lang="ru-RU" sz="1600" i="1" dirty="0" smtClean="0"/>
          </a:p>
          <a:p>
            <a:r>
              <a:rPr lang="en-US" sz="1600" i="1" dirty="0" smtClean="0">
                <a:solidFill>
                  <a:srgbClr val="FFFF00"/>
                </a:solidFill>
              </a:rPr>
              <a:t>&gt; 57 </a:t>
            </a:r>
            <a:r>
              <a:rPr lang="ru-RU" sz="1600" i="1" dirty="0" smtClean="0"/>
              <a:t>цитирований (</a:t>
            </a:r>
            <a:r>
              <a:rPr lang="en-US" sz="1600" i="1" dirty="0" err="1" smtClean="0"/>
              <a:t>WoS</a:t>
            </a:r>
            <a:r>
              <a:rPr lang="en-US" sz="1600" i="1" dirty="0" smtClean="0"/>
              <a:t>)</a:t>
            </a:r>
            <a:r>
              <a:rPr lang="ru-RU" sz="1600" i="1" dirty="0" smtClean="0"/>
              <a:t>, последнее – </a:t>
            </a:r>
            <a:r>
              <a:rPr lang="en-US" sz="1600" i="1" dirty="0" err="1"/>
              <a:t>Dahlkild</a:t>
            </a:r>
            <a:r>
              <a:rPr lang="en-US" sz="1600" i="1" dirty="0"/>
              <a:t> A</a:t>
            </a:r>
            <a:r>
              <a:rPr lang="ru-RU" sz="1600" i="1" dirty="0"/>
              <a:t>.</a:t>
            </a:r>
            <a:r>
              <a:rPr lang="en-US" sz="1600" i="1" dirty="0"/>
              <a:t>A</a:t>
            </a:r>
            <a:r>
              <a:rPr lang="ru-RU" sz="1600" i="1" dirty="0"/>
              <a:t>. (2001)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49981" y="3212976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/>
              <a:t>Совместно с А.Н. Фрумкиным опубликовано </a:t>
            </a:r>
            <a:r>
              <a:rPr lang="ru-RU" sz="1600" i="1" dirty="0" smtClean="0">
                <a:solidFill>
                  <a:srgbClr val="FFFF00"/>
                </a:solidFill>
              </a:rPr>
              <a:t>4</a:t>
            </a:r>
            <a:r>
              <a:rPr lang="ru-RU" sz="1600" i="1" dirty="0" smtClean="0"/>
              <a:t> работы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15516" y="544522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Кандидат химических наук («</a:t>
            </a:r>
            <a:r>
              <a:rPr lang="ru-RU" sz="1200" i="1" dirty="0"/>
              <a:t>Влияние платины на адсорбционные и каталитические свойства активированного угля в растворах </a:t>
            </a:r>
            <a:r>
              <a:rPr lang="ru-RU" sz="1200" i="1" dirty="0" smtClean="0"/>
              <a:t>электролитов» , 1938 г. </a:t>
            </a:r>
            <a:r>
              <a:rPr lang="ru-RU" sz="1200" dirty="0" smtClean="0"/>
              <a:t>Работала над докторской диссертацией  на тему  «Изучение реакции обмена между водородом и дейтерием»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8389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ФРУМКИН А.Н\ФРУМ-КНИГА-оконч\05.НАУЧНАЯ ШКОЛА.УЧЕНИКИ И СОРАТНИКИ\05.ФОТО-Научная школа. Ученики и соратники\05-№25.Бурштейн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1" y="686605"/>
            <a:ext cx="2794569" cy="20162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801081" y="486550"/>
            <a:ext cx="48965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Бурштейн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Ревекка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Хаимовна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1904–1992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86405" y="1196752"/>
            <a:ext cx="532859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1926 г. закончила Ленинградский  университет (химическое отделение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физматфакультета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), слушала лекции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В.А. </a:t>
            </a:r>
            <a:r>
              <a:rPr kumimoji="0" lang="ru-RU" sz="1300" b="0" i="0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</a:rPr>
              <a:t>Кистяковского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, у него же выполняла дипломную работу.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В 1927 г. пришла в Физико-химический институт 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им. Л.Я. Карпова, работала у А.И. Рабиновича (в отделе коллоидной химии), затем у А.Н. Фрумкина. 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В 1946–1958 гг. – зав. лабораторией («Электрохимия адсорбционных слоев») Института физической химии АН СССР, в 1958–1992 гг. – 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зав. лабораторией («Контактные потенциалы и газовые элементы») Института электрохимии АН СССР.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 65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ле</a:t>
            </a:r>
            <a:r>
              <a:rPr lang="ru-RU" sz="1300" dirty="0">
                <a:ea typeface="Times New Roman" pitchFamily="18" charset="0"/>
                <a:cs typeface="Times New Roman" pitchFamily="18" charset="0"/>
              </a:rPr>
              <a:t>т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 жизни в науке занималась самыми разными задачами физической химии и электрохимии (активированная адсорбция, гетерогенный катализ, пассивность и коррозия металлов, свойства полупроводников, химические источники тока и топливные элементы).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Дважды лауреат Государственной (Сталинской) премии СССР за работы государственного значения: 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1943 г. – работы военной тематики – за создание устойчивых в зимних условиях новых типов гальванических элементов и батарей.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1951 г. –работы Атомного проекта – за разработку методов борьбы с коррозией на диффузионном заводе по разделению урана.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6070" y="2996952"/>
            <a:ext cx="3261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Наиболее цитируемая работа: </a:t>
            </a:r>
            <a:endParaRPr lang="ru-RU" sz="1600" i="1" dirty="0" smtClean="0"/>
          </a:p>
          <a:p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Калиш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 Т.В., Бурштейн Р.Х. Влияние кислорода, адсорбированного на платине, на контактную разность потенциалов//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Докл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. АН СССР. 1951. Т. 8. С. 1093-1096. </a:t>
            </a:r>
          </a:p>
          <a:p>
            <a:r>
              <a:rPr lang="en-US" sz="1600" i="1" dirty="0" smtClean="0">
                <a:solidFill>
                  <a:srgbClr val="FFFF00"/>
                </a:solidFill>
              </a:rPr>
              <a:t>&gt; </a:t>
            </a:r>
            <a:r>
              <a:rPr lang="ru-RU" sz="1600" i="1" dirty="0" smtClean="0">
                <a:solidFill>
                  <a:srgbClr val="FFFF00"/>
                </a:solidFill>
              </a:rPr>
              <a:t>43</a:t>
            </a:r>
            <a:r>
              <a:rPr lang="en-US" sz="1600" i="1" dirty="0" smtClean="0">
                <a:solidFill>
                  <a:srgbClr val="FFFF00"/>
                </a:solidFill>
              </a:rPr>
              <a:t> </a:t>
            </a:r>
            <a:r>
              <a:rPr lang="ru-RU" sz="1600" i="1" dirty="0" smtClean="0"/>
              <a:t>цитирований (</a:t>
            </a:r>
            <a:r>
              <a:rPr lang="en-US" sz="1600" i="1" dirty="0" err="1" smtClean="0"/>
              <a:t>WoS</a:t>
            </a:r>
            <a:r>
              <a:rPr lang="en-US" sz="1600" i="1" dirty="0" smtClean="0"/>
              <a:t>)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последнее –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Stojiljkovic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 A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Arial" pitchFamily="34" charset="0"/>
              </a:rPr>
              <a:t>et al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(2018)</a:t>
            </a:r>
            <a:endParaRPr lang="ru-RU" sz="1600" i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1" y="5805264"/>
            <a:ext cx="4290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Доктор химических наук. </a:t>
            </a:r>
          </a:p>
          <a:p>
            <a:r>
              <a:rPr lang="ru-RU" sz="1200" dirty="0" smtClean="0"/>
              <a:t>Тема диссертации: «Активированная адсорбция и катализ на угле»  (1941 г.)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48876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39952" y="420218"/>
            <a:ext cx="4722093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Брунс Борис Павлович (1902–1979)</a:t>
            </a:r>
            <a:endParaRPr lang="ru-RU" sz="20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8528" y="2506987"/>
            <a:ext cx="4872608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300" dirty="0" smtClean="0"/>
              <a:t>Электрохимией начал заниматься на кафедре физической химии  Киевского  политехнического института под руководством основателя «Киевской электрохимической школы» проф. В.А. Плотникова, исследовал проблемы электролиза. В   </a:t>
            </a:r>
            <a:r>
              <a:rPr lang="ru-RU" sz="1300" dirty="0"/>
              <a:t>начале 30-ых гг. </a:t>
            </a:r>
            <a:r>
              <a:rPr lang="ru-RU" sz="1300" dirty="0" smtClean="0"/>
              <a:t>переехал в Москву, где работал </a:t>
            </a:r>
            <a:r>
              <a:rPr lang="ru-RU" sz="1300" dirty="0"/>
              <a:t>в группе А.Н. Фрумкина по изучению свойств активированного угля. </a:t>
            </a:r>
            <a:r>
              <a:rPr lang="ru-RU" sz="1300" dirty="0" smtClean="0"/>
              <a:t>Другие </a:t>
            </a:r>
            <a:r>
              <a:rPr lang="ru-RU" sz="1300" dirty="0"/>
              <a:t>работы по электрохимической тематике </a:t>
            </a:r>
            <a:r>
              <a:rPr lang="ru-RU" sz="1300" dirty="0" smtClean="0"/>
              <a:t>касались изучения </a:t>
            </a:r>
            <a:r>
              <a:rPr lang="ru-RU" sz="1300" dirty="0"/>
              <a:t>природы </a:t>
            </a:r>
            <a:r>
              <a:rPr lang="ru-RU" sz="1300" dirty="0" err="1"/>
              <a:t>полярографических</a:t>
            </a:r>
            <a:r>
              <a:rPr lang="ru-RU" sz="1300" dirty="0"/>
              <a:t> максимумов. Позднее интересы Б.П. Брунса были связаны с гетерогенным </a:t>
            </a:r>
            <a:r>
              <a:rPr lang="ru-RU" sz="1300" dirty="0" smtClean="0"/>
              <a:t>катализом  и </a:t>
            </a:r>
            <a:r>
              <a:rPr lang="ru-RU" sz="1300" dirty="0"/>
              <a:t>ионобменными </a:t>
            </a:r>
            <a:r>
              <a:rPr lang="ru-RU" sz="1300" dirty="0" smtClean="0"/>
              <a:t>процессами. Последние оказались востребованы в фармацевтической химии, в период работы Б.П. Брунса в НИИ Антибиотиков в 1960-70ые гг.</a:t>
            </a:r>
            <a:endParaRPr kumimoji="0" lang="ru-RU" sz="13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2662" y="2526809"/>
            <a:ext cx="378598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Наиболее </a:t>
            </a:r>
            <a:r>
              <a:rPr lang="ru-RU" sz="1200" i="1" dirty="0" smtClean="0"/>
              <a:t>цитируемые работы: </a:t>
            </a:r>
          </a:p>
          <a:p>
            <a:endParaRPr lang="ru-RU" sz="1200" i="1" dirty="0" smtClean="0"/>
          </a:p>
          <a:p>
            <a:r>
              <a:rPr lang="en-US" sz="1200" i="1" dirty="0" err="1"/>
              <a:t>Frumkin</a:t>
            </a:r>
            <a:r>
              <a:rPr lang="en-US" sz="1200" i="1" dirty="0"/>
              <a:t> A., </a:t>
            </a:r>
            <a:r>
              <a:rPr lang="en-US" sz="1200" i="1" dirty="0" err="1"/>
              <a:t>Bruns</a:t>
            </a:r>
            <a:r>
              <a:rPr lang="en-US" sz="1200" i="1" dirty="0"/>
              <a:t> B. </a:t>
            </a:r>
            <a:r>
              <a:rPr lang="en-US" sz="1200" dirty="0" err="1"/>
              <a:t>Über</a:t>
            </a:r>
            <a:r>
              <a:rPr lang="en-US" sz="1200" dirty="0"/>
              <a:t> Maxima </a:t>
            </a:r>
            <a:r>
              <a:rPr lang="en-US" sz="1200" dirty="0" err="1"/>
              <a:t>der</a:t>
            </a:r>
            <a:r>
              <a:rPr lang="en-US" sz="1200" dirty="0"/>
              <a:t> </a:t>
            </a:r>
            <a:r>
              <a:rPr lang="en-US" sz="1200" dirty="0" err="1"/>
              <a:t>Polarisationskurven</a:t>
            </a:r>
            <a:r>
              <a:rPr lang="en-US" sz="1200" dirty="0"/>
              <a:t> von </a:t>
            </a:r>
            <a:r>
              <a:rPr lang="en-US" sz="1200" dirty="0" err="1"/>
              <a:t>Quecksilberkathoden</a:t>
            </a:r>
            <a:r>
              <a:rPr lang="en-US" sz="1200" dirty="0"/>
              <a:t> // </a:t>
            </a:r>
            <a:r>
              <a:rPr lang="en-US" sz="1200" dirty="0" err="1"/>
              <a:t>Acta</a:t>
            </a:r>
            <a:r>
              <a:rPr lang="en-US" sz="1200" dirty="0"/>
              <a:t> </a:t>
            </a:r>
            <a:r>
              <a:rPr lang="en-US" sz="1200" dirty="0" err="1"/>
              <a:t>physicochim</a:t>
            </a:r>
            <a:r>
              <a:rPr lang="en-US" sz="1200" dirty="0"/>
              <a:t>. URSS</a:t>
            </a:r>
            <a:r>
              <a:rPr lang="ru-RU" sz="1200" dirty="0"/>
              <a:t>. 1934. </a:t>
            </a:r>
            <a:r>
              <a:rPr lang="en-US" sz="1200" dirty="0" err="1"/>
              <a:t>Vol</a:t>
            </a:r>
            <a:r>
              <a:rPr lang="ru-RU" sz="1200" dirty="0"/>
              <a:t>. 1, </a:t>
            </a:r>
            <a:r>
              <a:rPr lang="en-US" sz="1200" dirty="0"/>
              <a:t>N</a:t>
            </a:r>
            <a:r>
              <a:rPr lang="ru-RU" sz="1200" dirty="0"/>
              <a:t> 2. </a:t>
            </a:r>
            <a:r>
              <a:rPr lang="en-US" sz="1200" dirty="0"/>
              <a:t>S</a:t>
            </a:r>
            <a:r>
              <a:rPr lang="ru-RU" sz="1200" dirty="0"/>
              <a:t>. 232–246. </a:t>
            </a:r>
            <a:endParaRPr lang="ru-RU" sz="1200" dirty="0" smtClean="0"/>
          </a:p>
          <a:p>
            <a:r>
              <a:rPr lang="en-US" sz="1200" dirty="0"/>
              <a:t>&gt;</a:t>
            </a:r>
            <a:r>
              <a:rPr lang="ru-RU" sz="1200" dirty="0" smtClean="0">
                <a:solidFill>
                  <a:srgbClr val="FFFF00"/>
                </a:solidFill>
              </a:rPr>
              <a:t>40</a:t>
            </a:r>
            <a:r>
              <a:rPr lang="ru-RU" sz="1200" dirty="0" smtClean="0"/>
              <a:t> цитирований (</a:t>
            </a:r>
            <a:r>
              <a:rPr lang="en-US" sz="1200" dirty="0" err="1"/>
              <a:t>WoS</a:t>
            </a:r>
            <a:r>
              <a:rPr lang="ru-RU" sz="1200" dirty="0"/>
              <a:t>)), последний раз в 1997 г.</a:t>
            </a:r>
            <a:r>
              <a:rPr lang="ru-RU" sz="1200" i="1" dirty="0" smtClean="0"/>
              <a:t>; </a:t>
            </a:r>
          </a:p>
          <a:p>
            <a:endParaRPr lang="ru-RU" sz="1200" i="1" dirty="0" smtClean="0"/>
          </a:p>
          <a:p>
            <a:r>
              <a:rPr lang="en-US" sz="1200" dirty="0" err="1" smtClean="0"/>
              <a:t>Bruns</a:t>
            </a:r>
            <a:r>
              <a:rPr lang="en-US" sz="1200" i="1" dirty="0" smtClean="0"/>
              <a:t> </a:t>
            </a:r>
            <a:r>
              <a:rPr lang="ru-RU" sz="1200" i="1" dirty="0"/>
              <a:t>В</a:t>
            </a:r>
            <a:r>
              <a:rPr lang="en-US" sz="1200" i="1" dirty="0"/>
              <a:t>., </a:t>
            </a:r>
            <a:r>
              <a:rPr lang="en-US" sz="1200" i="1" dirty="0" err="1"/>
              <a:t>Frumkin</a:t>
            </a:r>
            <a:r>
              <a:rPr lang="en-US" sz="1200" i="1" dirty="0"/>
              <a:t> A. </a:t>
            </a:r>
            <a:r>
              <a:rPr lang="en-US" sz="1200" dirty="0" err="1"/>
              <a:t>Über</a:t>
            </a:r>
            <a:r>
              <a:rPr lang="en-US" sz="1200" dirty="0"/>
              <a:t> den </a:t>
            </a:r>
            <a:r>
              <a:rPr lang="en-US" sz="1200" dirty="0" err="1"/>
              <a:t>Zusammenhang</a:t>
            </a:r>
            <a:r>
              <a:rPr lang="en-US" sz="1200" dirty="0"/>
              <a:t> </a:t>
            </a:r>
            <a:r>
              <a:rPr lang="en-US" sz="1200" dirty="0" err="1"/>
              <a:t>zwischen</a:t>
            </a:r>
            <a:r>
              <a:rPr lang="en-US" sz="1200" dirty="0"/>
              <a:t> </a:t>
            </a:r>
            <a:r>
              <a:rPr lang="en-US" sz="1200" dirty="0" err="1"/>
              <a:t>der</a:t>
            </a:r>
            <a:r>
              <a:rPr lang="en-US" sz="1200" dirty="0"/>
              <a:t> </a:t>
            </a:r>
            <a:r>
              <a:rPr lang="en-US" sz="1200" dirty="0" err="1"/>
              <a:t>Gasbeladung</a:t>
            </a:r>
            <a:r>
              <a:rPr lang="en-US" sz="1200" dirty="0"/>
              <a:t> und </a:t>
            </a:r>
            <a:r>
              <a:rPr lang="en-US" sz="1200" dirty="0" err="1"/>
              <a:t>der</a:t>
            </a:r>
            <a:r>
              <a:rPr lang="en-US" sz="1200" dirty="0"/>
              <a:t> Adsorption von </a:t>
            </a:r>
            <a:r>
              <a:rPr lang="en-US" sz="1200" dirty="0" err="1"/>
              <a:t>Elektrolyten</a:t>
            </a:r>
            <a:r>
              <a:rPr lang="en-US" sz="1200" dirty="0"/>
              <a:t> </a:t>
            </a:r>
            <a:r>
              <a:rPr lang="en-US" sz="1200" dirty="0" err="1"/>
              <a:t>durch</a:t>
            </a:r>
            <a:r>
              <a:rPr lang="en-US" sz="1200" dirty="0"/>
              <a:t> </a:t>
            </a:r>
            <a:r>
              <a:rPr lang="en-US" sz="1200" dirty="0" err="1"/>
              <a:t>aktivierte</a:t>
            </a:r>
            <a:r>
              <a:rPr lang="en-US" sz="1200" dirty="0"/>
              <a:t> </a:t>
            </a:r>
            <a:r>
              <a:rPr lang="en-US" sz="1200" dirty="0" err="1"/>
              <a:t>Kohle</a:t>
            </a:r>
            <a:r>
              <a:rPr lang="en-US" sz="1200" dirty="0"/>
              <a:t>. I // </a:t>
            </a:r>
            <a:r>
              <a:rPr lang="en-US" sz="1200" dirty="0" err="1"/>
              <a:t>Ztschr</a:t>
            </a:r>
            <a:r>
              <a:rPr lang="en-US" sz="1200" dirty="0"/>
              <a:t>. phys. Chem. A. 1929. </a:t>
            </a:r>
            <a:r>
              <a:rPr lang="en-US" sz="1200" dirty="0" err="1"/>
              <a:t>Bd</a:t>
            </a:r>
            <a:r>
              <a:rPr lang="ru-RU" sz="1200" dirty="0"/>
              <a:t>. 141, </a:t>
            </a:r>
            <a:r>
              <a:rPr lang="en-US" sz="1200" dirty="0"/>
              <a:t>N</a:t>
            </a:r>
            <a:r>
              <a:rPr lang="ru-RU" sz="1200" dirty="0"/>
              <a:t> 3. </a:t>
            </a:r>
            <a:r>
              <a:rPr lang="en-US" sz="1200" dirty="0"/>
              <a:t>S</a:t>
            </a:r>
            <a:r>
              <a:rPr lang="ru-RU" sz="1200" dirty="0"/>
              <a:t>. 141–157. </a:t>
            </a:r>
            <a:endParaRPr lang="ru-RU" sz="1200" dirty="0" smtClean="0"/>
          </a:p>
          <a:p>
            <a:r>
              <a:rPr lang="en-US" sz="1200" dirty="0" smtClean="0"/>
              <a:t>&gt;</a:t>
            </a:r>
            <a:r>
              <a:rPr lang="ru-RU" sz="1200" dirty="0" smtClean="0">
                <a:solidFill>
                  <a:srgbClr val="FFFF00"/>
                </a:solidFill>
              </a:rPr>
              <a:t>40</a:t>
            </a:r>
            <a:r>
              <a:rPr lang="ru-RU" sz="1200" dirty="0" smtClean="0"/>
              <a:t> цитирований (</a:t>
            </a:r>
            <a:r>
              <a:rPr lang="en-US" sz="1200" dirty="0" err="1" smtClean="0"/>
              <a:t>WoS</a:t>
            </a:r>
            <a:r>
              <a:rPr lang="ru-RU" sz="1200" dirty="0" smtClean="0"/>
              <a:t>)), последний раз </a:t>
            </a:r>
            <a:r>
              <a:rPr lang="en-US" sz="1200" dirty="0" err="1" smtClean="0"/>
              <a:t>Beker</a:t>
            </a:r>
            <a:r>
              <a:rPr lang="en-US" sz="1200" dirty="0" smtClean="0"/>
              <a:t> U</a:t>
            </a:r>
            <a:r>
              <a:rPr lang="ru-RU" sz="1200" dirty="0" smtClean="0"/>
              <a:t>.</a:t>
            </a:r>
            <a:r>
              <a:rPr lang="en-US" sz="1200" dirty="0" smtClean="0"/>
              <a:t>G</a:t>
            </a:r>
            <a:r>
              <a:rPr lang="ru-RU" sz="1200" dirty="0" smtClean="0"/>
              <a:t>. </a:t>
            </a:r>
            <a:r>
              <a:rPr lang="en-US" sz="1200" dirty="0" smtClean="0"/>
              <a:t>et al</a:t>
            </a:r>
            <a:r>
              <a:rPr lang="ru-RU" sz="1200" dirty="0" smtClean="0"/>
              <a:t> (2003)</a:t>
            </a:r>
          </a:p>
          <a:p>
            <a:endParaRPr lang="ru-RU" sz="1200" dirty="0" smtClean="0"/>
          </a:p>
          <a:p>
            <a:r>
              <a:rPr lang="ru-RU" sz="1200" dirty="0" smtClean="0"/>
              <a:t>Кинетика </a:t>
            </a:r>
            <a:r>
              <a:rPr lang="ru-RU" sz="1200" dirty="0"/>
              <a:t>ионообменных процессов. I Сорбция красителя метиленового </a:t>
            </a:r>
            <a:r>
              <a:rPr lang="ru-RU" sz="1200" dirty="0" err="1"/>
              <a:t>голубого</a:t>
            </a:r>
            <a:r>
              <a:rPr lang="ru-RU" sz="1200" dirty="0"/>
              <a:t> на </a:t>
            </a:r>
            <a:r>
              <a:rPr lang="ru-RU" sz="1200" dirty="0" err="1"/>
              <a:t>сульфокатионитах</a:t>
            </a:r>
            <a:r>
              <a:rPr lang="ru-RU" sz="1200" dirty="0"/>
              <a:t> типа КУ-2 / Г. С. </a:t>
            </a:r>
            <a:r>
              <a:rPr lang="ru-RU" sz="1200" dirty="0" err="1"/>
              <a:t>Либисон</a:t>
            </a:r>
            <a:r>
              <a:rPr lang="ru-RU" sz="1200" dirty="0"/>
              <a:t>, Е. М. Савицкая, Б. П. Брунс // Журнал физической химии. </a:t>
            </a:r>
            <a:r>
              <a:rPr lang="ru-RU" sz="1200" dirty="0" smtClean="0"/>
              <a:t> </a:t>
            </a:r>
            <a:r>
              <a:rPr lang="ru-RU" sz="1200" dirty="0"/>
              <a:t>1963. </a:t>
            </a:r>
            <a:r>
              <a:rPr lang="ru-RU" sz="1200" dirty="0" smtClean="0"/>
              <a:t> </a:t>
            </a:r>
            <a:r>
              <a:rPr lang="ru-RU" sz="1200" dirty="0"/>
              <a:t>Т. 37, № 2. </a:t>
            </a:r>
            <a:r>
              <a:rPr lang="ru-RU" sz="1200" dirty="0" smtClean="0"/>
              <a:t> </a:t>
            </a:r>
            <a:r>
              <a:rPr lang="ru-RU" sz="1200" dirty="0"/>
              <a:t>С. </a:t>
            </a:r>
            <a:r>
              <a:rPr lang="ru-RU" sz="1200" dirty="0" smtClean="0"/>
              <a:t>420-424.</a:t>
            </a:r>
            <a:endParaRPr lang="en-US" sz="1200" dirty="0" smtClean="0"/>
          </a:p>
          <a:p>
            <a:r>
              <a:rPr lang="en-US" sz="1200" dirty="0" smtClean="0"/>
              <a:t>&gt;</a:t>
            </a:r>
            <a:r>
              <a:rPr lang="en-US" sz="1200" dirty="0" smtClean="0">
                <a:solidFill>
                  <a:srgbClr val="FFFF00"/>
                </a:solidFill>
              </a:rPr>
              <a:t>22</a:t>
            </a:r>
            <a:r>
              <a:rPr lang="en-US" sz="1200" dirty="0" smtClean="0"/>
              <a:t> </a:t>
            </a:r>
            <a:r>
              <a:rPr lang="ru-RU" sz="1200" dirty="0" smtClean="0"/>
              <a:t>цитирований (</a:t>
            </a:r>
            <a:r>
              <a:rPr lang="en-US" sz="1200" dirty="0" err="1" smtClean="0"/>
              <a:t>WoS</a:t>
            </a:r>
            <a:r>
              <a:rPr lang="ru-RU" sz="1200" dirty="0" smtClean="0"/>
              <a:t>)), последний раз </a:t>
            </a:r>
            <a:r>
              <a:rPr lang="en-US" sz="1200" dirty="0" smtClean="0"/>
              <a:t>1992 </a:t>
            </a:r>
            <a:r>
              <a:rPr lang="ru-RU" sz="1200" dirty="0" smtClean="0"/>
              <a:t>г.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28548" y="5517232"/>
            <a:ext cx="51125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Совместно с А.Н. Фрумкиным опубликовано </a:t>
            </a:r>
            <a:r>
              <a:rPr lang="ru-RU" sz="1400" i="1" dirty="0">
                <a:solidFill>
                  <a:srgbClr val="FFFF00"/>
                </a:solidFill>
              </a:rPr>
              <a:t>2</a:t>
            </a:r>
            <a:r>
              <a:rPr lang="ru-RU" sz="1400" i="1" dirty="0" smtClean="0"/>
              <a:t> работы</a:t>
            </a:r>
            <a:endParaRPr lang="ru-RU" sz="1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07504" y="5989296"/>
            <a:ext cx="5904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Доктор химических наук. </a:t>
            </a:r>
          </a:p>
          <a:p>
            <a:r>
              <a:rPr lang="ru-RU" sz="1200" dirty="0" smtClean="0"/>
              <a:t>Тема диссертации: «</a:t>
            </a:r>
            <a:r>
              <a:rPr lang="ru-RU" sz="1200" i="1" dirty="0"/>
              <a:t>«Исследования в области кинетики и механизма каталитических процессов на </a:t>
            </a:r>
            <a:r>
              <a:rPr lang="ru-RU" sz="1200" i="1" dirty="0" smtClean="0"/>
              <a:t>двуокиси марганца</a:t>
            </a:r>
            <a:r>
              <a:rPr lang="ru-RU" sz="1200" i="1" dirty="0"/>
              <a:t>»</a:t>
            </a:r>
            <a:r>
              <a:rPr lang="ru-RU" sz="1200" dirty="0" smtClean="0"/>
              <a:t>»  (1956 г.)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3203848" y="1052736"/>
            <a:ext cx="5740047" cy="13696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“Широкое использование активированного угля в лаборатории привело к постановке ряда работ 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Н.А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. Бах и Б.П. </a:t>
            </a:r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Брунса 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по технологии получения и механизму процесса активации угля, имевших не только теоретическое, но и практическое значение.</a:t>
            </a: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”</a:t>
            </a:r>
            <a:r>
              <a:rPr lang="ru-RU" sz="1300" i="1" dirty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sz="1300" i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13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акад. Н.Н. Семенов</a:t>
            </a:r>
            <a:endParaRPr lang="ru-RU" sz="1300" i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0" b="32240"/>
          <a:stretch/>
        </p:blipFill>
        <p:spPr>
          <a:xfrm>
            <a:off x="899592" y="376874"/>
            <a:ext cx="1785240" cy="20447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799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4977" y="404664"/>
            <a:ext cx="5328592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 Сергей </a:t>
            </a:r>
            <a:r>
              <a:rPr lang="ru-RU" sz="20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Сергеевич (1904–1999</a:t>
            </a:r>
            <a:r>
              <a:rPr lang="ru-RU" sz="2000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pic>
        <p:nvPicPr>
          <p:cNvPr id="3" name="Рисунок 2" descr="http://abrikosov-sons.ru/d/71527/d/s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69900" y="1340768"/>
            <a:ext cx="1855017" cy="24353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23528" y="998217"/>
            <a:ext cx="6062898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 smtClean="0"/>
              <a:t>С.С. Васильев закончил </a:t>
            </a:r>
            <a:r>
              <a:rPr lang="ru-RU" sz="1400" dirty="0"/>
              <a:t>Московский университет по </a:t>
            </a:r>
            <a:r>
              <a:rPr lang="ru-RU" sz="1400" dirty="0" smtClean="0"/>
              <a:t>специальности </a:t>
            </a:r>
            <a:r>
              <a:rPr lang="ru-RU" sz="1400" dirty="0"/>
              <a:t>«физикохимия». Первые работы были сделаны </a:t>
            </a:r>
            <a:r>
              <a:rPr lang="ru-RU" sz="1400" dirty="0" smtClean="0"/>
              <a:t>им под руководством биохимика  проф. </a:t>
            </a:r>
            <a:r>
              <a:rPr lang="ru-RU" sz="1400" dirty="0"/>
              <a:t>В.С. </a:t>
            </a:r>
            <a:r>
              <a:rPr lang="ru-RU" sz="1400" dirty="0" err="1"/>
              <a:t>Гулевича</a:t>
            </a:r>
            <a:r>
              <a:rPr lang="ru-RU" sz="1400" dirty="0"/>
              <a:t> по органическому катализу. </a:t>
            </a:r>
            <a:r>
              <a:rPr lang="ru-RU" sz="1400" dirty="0" smtClean="0"/>
              <a:t> </a:t>
            </a:r>
          </a:p>
          <a:p>
            <a:r>
              <a:rPr lang="ru-RU" sz="1400" dirty="0" smtClean="0"/>
              <a:t>К </a:t>
            </a:r>
            <a:r>
              <a:rPr lang="ru-RU" sz="1400" dirty="0"/>
              <a:t>А.Н. Фрумкину попал в 1928 г., проработал у него 3 года, в течение которых и были </a:t>
            </a:r>
            <a:r>
              <a:rPr lang="ru-RU" sz="1400" dirty="0" smtClean="0"/>
              <a:t>выполнены работы </a:t>
            </a:r>
            <a:r>
              <a:rPr lang="ru-RU" sz="1400" dirty="0"/>
              <a:t>по адсорбционной химии. Затем С.С. Васильев </a:t>
            </a:r>
            <a:r>
              <a:rPr lang="ru-RU" sz="1400" dirty="0" smtClean="0"/>
              <a:t>покинул НИФХИ, работал в Московском университете (на физическом и химическом факультете), дальнейшая </a:t>
            </a:r>
            <a:r>
              <a:rPr lang="ru-RU" sz="1400" dirty="0"/>
              <a:t>его деятельность </a:t>
            </a:r>
            <a:r>
              <a:rPr lang="ru-RU" sz="1400" dirty="0" smtClean="0"/>
              <a:t> связана </a:t>
            </a:r>
            <a:r>
              <a:rPr lang="ru-RU" sz="1400" dirty="0"/>
              <a:t>с именем Н.И. Кобозева, под </a:t>
            </a:r>
            <a:r>
              <a:rPr lang="ru-RU" sz="1400" dirty="0" smtClean="0"/>
              <a:t>руководством которого в </a:t>
            </a:r>
            <a:r>
              <a:rPr lang="ru-RU" sz="1400" dirty="0"/>
              <a:t>Государственном институте </a:t>
            </a:r>
            <a:r>
              <a:rPr lang="ru-RU" sz="1400" dirty="0" smtClean="0"/>
              <a:t>азота он занимался </a:t>
            </a:r>
            <a:r>
              <a:rPr lang="ru-RU" sz="1400" dirty="0"/>
              <a:t>вопросами электросинтеза в катализе и кинетикой реакций в электрических разрядах. </a:t>
            </a:r>
            <a:r>
              <a:rPr lang="ru-RU" sz="1400" dirty="0" smtClean="0"/>
              <a:t>Последующие его интересы касались  теории </a:t>
            </a:r>
            <a:r>
              <a:rPr lang="ru-RU" sz="1400" dirty="0" err="1"/>
              <a:t>массо</a:t>
            </a:r>
            <a:r>
              <a:rPr lang="ru-RU" sz="1400" dirty="0"/>
              <a:t>- и теплообмена. </a:t>
            </a:r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Имя С.С</a:t>
            </a:r>
            <a:r>
              <a:rPr lang="ru-RU" sz="1400" dirty="0"/>
              <a:t>. Васильева </a:t>
            </a:r>
            <a:r>
              <a:rPr lang="ru-RU" sz="1400" dirty="0" smtClean="0"/>
              <a:t>имеет отношение и к истории </a:t>
            </a:r>
            <a:r>
              <a:rPr lang="ru-RU" sz="1400" dirty="0"/>
              <a:t>Химического факультета МГУ – во время строительства </a:t>
            </a:r>
            <a:r>
              <a:rPr lang="ru-RU" sz="1400" dirty="0" smtClean="0"/>
              <a:t>здания </a:t>
            </a:r>
            <a:r>
              <a:rPr lang="ru-RU" sz="1400" dirty="0"/>
              <a:t>на Ленинских </a:t>
            </a:r>
            <a:endParaRPr lang="ru-RU" sz="1400" dirty="0" smtClean="0"/>
          </a:p>
          <a:p>
            <a:r>
              <a:rPr lang="ru-RU" sz="1400" dirty="0" smtClean="0"/>
              <a:t>горах </a:t>
            </a:r>
            <a:r>
              <a:rPr lang="ru-RU" sz="1400" dirty="0"/>
              <a:t>он занимался вопросами обеспечения лабораторий оборудованием (для лабораторий оптики, исследования </a:t>
            </a:r>
            <a:endParaRPr lang="ru-RU" sz="1400" dirty="0" smtClean="0"/>
          </a:p>
          <a:p>
            <a:r>
              <a:rPr lang="ru-RU" sz="1400" dirty="0" smtClean="0"/>
              <a:t>поверхностных </a:t>
            </a:r>
            <a:r>
              <a:rPr lang="ru-RU" sz="1400" dirty="0"/>
              <a:t>явлений и катализа и газовой электрохимии). </a:t>
            </a:r>
          </a:p>
          <a:p>
            <a:endParaRPr lang="ru-RU" sz="1400" dirty="0" smtClean="0"/>
          </a:p>
          <a:p>
            <a:r>
              <a:rPr lang="ru-RU" sz="1400" dirty="0" smtClean="0"/>
              <a:t>В </a:t>
            </a:r>
            <a:r>
              <a:rPr lang="ru-RU" sz="1400" dirty="0"/>
              <a:t>сотрудничестве с А.Н. Фрумкиным опубликовал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единственную </a:t>
            </a:r>
            <a:r>
              <a:rPr lang="ru-RU" sz="1400" dirty="0"/>
              <a:t>работу, посвященную адсорбции на угле.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Рисунок 4" descr="абрикосовы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46000" y="4967083"/>
            <a:ext cx="2830809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104" y="496146"/>
            <a:ext cx="54726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«…в </a:t>
            </a:r>
            <a:r>
              <a:rPr lang="ru-RU" sz="2000" i="1" dirty="0"/>
              <a:t>целях поощрения научной деятельности в направлении, наиболее близком идеям </a:t>
            </a:r>
            <a:endParaRPr lang="ru-RU" sz="2000" i="1" dirty="0" smtClean="0"/>
          </a:p>
          <a:p>
            <a:pPr algn="just"/>
            <a:r>
              <a:rPr lang="ru-RU" sz="2000" i="1" dirty="0" smtClean="0"/>
              <a:t>В.И</a:t>
            </a:r>
            <a:r>
              <a:rPr lang="ru-RU" sz="2000" i="1" dirty="0"/>
              <a:t>. Ленина, а именно в направлении тесной связи науки и жизни </a:t>
            </a:r>
            <a:r>
              <a:rPr lang="ru-RU" sz="2000" i="1" dirty="0" smtClean="0"/>
              <a:t>учредить </a:t>
            </a:r>
            <a:r>
              <a:rPr lang="ru-RU" sz="2000" i="1" dirty="0"/>
              <a:t>поощрение за работы, имеющие наибольшее практическое значение, написанные после 25 </a:t>
            </a:r>
            <a:r>
              <a:rPr lang="ru-RU" sz="2000" i="1" dirty="0" smtClean="0"/>
              <a:t>октября</a:t>
            </a:r>
          </a:p>
          <a:p>
            <a:pPr algn="just"/>
            <a:r>
              <a:rPr lang="ru-RU" sz="2000" i="1" dirty="0" smtClean="0"/>
              <a:t>(</a:t>
            </a:r>
            <a:r>
              <a:rPr lang="ru-RU" sz="2000" i="1" dirty="0"/>
              <a:t>7 ноября) 1917 года, по всем отраслям знания (естественным и точным наукам, технике, сельскому хозяйству, медицине и общественным наукам</a:t>
            </a:r>
            <a:r>
              <a:rPr lang="ru-RU" sz="2000" i="1" dirty="0" smtClean="0"/>
              <a:t>)…»  </a:t>
            </a:r>
            <a:endParaRPr lang="ru-RU" sz="2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848272" y="3685671"/>
            <a:ext cx="3880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i="1" dirty="0" smtClean="0"/>
              <a:t>Совет Народных Комиссаров СССР</a:t>
            </a:r>
          </a:p>
          <a:p>
            <a:r>
              <a:rPr lang="en-US" sz="1800" i="1" dirty="0" smtClean="0"/>
              <a:t>                                             </a:t>
            </a:r>
            <a:r>
              <a:rPr lang="ru-RU" sz="1800" i="1" dirty="0" smtClean="0"/>
              <a:t>июнь 1925 г.</a:t>
            </a:r>
            <a:endParaRPr lang="ru-RU" sz="1800" i="1" dirty="0"/>
          </a:p>
        </p:txBody>
      </p:sp>
      <p:pic>
        <p:nvPicPr>
          <p:cNvPr id="5" name="Рисунок 4" descr="_20180714_121950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6012160" y="1124744"/>
            <a:ext cx="2657706" cy="39409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5229200"/>
            <a:ext cx="3261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Газета «Правда» </a:t>
            </a:r>
            <a:r>
              <a:rPr lang="ru-RU" sz="1800" dirty="0"/>
              <a:t>от 04.01.1932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867" y="188640"/>
            <a:ext cx="34625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 1931 г. А.Н. Фрумкин: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2946" y="665694"/>
            <a:ext cx="52565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− заместитель </a:t>
            </a:r>
            <a:r>
              <a:rPr lang="ru-RU" sz="1400" dirty="0"/>
              <a:t>директора по научной работе Научно-исследовательского физико-химического института </a:t>
            </a:r>
            <a:endParaRPr lang="ru-RU" sz="1400" dirty="0" smtClean="0"/>
          </a:p>
          <a:p>
            <a:pPr algn="just"/>
            <a:r>
              <a:rPr lang="ru-RU" sz="1400" dirty="0" smtClean="0"/>
              <a:t>им</a:t>
            </a:r>
            <a:r>
              <a:rPr lang="ru-RU" sz="1400" dirty="0"/>
              <a:t>. Л.Я. Карпова (с 1929 г</a:t>
            </a:r>
            <a:r>
              <a:rPr lang="ru-RU" sz="1400" dirty="0" smtClean="0"/>
              <a:t>.), </a:t>
            </a:r>
            <a:r>
              <a:rPr lang="ru-RU" sz="1400" dirty="0"/>
              <a:t>руководитель отдела поверхностных </a:t>
            </a:r>
            <a:r>
              <a:rPr lang="ru-RU" sz="1400" dirty="0" smtClean="0"/>
              <a:t>явлений;</a:t>
            </a:r>
            <a:endParaRPr lang="ru-RU" sz="1400" dirty="0"/>
          </a:p>
          <a:p>
            <a:endParaRPr lang="ru-RU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82945" y="1664473"/>
            <a:ext cx="52497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– заведующий лабораторией технической электрохимии кафедры физической химии  </a:t>
            </a:r>
            <a:r>
              <a:rPr lang="en-US" sz="1400" dirty="0" smtClean="0"/>
              <a:t>IV </a:t>
            </a:r>
            <a:r>
              <a:rPr lang="ru-RU" sz="1400" dirty="0" smtClean="0"/>
              <a:t>филиала Единого Московского химико-технологического института (ЕХТИ) (х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имического факультета МГУ им. М.В. Ломоносова) (с 1930 г.)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pic>
        <p:nvPicPr>
          <p:cNvPr id="5" name="Рисунок 4" descr="8262c7338aeaac4cee6e0243dc3ca11e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5708619" y="308304"/>
            <a:ext cx="3168352" cy="2310276"/>
          </a:xfrm>
          <a:prstGeom prst="rect">
            <a:avLst/>
          </a:prstGeom>
        </p:spPr>
      </p:pic>
      <p:pic>
        <p:nvPicPr>
          <p:cNvPr id="6" name="Рисунок 5" descr="38. МГУ. Моховая. Анатомич. театр. 1913..jpg"/>
          <p:cNvPicPr/>
          <p:nvPr/>
        </p:nvPicPr>
        <p:blipFill rotWithShape="1"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-9974" b="9974"/>
          <a:stretch/>
        </p:blipFill>
        <p:spPr>
          <a:xfrm>
            <a:off x="5748021" y="3218380"/>
            <a:ext cx="3151127" cy="2592288"/>
          </a:xfrm>
          <a:prstGeom prst="rect">
            <a:avLst/>
          </a:prstGeom>
        </p:spPr>
      </p:pic>
      <p:pic>
        <p:nvPicPr>
          <p:cNvPr id="7" name="Рисунок 6" descr="1932.TIF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282617" y="2768376"/>
            <a:ext cx="4104456" cy="33298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635" y="6237312"/>
            <a:ext cx="5456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Московский исследовательский химический институт (правопреемник </a:t>
            </a:r>
            <a:r>
              <a:rPr lang="en-US" sz="1200" dirty="0" smtClean="0"/>
              <a:t>IV</a:t>
            </a:r>
            <a:r>
              <a:rPr lang="ru-RU" sz="1200" dirty="0" smtClean="0"/>
              <a:t> филиала ЕХТИ) </a:t>
            </a:r>
            <a:r>
              <a:rPr lang="en-US" sz="1200" dirty="0" smtClean="0"/>
              <a:t> </a:t>
            </a:r>
            <a:r>
              <a:rPr lang="ru-RU" sz="1200" dirty="0" smtClean="0"/>
              <a:t>1932 год, выпуск электротехников.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427600" y="5790455"/>
            <a:ext cx="50778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«Белый корпус» химфака МГУ - (ул</a:t>
            </a:r>
            <a:r>
              <a:rPr lang="ru-RU" sz="1400" dirty="0"/>
              <a:t>. Моховая, д.11, стр. 8</a:t>
            </a:r>
            <a:r>
              <a:rPr lang="ru-RU" sz="1400" dirty="0" smtClean="0"/>
              <a:t>).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680539" y="273266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/>
              <a:t>Полузаводская опытная станция Научно-исследовательского физико-химического института им. Л.Я. Карпова</a:t>
            </a:r>
          </a:p>
        </p:txBody>
      </p:sp>
    </p:spTree>
    <p:extLst>
      <p:ext uri="{BB962C8B-B14F-4D97-AF65-F5344CB8AC3E}">
        <p14:creationId xmlns:p14="http://schemas.microsoft.com/office/powerpoint/2010/main" val="16442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177054" y="3789040"/>
            <a:ext cx="3816424" cy="895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528" y="332656"/>
            <a:ext cx="864096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800" dirty="0" smtClean="0"/>
              <a:t>А.Н. Фрумкин попал в НИФХИ (тогда Химический институт им. Л.Я. Карпова) в 1922 г. А.Н. Бах принял молодого ученого в институт на должность заведующего отделом поверхностных явлений. </a:t>
            </a: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endParaRPr kumimoji="0" lang="ru-RU" sz="1800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Рисунок 2" descr="C:\Users\1\Downloads\IMGP2025++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" y="1523371"/>
            <a:ext cx="4537164" cy="422625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796136" y="1340768"/>
            <a:ext cx="25202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Отдел поверхностных явлений 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29340" y="2492896"/>
            <a:ext cx="331236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29340" y="2604537"/>
            <a:ext cx="331236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>
                <a:ea typeface="Calibri" pitchFamily="34" charset="0"/>
                <a:cs typeface="Times New Roman" pitchFamily="18" charset="0"/>
              </a:rPr>
              <a:t>П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оверхностные свойства металлов и других твердых тел на границе газ/жидкость</a:t>
            </a:r>
            <a:r>
              <a:rPr lang="ru-RU" sz="1500" i="1" dirty="0"/>
              <a:t>.</a:t>
            </a:r>
            <a:endParaRPr lang="ru-RU" sz="15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10188" y="3844325"/>
            <a:ext cx="381642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 smtClean="0"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еханизмы процессов адсорбции на твердой поверхности. Основной объект исследований – активированный уголь.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10832" y="4869160"/>
            <a:ext cx="4187176" cy="1271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764333" y="4911037"/>
            <a:ext cx="424847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500" i="1" dirty="0" smtClean="0">
                <a:ea typeface="Calibri" pitchFamily="34" charset="0"/>
                <a:cs typeface="Times New Roman" pitchFamily="18" charset="0"/>
              </a:rPr>
              <a:t>Взаимосвязь 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поверхностных и электрохимических свойств металлов; условия возникновения разности потенциалов на границе металл/раствор, закономерностей электродных процессов.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77365" y="5013176"/>
            <a:ext cx="22015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А.Н. Бах и А.Н. Фрумкин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7623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Admin\Local Settings\Temporary Internet Files\Content.Word\Химия_и_жизнь,_1967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88505" y="1988840"/>
            <a:ext cx="371816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В комитете по химизации 1928 г. Дубов_П.И.,_Куйбышев_В.В.,_Глебова_В.И.,_Прянишников_Д.Н.,_Реформатский_С.Н.,_Брицке_А.В..jpg"/>
          <p:cNvPicPr/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644008" y="3028328"/>
            <a:ext cx="4176464" cy="28083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862508"/>
            <a:ext cx="3240360" cy="1478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504" y="4797152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I </a:t>
            </a:r>
            <a:r>
              <a:rPr lang="ru-RU" sz="1200" dirty="0"/>
              <a:t>пленум Комитета по химизации народного </a:t>
            </a:r>
            <a:r>
              <a:rPr lang="ru-RU" sz="1200" dirty="0" smtClean="0"/>
              <a:t>хозяйства</a:t>
            </a:r>
            <a:r>
              <a:rPr lang="ru-RU" sz="1200" dirty="0"/>
              <a:t>.</a:t>
            </a:r>
            <a:r>
              <a:rPr lang="ru-RU" sz="1200" dirty="0" smtClean="0"/>
              <a:t> </a:t>
            </a:r>
            <a:r>
              <a:rPr lang="ru-RU" sz="1200" dirty="0"/>
              <a:t>1928 </a:t>
            </a:r>
            <a:r>
              <a:rPr lang="ru-RU" sz="1200" dirty="0" smtClean="0"/>
              <a:t>г.</a:t>
            </a:r>
            <a:r>
              <a:rPr lang="en-US" sz="1200" dirty="0" smtClean="0"/>
              <a:t>:</a:t>
            </a:r>
            <a:r>
              <a:rPr lang="ru-RU" sz="1200" dirty="0" smtClean="0"/>
              <a:t> </a:t>
            </a:r>
            <a:endParaRPr lang="en-US" sz="1200" dirty="0" smtClean="0"/>
          </a:p>
          <a:p>
            <a:r>
              <a:rPr lang="ru-RU" sz="1200" dirty="0" err="1" smtClean="0"/>
              <a:t>проф</a:t>
            </a:r>
            <a:r>
              <a:rPr lang="en-US" sz="1200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А.Н. Бах (директор НИФХИ им. Л.Я. Карпова), </a:t>
            </a:r>
            <a:r>
              <a:rPr lang="ru-RU" sz="1200" dirty="0" smtClean="0"/>
              <a:t>ученый секретарь </a:t>
            </a:r>
            <a:r>
              <a:rPr lang="ru-RU" sz="1200" dirty="0"/>
              <a:t>Комитета П.И. </a:t>
            </a:r>
            <a:r>
              <a:rPr lang="ru-RU" sz="1200" dirty="0" smtClean="0"/>
              <a:t>Дубов, акад</a:t>
            </a:r>
            <a:r>
              <a:rPr lang="en-US" sz="1200" dirty="0" smtClean="0"/>
              <a:t>.</a:t>
            </a:r>
            <a:r>
              <a:rPr lang="ru-RU" sz="1200" dirty="0" smtClean="0"/>
              <a:t> </a:t>
            </a:r>
            <a:r>
              <a:rPr lang="ru-RU" sz="1200" dirty="0"/>
              <a:t>А.Е. Ферсман, </a:t>
            </a:r>
            <a:r>
              <a:rPr lang="ru-RU" sz="1200" dirty="0" smtClean="0"/>
              <a:t>председатель Комитета </a:t>
            </a:r>
            <a:r>
              <a:rPr lang="ru-RU" sz="1200" dirty="0"/>
              <a:t>Я.Э. </a:t>
            </a:r>
            <a:r>
              <a:rPr lang="ru-RU" sz="1200" dirty="0" smtClean="0"/>
              <a:t>Рудзутак</a:t>
            </a:r>
            <a:endParaRPr lang="ru-RU" sz="12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0838" y="6021288"/>
            <a:ext cx="55446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В Комитете по химизации 1928 г.: 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П.И. Дубов</a:t>
            </a:r>
            <a:r>
              <a:rPr lang="ru-RU" sz="1200" dirty="0"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В.В.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Куйбышев, В.И. Глебова,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ea typeface="Calibri" pitchFamily="34" charset="0"/>
                <a:cs typeface="Times New Roman" pitchFamily="18" charset="0"/>
              </a:rPr>
              <a:t>Д.Н.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Прянишников , С.Н.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Реформатский, А.В.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effectLst/>
                <a:ea typeface="Calibri" pitchFamily="34" charset="0"/>
                <a:cs typeface="Times New Roman" pitchFamily="18" charset="0"/>
              </a:rPr>
              <a:t>Брицке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4868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ноябре 1928 г. </a:t>
            </a:r>
            <a:r>
              <a:rPr lang="ru-RU" sz="1600" dirty="0" smtClean="0"/>
              <a:t>организован </a:t>
            </a:r>
            <a:r>
              <a:rPr lang="ru-RU" sz="1600" dirty="0"/>
              <a:t>Комитет по химизации народного хозяйства при СНК СССР, в задачи которого входила реализация плана по химизации народного хозяйства, необходимой для успешного осуществления индустриализации экономики. </a:t>
            </a:r>
          </a:p>
        </p:txBody>
      </p:sp>
    </p:spTree>
    <p:extLst>
      <p:ext uri="{BB962C8B-B14F-4D97-AF65-F5344CB8AC3E}">
        <p14:creationId xmlns:p14="http://schemas.microsoft.com/office/powerpoint/2010/main" val="1668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23076"/>
            <a:ext cx="7488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Помимо </a:t>
            </a:r>
            <a:r>
              <a:rPr lang="ru-RU" dirty="0"/>
              <a:t>очевидной необходимости развития химической промышленности Комитет по химизации большую роль отводил и развитию фундаментальных химических исследований, мотивируя это «возможностью будущих коренных переворотов всего хозяйства страны».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537896"/>
            <a:ext cx="55446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«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Ошибаются те, которые, разделяя науку на «чистую» и «прикладную», думают, что мы являемся противниками того, что они называют «чистой наукой». Самое деление науки на чистую и прикладную является совершенно условным, и вряд ли может быть серьезно обосновано.  Технический и культурный прогресс будет обеспечен только при условии все более глубокого проникновения человека в явления природы… поэтому советское государство придает огромное значение развитию научной работы в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стране»</a:t>
            </a:r>
          </a:p>
          <a:p>
            <a:r>
              <a:rPr lang="ru-RU" sz="1600" i="1" dirty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</a:rPr>
              <a:t>       	</a:t>
            </a:r>
            <a:endParaRPr lang="ru-RU" sz="16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40098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октябре 1929 г. в рамках Комитета по химизации была сформирована Научная комиссия по химии </a:t>
            </a:r>
          </a:p>
        </p:txBody>
      </p:sp>
      <p:pic>
        <p:nvPicPr>
          <p:cNvPr id="1026" name="Picture 2" descr="ÐÐ°ÑÑÐ¸Ð½ÐºÐ¸ Ð¿Ð¾ Ð·Ð°Ð¿ÑÐ¾ÑÑ Ð ÑÐºÐ¾Ð² ÑÐ¾ÑÐ¾Ð³ÑÐ°Ñ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983" y="1834723"/>
            <a:ext cx="1584280" cy="17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36096" y="4093208"/>
            <a:ext cx="31519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А.И. Рыков.  Председатель СНК ССР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3749" y="5229200"/>
            <a:ext cx="53368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Функции: </a:t>
            </a:r>
            <a:r>
              <a:rPr lang="ru-RU" sz="1400" dirty="0"/>
              <a:t>поддержка научных </a:t>
            </a:r>
            <a:r>
              <a:rPr lang="ru-RU" sz="1400" dirty="0" smtClean="0"/>
              <a:t>исследований, </a:t>
            </a:r>
            <a:r>
              <a:rPr lang="ru-RU" sz="1400" dirty="0"/>
              <a:t>поиск ученых, способных проводить работы в области химии </a:t>
            </a:r>
            <a:r>
              <a:rPr lang="ru-RU" sz="1400" dirty="0" smtClean="0"/>
              <a:t>,</a:t>
            </a:r>
            <a:r>
              <a:rPr lang="ru-RU" sz="1400" dirty="0"/>
              <a:t> материальная поддержка фундаментальных научных работ, литературное и библиографическое обеспечение исследований, подготовка молодых научных кадров </a:t>
            </a:r>
          </a:p>
        </p:txBody>
      </p:sp>
    </p:spTree>
    <p:extLst>
      <p:ext uri="{BB962C8B-B14F-4D97-AF65-F5344CB8AC3E}">
        <p14:creationId xmlns:p14="http://schemas.microsoft.com/office/powerpoint/2010/main" val="410453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312" y="1052736"/>
            <a:ext cx="74681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Наиболее значимым мероприятием, проведенным Научной комиссией, стала организация финансирования из специального фонда научных работ различного уровня. Фактически, это был первый опыт конкурсной поддержки научных проектов в СССР. Реализация этого проекта началась сразу после организации Научной </a:t>
            </a:r>
            <a:r>
              <a:rPr lang="ru-RU" dirty="0" smtClean="0"/>
              <a:t>комиссии.</a:t>
            </a:r>
          </a:p>
          <a:p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первый год финансирования было удовлетворено 76 заявок из различных  регионов страны.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Большинство </a:t>
            </a:r>
            <a:r>
              <a:rPr lang="ru-RU" dirty="0"/>
              <a:t>грантов было отдано на выполнение работ по органической химии (46), военная химия собрала 8 наименований.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 </a:t>
            </a:r>
            <a:r>
              <a:rPr lang="ru-RU" dirty="0"/>
              <a:t>электрохимической тематике были поддержаны, в частности, работы очень авторитетных ученых – Н.А. </a:t>
            </a:r>
            <a:r>
              <a:rPr lang="ru-RU" dirty="0" err="1"/>
              <a:t>Изгарышева</a:t>
            </a:r>
            <a:r>
              <a:rPr lang="ru-RU" dirty="0"/>
              <a:t> (МВТУ, Научно-исследовательский институт химии при физ.-мат. ф-те 1 МГУ; изучение электрохимических свойств комплексных соединений) и В.А. Плотникова (Киевский политехнический институт; исследование электрохимии кристаллов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404664"/>
            <a:ext cx="8585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Финансовая поддержка научных исследований в области химии (1929 г.)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6667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690" y="358703"/>
            <a:ext cx="5964137" cy="7548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19" y="1268760"/>
            <a:ext cx="706092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/>
              <a:t>К началу 30-ых </a:t>
            </a:r>
            <a:r>
              <a:rPr lang="ru-RU" sz="1400" dirty="0" smtClean="0"/>
              <a:t>гг. </a:t>
            </a:r>
            <a:r>
              <a:rPr lang="ru-RU" sz="1400" dirty="0"/>
              <a:t>ситуация вокруг науки </a:t>
            </a:r>
            <a:r>
              <a:rPr lang="ru-RU" sz="1400" dirty="0" smtClean="0"/>
              <a:t>меняется</a:t>
            </a:r>
            <a:r>
              <a:rPr lang="ru-RU" sz="1400" dirty="0"/>
              <a:t>. Все </a:t>
            </a:r>
            <a:r>
              <a:rPr lang="ru-RU" sz="1400" dirty="0" smtClean="0"/>
              <a:t> </a:t>
            </a:r>
            <a:r>
              <a:rPr lang="ru-RU" sz="1400" dirty="0"/>
              <a:t>больше сил вовлекается в развитие военно-промышленного комплекса. Вовсю начинает действовать </a:t>
            </a:r>
            <a:r>
              <a:rPr lang="ru-RU" sz="1400" dirty="0" smtClean="0"/>
              <a:t>ОСОАвиаХим (</a:t>
            </a:r>
            <a:r>
              <a:rPr lang="ru-RU" sz="1400" dirty="0"/>
              <a:t>Общество содействия обороне, авиационному и химическому строительству</a:t>
            </a:r>
            <a:r>
              <a:rPr lang="ru-RU" sz="1400" dirty="0" smtClean="0"/>
              <a:t>), </a:t>
            </a:r>
            <a:r>
              <a:rPr lang="ru-RU" sz="1400" dirty="0"/>
              <a:t>основной целью которого была подготовка населения к мероприятиям по гражданской </a:t>
            </a:r>
            <a:r>
              <a:rPr lang="ru-RU" sz="1400" dirty="0" smtClean="0"/>
              <a:t>обороне. Передовицы газет и журналов начинаются </a:t>
            </a:r>
            <a:r>
              <a:rPr lang="ru-RU" sz="1400" dirty="0"/>
              <a:t>словами «В воздухе пахнет кровью и порохом», </a:t>
            </a:r>
            <a:r>
              <a:rPr lang="ru-RU" sz="1400" dirty="0" smtClean="0"/>
              <a:t>трудовые коллективы отрабатывают навыки </a:t>
            </a:r>
            <a:r>
              <a:rPr lang="ru-RU" sz="1400" dirty="0"/>
              <a:t>работы с противогазами. Среди самодеятельных химических кружков объявляются конкурсы </a:t>
            </a:r>
            <a:r>
              <a:rPr lang="ru-RU" sz="1400" dirty="0" smtClean="0"/>
              <a:t>«на </a:t>
            </a:r>
            <a:r>
              <a:rPr lang="ru-RU" sz="1400" dirty="0"/>
              <a:t>изготовление учебного отравляющего газа, который должен обладать запахом, сходным с ипритом, иметь раздражающее и слезоточивое действие». </a:t>
            </a:r>
            <a:r>
              <a:rPr lang="ru-RU" sz="1400" dirty="0" smtClean="0"/>
              <a:t>На этом фоне усиливаются репрессии по отношению к научной интеллигенции. В </a:t>
            </a:r>
            <a:r>
              <a:rPr lang="ru-RU" sz="1400" dirty="0"/>
              <a:t>свете происходящего работы, связанные с </a:t>
            </a:r>
            <a:r>
              <a:rPr lang="ru-RU" sz="1400" dirty="0" smtClean="0"/>
              <a:t>оборонной тематикой, – изучение сорбции на активированных углях – </a:t>
            </a:r>
            <a:r>
              <a:rPr lang="ru-RU" sz="1400" dirty="0"/>
              <a:t>приобретают особое значение. </a:t>
            </a:r>
          </a:p>
          <a:p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40" y="4005064"/>
            <a:ext cx="3497737" cy="25202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5863">
            <a:off x="894943" y="5013176"/>
            <a:ext cx="4069493" cy="9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151" y="260648"/>
            <a:ext cx="73680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/>
              <a:t>Анализ количества работ по различным тематикам, а также возможность применения результатов работ по изучению активированного угля для решения прикладных проблем как общехозяйственного, так и военного характера приводят к выводам о том, что в 1931 г. премированы были работы по изучению адсорбционных явлений на угле.    </a:t>
            </a:r>
            <a:endParaRPr lang="ru-RU" sz="1600" dirty="0"/>
          </a:p>
        </p:txBody>
      </p:sp>
      <p:pic>
        <p:nvPicPr>
          <p:cNvPr id="3" name="Рисунок 2" descr="огонек0001.jpg"/>
          <p:cNvPicPr/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36769" y="1412776"/>
            <a:ext cx="2952328" cy="4615421"/>
          </a:xfrm>
          <a:prstGeom prst="rect">
            <a:avLst/>
          </a:prstGeom>
        </p:spPr>
      </p:pic>
      <p:pic>
        <p:nvPicPr>
          <p:cNvPr id="4" name="Picture 4" descr="ÐÐ³Ð¾Ð½ÑÐº 1956 â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96920"/>
            <a:ext cx="164898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1520" y="1584087"/>
            <a:ext cx="446037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«Получив премию им. В.И. Ленина, он выделил из нее от 1 до 3 тысяч рублей ряду сотрудников, которые участвовали в работах, удостоенных премией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З.И. Иофа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Рисунок 5" descr="Frumkin00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0047" y="2662313"/>
            <a:ext cx="2880320" cy="336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1475656" y="6028197"/>
            <a:ext cx="52205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Сотрудники отдела поверхностных явлений </a:t>
            </a:r>
            <a:r>
              <a:rPr lang="ru-RU" sz="1400" dirty="0" smtClean="0"/>
              <a:t>НИФХИ </a:t>
            </a:r>
            <a:endParaRPr lang="en-US" sz="1400" dirty="0" smtClean="0"/>
          </a:p>
          <a:p>
            <a:pPr algn="just"/>
            <a:r>
              <a:rPr lang="ru-RU" sz="1400" dirty="0" smtClean="0"/>
              <a:t>им. Л.Я. Карпова, </a:t>
            </a:r>
            <a:r>
              <a:rPr lang="ru-RU" sz="1400" dirty="0"/>
              <a:t>изучавшие механизм адсорбционных явлений на угле: А.Н. Фрумкин, С.Д. Левина, Р.Х. </a:t>
            </a:r>
            <a:r>
              <a:rPr lang="ru-RU" sz="1400" dirty="0" smtClean="0"/>
              <a:t>Бурштейн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574</TotalTime>
  <Words>1878</Words>
  <Application>Microsoft Office PowerPoint</Application>
  <PresentationFormat>Экран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</cp:revision>
  <cp:lastPrinted>2018-09-24T10:05:12Z</cp:lastPrinted>
  <dcterms:created xsi:type="dcterms:W3CDTF">2018-09-07T14:39:31Z</dcterms:created>
  <dcterms:modified xsi:type="dcterms:W3CDTF">2018-10-24T09:27:01Z</dcterms:modified>
</cp:coreProperties>
</file>