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37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6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4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44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01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1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74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36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6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5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680B3-00DC-4F28-B96F-1279437A45D9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C7873-F22E-4E21-9DB5-9B4F7A54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43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stina.msu.ru/publications/article/7609923/" TargetMode="External"/><Relationship Id="rId3" Type="http://schemas.openxmlformats.org/officeDocument/2006/relationships/hyperlink" Target="https://istina.msu.ru/publications/article/9002678/" TargetMode="External"/><Relationship Id="rId7" Type="http://schemas.openxmlformats.org/officeDocument/2006/relationships/hyperlink" Target="https://istina.msu.ru/workers/5603597/" TargetMode="External"/><Relationship Id="rId2" Type="http://schemas.openxmlformats.org/officeDocument/2006/relationships/hyperlink" Target="https://istina.msu.ru/publications/article/9141126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stina.msu.ru/publications/article/5603600/" TargetMode="External"/><Relationship Id="rId11" Type="http://schemas.openxmlformats.org/officeDocument/2006/relationships/hyperlink" Target="https://istina.msu.ru/publications/article/91410911/" TargetMode="External"/><Relationship Id="rId5" Type="http://schemas.openxmlformats.org/officeDocument/2006/relationships/hyperlink" Target="https://istina.msu.ru/publications/article/11970665/" TargetMode="External"/><Relationship Id="rId10" Type="http://schemas.openxmlformats.org/officeDocument/2006/relationships/hyperlink" Target="https://istina.msu.ru/workers/722767/" TargetMode="External"/><Relationship Id="rId4" Type="http://schemas.openxmlformats.org/officeDocument/2006/relationships/hyperlink" Target="https://istina.msu.ru/workers/3843906/" TargetMode="External"/><Relationship Id="rId9" Type="http://schemas.openxmlformats.org/officeDocument/2006/relationships/hyperlink" Target="https://istina.msu.ru/workers/97649624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istina.msu.ru/publications/article/11543541/" TargetMode="External"/><Relationship Id="rId13" Type="http://schemas.openxmlformats.org/officeDocument/2006/relationships/hyperlink" Target="https://istina.msu.ru/publications/article/7971937/" TargetMode="External"/><Relationship Id="rId3" Type="http://schemas.openxmlformats.org/officeDocument/2006/relationships/hyperlink" Target="https://istina.msu.ru/workers/41678268/" TargetMode="External"/><Relationship Id="rId7" Type="http://schemas.openxmlformats.org/officeDocument/2006/relationships/hyperlink" Target="https://istina.msu.ru/workers/4723728/" TargetMode="External"/><Relationship Id="rId12" Type="http://schemas.openxmlformats.org/officeDocument/2006/relationships/hyperlink" Target="https://istina.msu.ru/publications/article/6924337/" TargetMode="External"/><Relationship Id="rId2" Type="http://schemas.openxmlformats.org/officeDocument/2006/relationships/hyperlink" Target="https://istina.msu.ru/publications/article/4167827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stina.msu.ru/publications/article/22184524/" TargetMode="External"/><Relationship Id="rId11" Type="http://schemas.openxmlformats.org/officeDocument/2006/relationships/hyperlink" Target="https://istina.msu.ru/publications/article/6057343/" TargetMode="External"/><Relationship Id="rId5" Type="http://schemas.openxmlformats.org/officeDocument/2006/relationships/hyperlink" Target="https://istina.msu.ru/workers/1612937/" TargetMode="External"/><Relationship Id="rId15" Type="http://schemas.openxmlformats.org/officeDocument/2006/relationships/hyperlink" Target="https://istina.msu.ru/workers/1615737/" TargetMode="External"/><Relationship Id="rId10" Type="http://schemas.openxmlformats.org/officeDocument/2006/relationships/hyperlink" Target="https://istina.msu.ru/workers/722767/" TargetMode="External"/><Relationship Id="rId4" Type="http://schemas.openxmlformats.org/officeDocument/2006/relationships/hyperlink" Target="https://istina.msu.ru/publications/article/68551892/" TargetMode="External"/><Relationship Id="rId9" Type="http://schemas.openxmlformats.org/officeDocument/2006/relationships/hyperlink" Target="https://istina.msu.ru/workers/1527199/" TargetMode="External"/><Relationship Id="rId14" Type="http://schemas.openxmlformats.org/officeDocument/2006/relationships/hyperlink" Target="https://istina.msu.ru/publications/article/7714326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istina.msu.ru/publications/article/7609912/" TargetMode="External"/><Relationship Id="rId3" Type="http://schemas.openxmlformats.org/officeDocument/2006/relationships/hyperlink" Target="https://istina.msu.ru/workers/40175845/" TargetMode="External"/><Relationship Id="rId7" Type="http://schemas.openxmlformats.org/officeDocument/2006/relationships/hyperlink" Target="https://istina.msu.ru/workers/815270/" TargetMode="External"/><Relationship Id="rId2" Type="http://schemas.openxmlformats.org/officeDocument/2006/relationships/hyperlink" Target="https://istina.msu.ru/publications/article/7264555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stina.msu.ru/publications/article/7609929/" TargetMode="External"/><Relationship Id="rId5" Type="http://schemas.openxmlformats.org/officeDocument/2006/relationships/hyperlink" Target="https://istina.msu.ru/publications/article/34002877/" TargetMode="External"/><Relationship Id="rId4" Type="http://schemas.openxmlformats.org/officeDocument/2006/relationships/hyperlink" Target="https://istina.msu.ru/publications/article/1154256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95465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17.04.2018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298385"/>
            <a:ext cx="5593519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Учебный процесс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основные принципы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общий поток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11 группа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кафедра</a:t>
            </a:r>
          </a:p>
          <a:p>
            <a:r>
              <a:rPr lang="ru-RU" sz="2400" dirty="0"/>
              <a:t>	- студенты</a:t>
            </a:r>
          </a:p>
          <a:p>
            <a:r>
              <a:rPr lang="ru-RU" sz="2400" dirty="0"/>
              <a:t>	- аспиранты</a:t>
            </a:r>
          </a:p>
          <a:p>
            <a:r>
              <a:rPr lang="ru-RU" sz="2400" b="1" dirty="0"/>
              <a:t>Исследовательский процесс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старые тематики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восстановление кислорода на оксидах</a:t>
            </a:r>
          </a:p>
          <a:p>
            <a:r>
              <a:rPr lang="ru-RU" sz="2400" dirty="0"/>
              <a:t>	- аспиранты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другие тематики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обзорные статьи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ru-RU" sz="2400" dirty="0"/>
              <a:t>крупные доклады и лекции</a:t>
            </a:r>
          </a:p>
          <a:p>
            <a:r>
              <a:rPr lang="ru-RU" sz="2400" b="1" dirty="0"/>
              <a:t>Прочее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редакционная работа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экспертная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431164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54868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2016 </a:t>
            </a:r>
            <a:r>
              <a:rPr lang="en-US" dirty="0">
                <a:hlinkClick r:id="rId2" tooltip="Перейти на страницу статьи"/>
              </a:rPr>
              <a:t>Phase-structural transformations in a metal hydride battery anode La1.5Nd0.5MgNi9 alloy and its electrochemical performance</a:t>
            </a:r>
            <a:endParaRPr lang="en-US" dirty="0"/>
          </a:p>
          <a:p>
            <a:pPr fontAlgn="base"/>
            <a:r>
              <a:rPr lang="en-US" dirty="0" err="1"/>
              <a:t>Volodin</a:t>
            </a:r>
            <a:r>
              <a:rPr lang="en-US" dirty="0"/>
              <a:t> A.A. et 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496" y="198884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2015 </a:t>
            </a:r>
            <a:r>
              <a:rPr lang="en-US" dirty="0">
                <a:hlinkClick r:id="rId3" tooltip="Перейти на страницу статьи"/>
              </a:rPr>
              <a:t>Degradation of High Temperature Polymer Electrolyte Fuel Cell Cathode Material as Affected by </a:t>
            </a:r>
            <a:r>
              <a:rPr lang="en-US" dirty="0" err="1">
                <a:hlinkClick r:id="rId3" tooltip="Перейти на страницу статьи"/>
              </a:rPr>
              <a:t>Polybenzimidazole</a:t>
            </a:r>
            <a:endParaRPr lang="en-US" dirty="0"/>
          </a:p>
          <a:p>
            <a:pPr fontAlgn="base"/>
            <a:r>
              <a:rPr lang="en-US" dirty="0">
                <a:hlinkClick r:id="rId4" tooltip="Кондратенко Михаил Сергеевич (перейти на страницу сотрудника)"/>
              </a:rPr>
              <a:t>Kondratenko M.S.</a:t>
            </a:r>
            <a:r>
              <a:rPr lang="en-US" dirty="0"/>
              <a:t> et 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414517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2015 </a:t>
            </a:r>
            <a:r>
              <a:rPr lang="en-US" dirty="0">
                <a:hlinkClick r:id="rId5" tooltip="Перейти на страницу статьи"/>
              </a:rPr>
              <a:t>Hydrogen diffusion in La1.5Nd0.5MgNi9 alloy electrodes of the Ni/MH battery</a:t>
            </a:r>
            <a:endParaRPr lang="en-US" dirty="0"/>
          </a:p>
          <a:p>
            <a:pPr fontAlgn="base"/>
            <a:r>
              <a:rPr lang="en-US" dirty="0" err="1"/>
              <a:t>Volodin</a:t>
            </a:r>
            <a:r>
              <a:rPr lang="en-US" dirty="0"/>
              <a:t> A.A. et al.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299695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2014 </a:t>
            </a:r>
            <a:r>
              <a:rPr lang="en-US" dirty="0">
                <a:hlinkClick r:id="rId6" tooltip="Перейти на страницу статьи"/>
              </a:rPr>
              <a:t>The effect of microstructure and non-metallic inclusions on corrosion behavior of low carbon steel in chloride containing solutions</a:t>
            </a:r>
            <a:endParaRPr lang="en-US" dirty="0"/>
          </a:p>
          <a:p>
            <a:pPr fontAlgn="base"/>
            <a:r>
              <a:rPr lang="en-US" dirty="0" err="1">
                <a:hlinkClick r:id="rId7" tooltip="Shibaeva Tatyana V. (перейти на страницу сотрудника)"/>
              </a:rPr>
              <a:t>Shibaeva</a:t>
            </a:r>
            <a:r>
              <a:rPr lang="en-US" dirty="0">
                <a:hlinkClick r:id="rId7" tooltip="Shibaeva Tatyana V. (перейти на страницу сотрудника)"/>
              </a:rPr>
              <a:t> Tatyana V.</a:t>
            </a:r>
            <a:r>
              <a:rPr lang="en-US" dirty="0"/>
              <a:t> et al.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44624"/>
            <a:ext cx="7549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Исследовательский процесс – другие тематики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6851" y="4111912"/>
            <a:ext cx="290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Обзорные тексты</a:t>
            </a:r>
          </a:p>
        </p:txBody>
      </p:sp>
      <p:sp>
        <p:nvSpPr>
          <p:cNvPr id="9" name="Rectangle 8"/>
          <p:cNvSpPr/>
          <p:nvPr/>
        </p:nvSpPr>
        <p:spPr>
          <a:xfrm>
            <a:off x="219612" y="4665650"/>
            <a:ext cx="89243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</a:t>
            </a:r>
            <a:r>
              <a:rPr lang="ru-RU" b="1" dirty="0"/>
              <a:t>4</a:t>
            </a:r>
            <a:r>
              <a:rPr lang="en-US" b="1" dirty="0"/>
              <a:t> </a:t>
            </a:r>
            <a:r>
              <a:rPr lang="ru-RU" b="1" dirty="0"/>
              <a:t> </a:t>
            </a:r>
            <a:r>
              <a:rPr lang="en-US" dirty="0">
                <a:hlinkClick r:id="rId8" tooltip="Перейти на страницу статьи"/>
              </a:rPr>
              <a:t>V. S. </a:t>
            </a:r>
            <a:r>
              <a:rPr lang="en-US" dirty="0" err="1">
                <a:hlinkClick r:id="rId8" tooltip="Перейти на страницу статьи"/>
              </a:rPr>
              <a:t>Bagotsky's</a:t>
            </a:r>
            <a:r>
              <a:rPr lang="en-US" dirty="0">
                <a:hlinkClick r:id="rId8" tooltip="Перейти на страницу статьи"/>
              </a:rPr>
              <a:t> contribution to modern electrochemistry</a:t>
            </a:r>
            <a:endParaRPr lang="en-US" dirty="0"/>
          </a:p>
          <a:p>
            <a:pPr fontAlgn="base"/>
            <a:r>
              <a:rPr lang="en-US" dirty="0" err="1">
                <a:hlinkClick r:id="rId9" tooltip="Скундин Александр Мордухаевич (перейти на страницу сотрудника)"/>
              </a:rPr>
              <a:t>Skundin</a:t>
            </a:r>
            <a:r>
              <a:rPr lang="en-US" dirty="0">
                <a:hlinkClick r:id="rId9" tooltip="Скундин Александр Мордухаевич (перейти на страницу сотрудника)"/>
              </a:rPr>
              <a:t> Alexander M.</a:t>
            </a:r>
            <a:r>
              <a:rPr lang="en-US" dirty="0"/>
              <a:t>, </a:t>
            </a:r>
            <a:r>
              <a:rPr lang="en-US" dirty="0" err="1">
                <a:hlinkClick r:id="rId10" tooltip="Цирлина Галина Александровна (перейти на страницу сотрудника)"/>
              </a:rPr>
              <a:t>Tsirlina</a:t>
            </a:r>
            <a:r>
              <a:rPr lang="en-US" dirty="0">
                <a:hlinkClick r:id="rId10" tooltip="Цирлина Галина Александровна (перейти на страницу сотрудника)"/>
              </a:rPr>
              <a:t> Galina A.</a:t>
            </a:r>
            <a:endParaRPr lang="en-US" dirty="0"/>
          </a:p>
          <a:p>
            <a:pPr fontAlgn="base"/>
            <a:endParaRPr lang="ru-RU" dirty="0"/>
          </a:p>
          <a:p>
            <a:pPr fontAlgn="base"/>
            <a:r>
              <a:rPr lang="en-US" b="1" dirty="0"/>
              <a:t>2017 </a:t>
            </a:r>
            <a:r>
              <a:rPr lang="en-US" dirty="0">
                <a:hlinkClick r:id="rId11" tooltip="Перейти на страницу статьи"/>
              </a:rPr>
              <a:t>The role of supporting electrolyte in heterogeneous electron transfer</a:t>
            </a:r>
            <a:r>
              <a:rPr lang="ru-RU" dirty="0"/>
              <a:t>, </a:t>
            </a:r>
            <a:r>
              <a:rPr lang="en-US" dirty="0" err="1">
                <a:hlinkClick r:id="rId10" tooltip="Цирлина Галина Александровна (перейти на страницу сотрудника)"/>
              </a:rPr>
              <a:t>Tsirlina</a:t>
            </a:r>
            <a:r>
              <a:rPr lang="en-US" dirty="0">
                <a:hlinkClick r:id="rId10" tooltip="Цирлина Галина Александровна (перейти на страницу сотрудника)"/>
              </a:rPr>
              <a:t> Galina A.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b="1" dirty="0"/>
              <a:t>2018</a:t>
            </a:r>
            <a:r>
              <a:rPr lang="en-US" dirty="0"/>
              <a:t> Electrode and Cell potential, In: Encyclopedia of Interfacial Chemistry</a:t>
            </a:r>
            <a:r>
              <a:rPr lang="ru-RU" dirty="0"/>
              <a:t>, </a:t>
            </a:r>
            <a:r>
              <a:rPr lang="en-US" dirty="0"/>
              <a:t>Surface Science and Electrochemistry</a:t>
            </a:r>
            <a:r>
              <a:rPr lang="ru-RU" dirty="0"/>
              <a:t> (</a:t>
            </a:r>
            <a:r>
              <a:rPr lang="en-US" dirty="0"/>
              <a:t>K. </a:t>
            </a:r>
            <a:r>
              <a:rPr lang="en-US" dirty="0" err="1"/>
              <a:t>Wandelt</a:t>
            </a:r>
            <a:r>
              <a:rPr lang="en-US" dirty="0"/>
              <a:t>, ed.)</a:t>
            </a:r>
            <a:r>
              <a:rPr lang="ru-RU" dirty="0"/>
              <a:t>, </a:t>
            </a:r>
            <a:r>
              <a:rPr lang="en-US" dirty="0" err="1">
                <a:hlinkClick r:id="rId10" tooltip="Цирлина Галина Александровна (перейти на страницу сотрудника)"/>
              </a:rPr>
              <a:t>Tsirlina</a:t>
            </a:r>
            <a:r>
              <a:rPr lang="en-US" dirty="0">
                <a:hlinkClick r:id="rId10" tooltip="Цирлина Галина Александровна (перейти на страницу сотрудника)"/>
              </a:rPr>
              <a:t> Galina A.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57086" y="2348880"/>
            <a:ext cx="339137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+ углеродная тематика</a:t>
            </a:r>
          </a:p>
          <a:p>
            <a:r>
              <a:rPr lang="ru-RU" dirty="0"/>
              <a:t>(лаб. В.З. Мордковича, ТИСНУМ)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5193" y="3356992"/>
            <a:ext cx="42513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2018 </a:t>
            </a:r>
            <a:r>
              <a:rPr lang="en-US" dirty="0"/>
              <a:t>Nitrate </a:t>
            </a:r>
            <a:r>
              <a:rPr lang="en-US" dirty="0" err="1"/>
              <a:t>electroreduction</a:t>
            </a:r>
            <a:r>
              <a:rPr lang="en-US" dirty="0"/>
              <a:t> on Pt in </a:t>
            </a:r>
            <a:r>
              <a:rPr lang="en-US" dirty="0" err="1"/>
              <a:t>metatungstate</a:t>
            </a:r>
            <a:r>
              <a:rPr lang="en-US" dirty="0"/>
              <a:t>-containing solution</a:t>
            </a:r>
            <a:endParaRPr lang="ru-RU" dirty="0"/>
          </a:p>
          <a:p>
            <a:r>
              <a:rPr lang="it-IT" dirty="0"/>
              <a:t>O. V. Cherstiouk, G. A.Tsirlina, in press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74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8497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ISSIS2015, </a:t>
            </a:r>
            <a:r>
              <a:rPr lang="en-US" b="1" dirty="0"/>
              <a:t>Electrochemistry for fabrication of nanoscale </a:t>
            </a:r>
            <a:endParaRPr lang="ru-RU" b="1" dirty="0"/>
          </a:p>
          <a:p>
            <a:r>
              <a:rPr lang="en-US" b="1" dirty="0"/>
              <a:t>devices</a:t>
            </a:r>
            <a:r>
              <a:rPr lang="en-US" dirty="0"/>
              <a:t>, </a:t>
            </a:r>
            <a:r>
              <a:rPr lang="ru-RU" dirty="0"/>
              <a:t> </a:t>
            </a:r>
            <a:r>
              <a:rPr lang="en-US" dirty="0"/>
              <a:t>2015</a:t>
            </a:r>
            <a:endParaRPr lang="ru-RU" dirty="0"/>
          </a:p>
          <a:p>
            <a:endParaRPr lang="ru-RU" sz="800" dirty="0"/>
          </a:p>
          <a:p>
            <a:r>
              <a:rPr lang="en-US" dirty="0"/>
              <a:t>EMRS, Electrodeposition of non-stoichiometric oxides as a tool to tune their functional</a:t>
            </a:r>
          </a:p>
          <a:p>
            <a:r>
              <a:rPr lang="en-US" dirty="0"/>
              <a:t>properties, 2015</a:t>
            </a:r>
            <a:endParaRPr lang="ru-RU" dirty="0"/>
          </a:p>
          <a:p>
            <a:endParaRPr lang="en-US" sz="800" dirty="0"/>
          </a:p>
          <a:p>
            <a:r>
              <a:rPr lang="en-US" dirty="0">
                <a:solidFill>
                  <a:srgbClr val="FF0000"/>
                </a:solidFill>
              </a:rPr>
              <a:t>VI</a:t>
            </a:r>
            <a:r>
              <a:rPr lang="ru-RU" dirty="0">
                <a:solidFill>
                  <a:srgbClr val="FF0000"/>
                </a:solidFill>
              </a:rPr>
              <a:t>І Український з’їзд </a:t>
            </a:r>
            <a:r>
              <a:rPr lang="ru-RU" dirty="0"/>
              <a:t>з електрохімії , пленарная лекция </a:t>
            </a:r>
            <a:r>
              <a:rPr lang="en-US" b="1" dirty="0" err="1"/>
              <a:t>Polyoxometalate</a:t>
            </a:r>
            <a:r>
              <a:rPr lang="en-US" b="1" dirty="0"/>
              <a:t> solutions: ionic association and pH-dependent speciation</a:t>
            </a:r>
            <a:r>
              <a:rPr lang="en-US" dirty="0"/>
              <a:t>, 2015</a:t>
            </a:r>
            <a:endParaRPr lang="en-US" u="sng" dirty="0"/>
          </a:p>
          <a:p>
            <a:endParaRPr lang="ru-RU" sz="800" dirty="0"/>
          </a:p>
          <a:p>
            <a:r>
              <a:rPr lang="en-US" dirty="0"/>
              <a:t>16th meeting of the European Society of Electroanalytical Chemistry, </a:t>
            </a:r>
          </a:p>
          <a:p>
            <a:r>
              <a:rPr lang="ru-RU" dirty="0"/>
              <a:t>пленарная лекция </a:t>
            </a:r>
            <a:r>
              <a:rPr lang="en-US" dirty="0"/>
              <a:t>“</a:t>
            </a:r>
            <a:r>
              <a:rPr lang="en-US" b="1" dirty="0"/>
              <a:t>BASIC ELECTROCHEMISTRY MEETS ELECTROANALYSIS:THE ORIGIN</a:t>
            </a:r>
          </a:p>
          <a:p>
            <a:r>
              <a:rPr lang="en-US" b="1" dirty="0"/>
              <a:t>OF MEDIUM EFFECTS ON THE ELECTRODE RESPONSE</a:t>
            </a:r>
            <a:r>
              <a:rPr lang="en-US" dirty="0"/>
              <a:t>”</a:t>
            </a:r>
            <a:r>
              <a:rPr lang="ru-RU" dirty="0"/>
              <a:t>, 2016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"Modern researches ….” (</a:t>
            </a:r>
            <a:r>
              <a:rPr lang="en-US" dirty="0">
                <a:solidFill>
                  <a:srgbClr val="FF0000"/>
                </a:solidFill>
              </a:rPr>
              <a:t>Georgia</a:t>
            </a:r>
            <a:r>
              <a:rPr lang="en-US" dirty="0"/>
              <a:t>), </a:t>
            </a:r>
            <a:r>
              <a:rPr lang="ru-RU" dirty="0"/>
              <a:t>пленарная лекция </a:t>
            </a:r>
            <a:r>
              <a:rPr lang="en-US" dirty="0"/>
              <a:t>“Platinum free </a:t>
            </a:r>
            <a:endParaRPr lang="ru-RU" dirty="0"/>
          </a:p>
          <a:p>
            <a:r>
              <a:rPr lang="en-US" dirty="0" err="1"/>
              <a:t>electrocatalysts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based on manganese oxides</a:t>
            </a:r>
            <a:r>
              <a:rPr lang="ru-RU" dirty="0"/>
              <a:t> </a:t>
            </a:r>
            <a:r>
              <a:rPr lang="en-US" dirty="0"/>
              <a:t>for electrochemical devices”</a:t>
            </a:r>
            <a:r>
              <a:rPr lang="ru-RU" dirty="0"/>
              <a:t>, 2016</a:t>
            </a:r>
            <a:endParaRPr lang="en-US" dirty="0"/>
          </a:p>
          <a:p>
            <a:endParaRPr lang="en-US" sz="800" dirty="0"/>
          </a:p>
          <a:p>
            <a:r>
              <a:rPr lang="en-US" dirty="0" err="1"/>
              <a:t>Ist</a:t>
            </a:r>
            <a:r>
              <a:rPr lang="en-US" dirty="0"/>
              <a:t> Young Scientists' International School "Topical Problems</a:t>
            </a:r>
            <a:r>
              <a:rPr lang="ru-RU" dirty="0"/>
              <a:t>…..</a:t>
            </a:r>
            <a:r>
              <a:rPr lang="en-US" dirty="0"/>
              <a:t>"</a:t>
            </a:r>
          </a:p>
          <a:p>
            <a:r>
              <a:rPr lang="ru-RU" dirty="0"/>
              <a:t>лекция </a:t>
            </a:r>
            <a:r>
              <a:rPr lang="en-US" dirty="0"/>
              <a:t>“</a:t>
            </a:r>
            <a:r>
              <a:rPr lang="en-US" b="1" dirty="0"/>
              <a:t>Electrodeposition of </a:t>
            </a:r>
            <a:r>
              <a:rPr lang="ru-RU" b="1" dirty="0"/>
              <a:t> </a:t>
            </a:r>
            <a:r>
              <a:rPr lang="en-US" b="1" dirty="0"/>
              <a:t>metals,</a:t>
            </a:r>
            <a:r>
              <a:rPr lang="ru-RU" b="1" dirty="0"/>
              <a:t> </a:t>
            </a:r>
            <a:r>
              <a:rPr lang="en-US" b="1" dirty="0"/>
              <a:t>alloys, compounds and </a:t>
            </a:r>
            <a:r>
              <a:rPr lang="en-US" b="1" dirty="0" err="1"/>
              <a:t>heterostructures</a:t>
            </a:r>
            <a:r>
              <a:rPr lang="en-US" dirty="0"/>
              <a:t>”</a:t>
            </a:r>
            <a:r>
              <a:rPr lang="ru-RU" dirty="0"/>
              <a:t>, 2016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MSCMP 2016</a:t>
            </a:r>
            <a:r>
              <a:rPr lang="ru-RU" dirty="0"/>
              <a:t> (</a:t>
            </a:r>
            <a:r>
              <a:rPr lang="en-US" dirty="0">
                <a:solidFill>
                  <a:srgbClr val="FF0000"/>
                </a:solidFill>
              </a:rPr>
              <a:t>Moldova</a:t>
            </a:r>
            <a:r>
              <a:rPr lang="en-US" dirty="0"/>
              <a:t>), </a:t>
            </a:r>
            <a:r>
              <a:rPr lang="ru-RU" dirty="0"/>
              <a:t> приглашенный доклад "</a:t>
            </a:r>
            <a:r>
              <a:rPr lang="en-US" dirty="0"/>
              <a:t>Electrodeposition </a:t>
            </a:r>
            <a:r>
              <a:rPr lang="ru-RU" dirty="0"/>
              <a:t> </a:t>
            </a:r>
            <a:r>
              <a:rPr lang="en-US" dirty="0"/>
              <a:t>of tungsten</a:t>
            </a:r>
          </a:p>
          <a:p>
            <a:r>
              <a:rPr lang="en-US" dirty="0"/>
              <a:t> oxides for electrochromic and sensor applications«</a:t>
            </a:r>
            <a:r>
              <a:rPr lang="ru-RU" dirty="0"/>
              <a:t>, 2016</a:t>
            </a:r>
            <a:endParaRPr lang="en-US" dirty="0"/>
          </a:p>
          <a:p>
            <a:endParaRPr lang="en-US" sz="800" dirty="0"/>
          </a:p>
          <a:p>
            <a:r>
              <a:rPr lang="ru-RU" dirty="0"/>
              <a:t>Конференция памяти  Ю.М. Полукарова, </a:t>
            </a:r>
          </a:p>
          <a:p>
            <a:r>
              <a:rPr lang="ru-RU" dirty="0"/>
              <a:t>пленарная лекция  «</a:t>
            </a:r>
            <a:r>
              <a:rPr lang="ru-RU" b="1" dirty="0"/>
              <a:t>ЭЛЕКТРОКРИСТАЛЛИЗАЦИЯ</a:t>
            </a:r>
            <a:r>
              <a:rPr lang="ru-RU" dirty="0"/>
              <a:t> </a:t>
            </a:r>
            <a:r>
              <a:rPr lang="ru-RU" b="1" dirty="0"/>
              <a:t>ОКСИДОВ</a:t>
            </a:r>
            <a:r>
              <a:rPr lang="ru-RU" dirty="0"/>
              <a:t>», 2017</a:t>
            </a:r>
          </a:p>
          <a:p>
            <a:endParaRPr lang="ru-RU" sz="800" dirty="0"/>
          </a:p>
          <a:p>
            <a:r>
              <a:rPr lang="ru-RU" dirty="0"/>
              <a:t>Конгресс "Цветные металлы и минералы-2017",  установочная лекция</a:t>
            </a:r>
          </a:p>
          <a:p>
            <a:r>
              <a:rPr lang="ru-RU" dirty="0"/>
              <a:t> </a:t>
            </a:r>
            <a:r>
              <a:rPr lang="en-US" dirty="0"/>
              <a:t>“</a:t>
            </a:r>
            <a:r>
              <a:rPr lang="ru-RU" b="1" dirty="0"/>
              <a:t>Электрохимическое растворение, фракционное разделение и восстановление</a:t>
            </a:r>
          </a:p>
          <a:p>
            <a:r>
              <a:rPr lang="ru-RU" b="1" dirty="0"/>
              <a:t> драгоценных  металлов (</a:t>
            </a:r>
            <a:r>
              <a:rPr lang="en-US" b="1" dirty="0"/>
              <a:t>Pt, </a:t>
            </a:r>
            <a:r>
              <a:rPr lang="en-US" b="1" dirty="0" err="1"/>
              <a:t>Pd</a:t>
            </a:r>
            <a:r>
              <a:rPr lang="en-US" b="1" dirty="0"/>
              <a:t>, Rh, </a:t>
            </a:r>
            <a:r>
              <a:rPr lang="en-US" b="1" dirty="0" err="1"/>
              <a:t>Ir</a:t>
            </a:r>
            <a:r>
              <a:rPr lang="en-US" b="1" dirty="0"/>
              <a:t>, Ru, </a:t>
            </a:r>
            <a:r>
              <a:rPr lang="en-US" b="1" dirty="0" err="1"/>
              <a:t>Os</a:t>
            </a:r>
            <a:r>
              <a:rPr lang="en-US" b="1" dirty="0"/>
              <a:t>, Au, Ag)</a:t>
            </a:r>
            <a:r>
              <a:rPr lang="en-US" dirty="0"/>
              <a:t>”</a:t>
            </a:r>
            <a:r>
              <a:rPr lang="ru-RU" dirty="0"/>
              <a:t>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84168" y="-27384"/>
            <a:ext cx="30564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Крупные доклады</a:t>
            </a:r>
            <a:endParaRPr lang="en-US" sz="2800" b="1" dirty="0"/>
          </a:p>
          <a:p>
            <a:r>
              <a:rPr lang="ru-RU" sz="2800" b="1" dirty="0"/>
              <a:t>и лекции</a:t>
            </a:r>
          </a:p>
        </p:txBody>
      </p:sp>
    </p:spTree>
    <p:extLst>
      <p:ext uri="{BB962C8B-B14F-4D97-AF65-F5344CB8AC3E}">
        <p14:creationId xmlns:p14="http://schemas.microsoft.com/office/powerpoint/2010/main" val="3145663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6632"/>
            <a:ext cx="84249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Прочее</a:t>
            </a:r>
          </a:p>
          <a:p>
            <a:endParaRPr lang="ru-RU" sz="2800" b="1" dirty="0"/>
          </a:p>
          <a:p>
            <a:pPr marL="342900" indent="-342900">
              <a:buFontTx/>
              <a:buChar char="-"/>
            </a:pPr>
            <a:r>
              <a:rPr lang="ru-RU" sz="2000" b="1" dirty="0"/>
              <a:t>редакционная работа</a:t>
            </a:r>
          </a:p>
          <a:p>
            <a:endParaRPr lang="ru-RU" sz="2000" dirty="0"/>
          </a:p>
          <a:p>
            <a:r>
              <a:rPr lang="en-US" sz="2000" dirty="0"/>
              <a:t>J. Solid State </a:t>
            </a:r>
            <a:r>
              <a:rPr lang="en-US" sz="2000" dirty="0" err="1"/>
              <a:t>Electrochem</a:t>
            </a:r>
            <a:r>
              <a:rPr lang="en-US" sz="2000" dirty="0"/>
              <a:t>., Topical Editor (Fundamental electrochemistry and </a:t>
            </a:r>
            <a:r>
              <a:rPr lang="en-US" sz="2000" dirty="0" err="1"/>
              <a:t>electrocatalysis</a:t>
            </a:r>
            <a:r>
              <a:rPr lang="en-US" sz="2000" dirty="0"/>
              <a:t>)</a:t>
            </a:r>
          </a:p>
          <a:p>
            <a:r>
              <a:rPr lang="en-US" sz="2000" dirty="0"/>
              <a:t>J. </a:t>
            </a:r>
            <a:r>
              <a:rPr lang="en-US" sz="2000" dirty="0" err="1"/>
              <a:t>Electroanal</a:t>
            </a:r>
            <a:r>
              <a:rPr lang="en-US" sz="2000" dirty="0"/>
              <a:t>. Chem. +</a:t>
            </a:r>
            <a:r>
              <a:rPr lang="ru-RU" sz="2000" dirty="0"/>
              <a:t> </a:t>
            </a:r>
            <a:r>
              <a:rPr lang="en-US" sz="2000" dirty="0"/>
              <a:t>Current </a:t>
            </a:r>
            <a:r>
              <a:rPr lang="ru-RU" sz="2000" dirty="0"/>
              <a:t>О</a:t>
            </a:r>
            <a:r>
              <a:rPr lang="en-US" sz="2000" dirty="0"/>
              <a:t>pinion in Electrochemistry, Editorial boards</a:t>
            </a:r>
          </a:p>
          <a:p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sz="2000" b="1" dirty="0"/>
              <a:t>экспертная работа</a:t>
            </a:r>
          </a:p>
          <a:p>
            <a:endParaRPr lang="en-US" sz="2000" dirty="0"/>
          </a:p>
          <a:p>
            <a:r>
              <a:rPr lang="ru-RU" sz="2000" dirty="0"/>
              <a:t>НТС РФТР (до 2015)</a:t>
            </a:r>
          </a:p>
          <a:p>
            <a:r>
              <a:rPr lang="en-US" sz="2000" dirty="0" err="1"/>
              <a:t>Skoltech</a:t>
            </a:r>
            <a:r>
              <a:rPr lang="en-US" sz="2000" dirty="0"/>
              <a:t> Academic Council (2016-2017)</a:t>
            </a:r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Рабочая группа Комкон по научной классификации (2014-2015)</a:t>
            </a:r>
          </a:p>
          <a:p>
            <a:endParaRPr lang="ru-RU" sz="2000" dirty="0"/>
          </a:p>
          <a:p>
            <a:r>
              <a:rPr lang="en-US" sz="2000" dirty="0"/>
              <a:t>ISE Award Committee Member (Memorial </a:t>
            </a:r>
            <a:r>
              <a:rPr lang="en-US" sz="2000" dirty="0" err="1"/>
              <a:t>Frumkin</a:t>
            </a:r>
            <a:r>
              <a:rPr lang="en-US" sz="2000" dirty="0"/>
              <a:t> Medal) (c 2017)</a:t>
            </a:r>
            <a:endParaRPr lang="ru-RU" sz="2000" dirty="0"/>
          </a:p>
          <a:p>
            <a:r>
              <a:rPr lang="ru-RU" sz="2000" dirty="0"/>
              <a:t>Другие одноразовые действия по линии </a:t>
            </a:r>
            <a:r>
              <a:rPr lang="en-US" sz="2000" dirty="0"/>
              <a:t>ISE</a:t>
            </a:r>
            <a:r>
              <a:rPr lang="ru-RU" sz="2000" dirty="0"/>
              <a:t>, </a:t>
            </a:r>
            <a:r>
              <a:rPr lang="en-US" sz="2000" dirty="0"/>
              <a:t>ECS</a:t>
            </a:r>
            <a:r>
              <a:rPr lang="ru-RU" sz="2000" dirty="0"/>
              <a:t>, зарубежных фондов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23528" y="5805264"/>
            <a:ext cx="835292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3789" y="5949280"/>
            <a:ext cx="7290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Acknowledgement: </a:t>
            </a:r>
            <a:endParaRPr lang="ru-RU" b="1" i="1" dirty="0"/>
          </a:p>
          <a:p>
            <a:r>
              <a:rPr lang="ru-RU" b="1" dirty="0"/>
              <a:t>ничего нельзя было бы сделать без М.И. Борзенко и З.В. Кузьминовой</a:t>
            </a:r>
          </a:p>
        </p:txBody>
      </p:sp>
    </p:spTree>
    <p:extLst>
      <p:ext uri="{BB962C8B-B14F-4D97-AF65-F5344CB8AC3E}">
        <p14:creationId xmlns:p14="http://schemas.microsoft.com/office/powerpoint/2010/main" val="398333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650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Учебный процесс – основные принципы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1484784"/>
            <a:ext cx="317093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Тематический баланс</a:t>
            </a:r>
          </a:p>
          <a:p>
            <a:endParaRPr lang="ru-RU" sz="2400" b="1" i="1" dirty="0"/>
          </a:p>
          <a:p>
            <a:endParaRPr lang="ru-RU" sz="2400" b="1" i="1" dirty="0"/>
          </a:p>
          <a:p>
            <a:r>
              <a:rPr lang="ru-RU" sz="2400" b="1" i="1" dirty="0">
                <a:solidFill>
                  <a:schemeClr val="tx2"/>
                </a:solidFill>
              </a:rPr>
              <a:t>Актуализация</a:t>
            </a:r>
          </a:p>
          <a:p>
            <a:endParaRPr lang="ru-RU" sz="2400" b="1" i="1" dirty="0"/>
          </a:p>
          <a:p>
            <a:endParaRPr lang="ru-RU" sz="2400" b="1" i="1" dirty="0"/>
          </a:p>
          <a:p>
            <a:r>
              <a:rPr lang="ru-RU" sz="2400" b="1" i="1" dirty="0">
                <a:solidFill>
                  <a:schemeClr val="accent4"/>
                </a:solidFill>
              </a:rPr>
              <a:t>Индивидуализация</a:t>
            </a:r>
          </a:p>
          <a:p>
            <a:endParaRPr lang="ru-RU" sz="2400" b="1" i="1" dirty="0"/>
          </a:p>
          <a:p>
            <a:endParaRPr lang="ru-RU" sz="2400" b="1" i="1" dirty="0"/>
          </a:p>
          <a:p>
            <a:r>
              <a:rPr lang="en-US" sz="2400" b="1" i="1" dirty="0">
                <a:solidFill>
                  <a:schemeClr val="tx2"/>
                </a:solidFill>
              </a:rPr>
              <a:t>On line </a:t>
            </a:r>
            <a:r>
              <a:rPr lang="ru-RU" sz="2400" b="1" i="1" dirty="0">
                <a:solidFill>
                  <a:schemeClr val="tx2"/>
                </a:solidFill>
              </a:rPr>
              <a:t>доступность</a:t>
            </a:r>
          </a:p>
          <a:p>
            <a:endParaRPr lang="ru-RU" sz="2400" b="1" i="1" dirty="0"/>
          </a:p>
          <a:p>
            <a:endParaRPr lang="ru-RU" sz="2400" b="1" i="1" dirty="0"/>
          </a:p>
          <a:p>
            <a:r>
              <a:rPr lang="ru-RU" sz="2400" b="1" i="1" dirty="0"/>
              <a:t>Обратная связь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8104" y="908720"/>
            <a:ext cx="355405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Добавление химии высоких</a:t>
            </a:r>
          </a:p>
          <a:p>
            <a:r>
              <a:rPr lang="ru-RU" dirty="0"/>
              <a:t>энергий (В.И.Фельдман)</a:t>
            </a:r>
          </a:p>
          <a:p>
            <a:endParaRPr lang="ru-RU" dirty="0"/>
          </a:p>
          <a:p>
            <a:r>
              <a:rPr lang="ru-RU" dirty="0"/>
              <a:t>Увеличение доли ионики</a:t>
            </a:r>
            <a:r>
              <a:rPr lang="en-US" dirty="0"/>
              <a:t> </a:t>
            </a:r>
            <a:r>
              <a:rPr lang="ru-RU" dirty="0"/>
              <a:t>и </a:t>
            </a:r>
          </a:p>
          <a:p>
            <a:r>
              <a:rPr lang="ru-RU" dirty="0"/>
              <a:t>гомогенных реакций</a:t>
            </a:r>
          </a:p>
          <a:p>
            <a:endParaRPr lang="ru-RU" dirty="0"/>
          </a:p>
          <a:p>
            <a:r>
              <a:rPr lang="ru-RU" dirty="0">
                <a:solidFill>
                  <a:schemeClr val="tx2"/>
                </a:solidFill>
              </a:rPr>
              <a:t>Регулярное дополнение </a:t>
            </a:r>
          </a:p>
          <a:p>
            <a:r>
              <a:rPr lang="ru-RU" dirty="0">
                <a:solidFill>
                  <a:schemeClr val="tx2"/>
                </a:solidFill>
              </a:rPr>
              <a:t>(спектроскопические данные,</a:t>
            </a:r>
          </a:p>
          <a:p>
            <a:r>
              <a:rPr lang="ru-RU" dirty="0">
                <a:solidFill>
                  <a:schemeClr val="tx2"/>
                </a:solidFill>
              </a:rPr>
              <a:t>прикладная электрохимия)</a:t>
            </a:r>
          </a:p>
          <a:p>
            <a:endParaRPr lang="ru-RU" dirty="0"/>
          </a:p>
          <a:p>
            <a:r>
              <a:rPr lang="ru-RU" dirty="0">
                <a:solidFill>
                  <a:schemeClr val="accent4"/>
                </a:solidFill>
              </a:rPr>
              <a:t>Задачи</a:t>
            </a:r>
          </a:p>
          <a:p>
            <a:r>
              <a:rPr lang="ru-RU" dirty="0">
                <a:solidFill>
                  <a:schemeClr val="accent4"/>
                </a:solidFill>
              </a:rPr>
              <a:t>Семинары, коллоквиумы</a:t>
            </a:r>
          </a:p>
          <a:p>
            <a:r>
              <a:rPr lang="ru-RU" dirty="0">
                <a:solidFill>
                  <a:schemeClr val="accent4"/>
                </a:solidFill>
              </a:rPr>
              <a:t>(большой коллектив сотрудников)</a:t>
            </a:r>
          </a:p>
          <a:p>
            <a:endParaRPr lang="ru-RU" dirty="0"/>
          </a:p>
          <a:p>
            <a:r>
              <a:rPr lang="ru-RU" dirty="0">
                <a:solidFill>
                  <a:schemeClr val="tx2"/>
                </a:solidFill>
              </a:rPr>
              <a:t>Новый сайт</a:t>
            </a:r>
          </a:p>
          <a:p>
            <a:r>
              <a:rPr lang="ru-RU" dirty="0">
                <a:solidFill>
                  <a:schemeClr val="tx2"/>
                </a:solidFill>
              </a:rPr>
              <a:t>(В.К. Лауринавичюте)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/>
              <a:t>Прямые обсуждения решений</a:t>
            </a:r>
          </a:p>
          <a:p>
            <a:r>
              <a:rPr lang="ru-RU" dirty="0"/>
              <a:t>задач из архивов (студенты,</a:t>
            </a:r>
          </a:p>
          <a:p>
            <a:r>
              <a:rPr lang="ru-RU" dirty="0"/>
              <a:t>преподаватели других вузов,</a:t>
            </a:r>
          </a:p>
          <a:p>
            <a:r>
              <a:rPr lang="ru-RU" dirty="0"/>
              <a:t>учителя)</a:t>
            </a:r>
          </a:p>
        </p:txBody>
      </p:sp>
    </p:spTree>
    <p:extLst>
      <p:ext uri="{BB962C8B-B14F-4D97-AF65-F5344CB8AC3E}">
        <p14:creationId xmlns:p14="http://schemas.microsoft.com/office/powerpoint/2010/main" val="348349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170" y="404664"/>
            <a:ext cx="5294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Учебный процесс – общий поток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468666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Негатив</a:t>
            </a:r>
          </a:p>
          <a:p>
            <a:endParaRPr lang="ru-RU" dirty="0"/>
          </a:p>
          <a:p>
            <a:r>
              <a:rPr lang="ru-RU" dirty="0"/>
              <a:t>Смещение на весенний семестр +</a:t>
            </a:r>
          </a:p>
          <a:p>
            <a:r>
              <a:rPr lang="ru-RU" dirty="0"/>
              <a:t>+крайне нудобное лекционное расписание</a:t>
            </a:r>
          </a:p>
          <a:p>
            <a:endParaRPr lang="ru-RU" dirty="0"/>
          </a:p>
          <a:p>
            <a:r>
              <a:rPr lang="ru-RU" dirty="0"/>
              <a:t>Невозможность влиять на семинары в</a:t>
            </a:r>
          </a:p>
          <a:p>
            <a:r>
              <a:rPr lang="ru-RU" dirty="0"/>
              <a:t>половине групп</a:t>
            </a:r>
          </a:p>
          <a:p>
            <a:endParaRPr lang="ru-RU" dirty="0"/>
          </a:p>
          <a:p>
            <a:r>
              <a:rPr lang="ru-RU" dirty="0"/>
              <a:t>Невозможность влиять на задачи практикума</a:t>
            </a:r>
          </a:p>
          <a:p>
            <a:r>
              <a:rPr lang="ru-RU" dirty="0"/>
              <a:t>«ЭДС» и «Электропроводность»</a:t>
            </a:r>
          </a:p>
          <a:p>
            <a:endParaRPr lang="ru-RU" dirty="0"/>
          </a:p>
          <a:p>
            <a:r>
              <a:rPr lang="ru-RU" dirty="0"/>
              <a:t>Сохранение противоречий с содержанием</a:t>
            </a:r>
          </a:p>
          <a:p>
            <a:r>
              <a:rPr lang="ru-RU" dirty="0"/>
              <a:t>электрохимических разделов общих курсов</a:t>
            </a:r>
          </a:p>
          <a:p>
            <a:r>
              <a:rPr lang="ru-RU" dirty="0"/>
              <a:t>неорганической и аналитической химии</a:t>
            </a:r>
          </a:p>
          <a:p>
            <a:endParaRPr lang="ru-RU" dirty="0"/>
          </a:p>
          <a:p>
            <a:r>
              <a:rPr lang="ru-RU" dirty="0"/>
              <a:t>Сохранение напряженности во взаимоотно-</a:t>
            </a:r>
          </a:p>
          <a:p>
            <a:r>
              <a:rPr lang="ru-RU" dirty="0"/>
              <a:t>шениях с кафедрой физической химии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1268760"/>
            <a:ext cx="386548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Позитив</a:t>
            </a:r>
          </a:p>
          <a:p>
            <a:endParaRPr lang="ru-RU" dirty="0"/>
          </a:p>
          <a:p>
            <a:r>
              <a:rPr lang="ru-RU" dirty="0">
                <a:solidFill>
                  <a:schemeClr val="tx2"/>
                </a:solidFill>
              </a:rPr>
              <a:t>Устойчивость системы решения</a:t>
            </a:r>
          </a:p>
          <a:p>
            <a:r>
              <a:rPr lang="ru-RU" dirty="0">
                <a:solidFill>
                  <a:schemeClr val="tx2"/>
                </a:solidFill>
              </a:rPr>
              <a:t>задач (система самоконтроля,</a:t>
            </a:r>
          </a:p>
          <a:p>
            <a:r>
              <a:rPr lang="ru-RU" dirty="0">
                <a:solidFill>
                  <a:schemeClr val="tx2"/>
                </a:solidFill>
              </a:rPr>
              <a:t>формально - контрольные работы)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Участие значительной группы</a:t>
            </a:r>
          </a:p>
          <a:p>
            <a:r>
              <a:rPr lang="ru-RU" dirty="0">
                <a:solidFill>
                  <a:schemeClr val="tx2"/>
                </a:solidFill>
              </a:rPr>
              <a:t>сотрудников в составлении и про-</a:t>
            </a:r>
          </a:p>
          <a:p>
            <a:r>
              <a:rPr lang="ru-RU" dirty="0">
                <a:solidFill>
                  <a:schemeClr val="tx2"/>
                </a:solidFill>
              </a:rPr>
              <a:t>верке задач, проведении семинаров,</a:t>
            </a:r>
          </a:p>
          <a:p>
            <a:r>
              <a:rPr lang="ru-RU" dirty="0">
                <a:solidFill>
                  <a:schemeClr val="tx2"/>
                </a:solidFill>
              </a:rPr>
              <a:t>практикума и коллоквиумов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080" y="4437112"/>
            <a:ext cx="34785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4"/>
                </a:solidFill>
              </a:rPr>
              <a:t>Перспектива</a:t>
            </a:r>
          </a:p>
          <a:p>
            <a:endParaRPr lang="ru-RU" dirty="0">
              <a:solidFill>
                <a:schemeClr val="accent4"/>
              </a:solidFill>
            </a:endParaRPr>
          </a:p>
          <a:p>
            <a:r>
              <a:rPr lang="ru-RU" dirty="0">
                <a:solidFill>
                  <a:schemeClr val="accent4"/>
                </a:solidFill>
              </a:rPr>
              <a:t>Отдельный курс</a:t>
            </a:r>
          </a:p>
          <a:p>
            <a:endParaRPr lang="ru-RU" dirty="0">
              <a:solidFill>
                <a:schemeClr val="accent4"/>
              </a:solidFill>
            </a:endParaRPr>
          </a:p>
          <a:p>
            <a:r>
              <a:rPr lang="ru-RU" dirty="0">
                <a:solidFill>
                  <a:schemeClr val="accent4"/>
                </a:solidFill>
              </a:rPr>
              <a:t>? Выделение физикохимического</a:t>
            </a:r>
          </a:p>
          <a:p>
            <a:r>
              <a:rPr lang="ru-RU" dirty="0">
                <a:solidFill>
                  <a:schemeClr val="accent4"/>
                </a:solidFill>
              </a:rPr>
              <a:t>(или «неорганического») потока</a:t>
            </a:r>
          </a:p>
        </p:txBody>
      </p:sp>
    </p:spTree>
    <p:extLst>
      <p:ext uri="{BB962C8B-B14F-4D97-AF65-F5344CB8AC3E}">
        <p14:creationId xmlns:p14="http://schemas.microsoft.com/office/powerpoint/2010/main" val="824895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75522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Учебный процесс – 11 группа</a:t>
            </a:r>
          </a:p>
          <a:p>
            <a:r>
              <a:rPr lang="ru-RU" sz="2800" b="1" dirty="0"/>
              <a:t>(«Дополнительные главы физической химии»)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444435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Негатив</a:t>
            </a:r>
          </a:p>
          <a:p>
            <a:endParaRPr lang="ru-RU" dirty="0"/>
          </a:p>
          <a:p>
            <a:r>
              <a:rPr lang="ru-RU" dirty="0"/>
              <a:t>Чехарда в учебном плане, отсутствие </a:t>
            </a:r>
          </a:p>
          <a:p>
            <a:r>
              <a:rPr lang="ru-RU" dirty="0"/>
              <a:t>последовательности «Дополнительных</a:t>
            </a:r>
          </a:p>
          <a:p>
            <a:r>
              <a:rPr lang="ru-RU" dirty="0"/>
              <a:t>глав»</a:t>
            </a:r>
          </a:p>
          <a:p>
            <a:endParaRPr lang="ru-RU" dirty="0"/>
          </a:p>
          <a:p>
            <a:r>
              <a:rPr lang="ru-RU" dirty="0"/>
              <a:t>Тяжелые проблемы с расписанием</a:t>
            </a:r>
          </a:p>
          <a:p>
            <a:endParaRPr lang="ru-RU" dirty="0"/>
          </a:p>
          <a:p>
            <a:r>
              <a:rPr lang="ru-RU" dirty="0"/>
              <a:t>Массовый выбор студентами 11 групп</a:t>
            </a:r>
          </a:p>
          <a:p>
            <a:r>
              <a:rPr lang="ru-RU" dirty="0"/>
              <a:t>прямолинейно химических специализаций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1873855"/>
            <a:ext cx="403822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Позитив</a:t>
            </a:r>
          </a:p>
          <a:p>
            <a:endParaRPr lang="ru-RU" dirty="0"/>
          </a:p>
          <a:p>
            <a:r>
              <a:rPr lang="ru-RU" dirty="0">
                <a:solidFill>
                  <a:schemeClr val="tx2"/>
                </a:solidFill>
              </a:rPr>
              <a:t>Реальная индивидуализация (каждому</a:t>
            </a:r>
          </a:p>
          <a:p>
            <a:r>
              <a:rPr lang="ru-RU" dirty="0">
                <a:solidFill>
                  <a:schemeClr val="tx2"/>
                </a:solidFill>
              </a:rPr>
              <a:t>студенту – профильную задачу, даже</a:t>
            </a:r>
          </a:p>
          <a:p>
            <a:r>
              <a:rPr lang="ru-RU" dirty="0">
                <a:solidFill>
                  <a:schemeClr val="tx2"/>
                </a:solidFill>
              </a:rPr>
              <a:t>если он органик)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Хорошие «кругозорные» результаты</a:t>
            </a:r>
          </a:p>
          <a:p>
            <a:r>
              <a:rPr lang="ru-RU" dirty="0">
                <a:solidFill>
                  <a:schemeClr val="tx2"/>
                </a:solidFill>
              </a:rPr>
              <a:t>(уровень 11х групп достаточен для</a:t>
            </a:r>
          </a:p>
          <a:p>
            <a:r>
              <a:rPr lang="ru-RU" dirty="0">
                <a:solidFill>
                  <a:schemeClr val="tx2"/>
                </a:solidFill>
              </a:rPr>
              <a:t>серьезных семинаров)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Сохранение контактов с выпускниками</a:t>
            </a:r>
          </a:p>
          <a:p>
            <a:r>
              <a:rPr lang="ru-RU" dirty="0">
                <a:solidFill>
                  <a:schemeClr val="tx2"/>
                </a:solidFill>
              </a:rPr>
              <a:t>11х групп, их обращения за</a:t>
            </a:r>
          </a:p>
          <a:p>
            <a:r>
              <a:rPr lang="ru-RU" dirty="0">
                <a:solidFill>
                  <a:schemeClr val="tx2"/>
                </a:solidFill>
              </a:rPr>
              <a:t>консультациями и литературой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И вообще положительные ощущения.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4759984"/>
            <a:ext cx="40950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4"/>
                </a:solidFill>
              </a:rPr>
              <a:t>Перспектива</a:t>
            </a:r>
          </a:p>
          <a:p>
            <a:endParaRPr lang="ru-RU" dirty="0">
              <a:solidFill>
                <a:schemeClr val="accent4"/>
              </a:solidFill>
            </a:endParaRPr>
          </a:p>
          <a:p>
            <a:r>
              <a:rPr lang="ru-RU" dirty="0">
                <a:solidFill>
                  <a:schemeClr val="accent4"/>
                </a:solidFill>
              </a:rPr>
              <a:t>Добиться согласования учебного плана</a:t>
            </a:r>
          </a:p>
          <a:p>
            <a:endParaRPr lang="ru-RU" dirty="0">
              <a:solidFill>
                <a:schemeClr val="accent4"/>
              </a:solidFill>
            </a:endParaRPr>
          </a:p>
          <a:p>
            <a:r>
              <a:rPr lang="ru-RU" dirty="0">
                <a:solidFill>
                  <a:schemeClr val="accent4"/>
                </a:solidFill>
              </a:rPr>
              <a:t>Передать курс В.А. Никитиной, в случае</a:t>
            </a:r>
          </a:p>
          <a:p>
            <a:r>
              <a:rPr lang="ru-RU" dirty="0">
                <a:solidFill>
                  <a:schemeClr val="accent4"/>
                </a:solidFill>
              </a:rPr>
              <a:t>ее согласия</a:t>
            </a:r>
          </a:p>
        </p:txBody>
      </p:sp>
    </p:spTree>
    <p:extLst>
      <p:ext uri="{BB962C8B-B14F-4D97-AF65-F5344CB8AC3E}">
        <p14:creationId xmlns:p14="http://schemas.microsoft.com/office/powerpoint/2010/main" val="112640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6331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Учебный процесс – кафедра (студенты)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9" y="1052736"/>
            <a:ext cx="8994282" cy="571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18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977788"/>
            <a:ext cx="659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Учебный процесс – кафедра (аспиранты)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18" y="3645024"/>
            <a:ext cx="848204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5616" y="5157192"/>
            <a:ext cx="43204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71600" y="501317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лся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418" y="3645024"/>
            <a:ext cx="768995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418818" y="4725144"/>
            <a:ext cx="8041614" cy="697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418818" y="5949280"/>
            <a:ext cx="8041614" cy="50405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9552" y="143054"/>
            <a:ext cx="731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Учебный процесс – кафедра (спецпрактикум)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836712"/>
            <a:ext cx="72996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Самая стабильная задача – «Емкость» (Е.В. Стенина)</a:t>
            </a:r>
          </a:p>
          <a:p>
            <a:endParaRPr lang="ru-RU" b="1" dirty="0"/>
          </a:p>
          <a:p>
            <a:r>
              <a:rPr lang="ru-RU" b="1" dirty="0"/>
              <a:t>Жизнеспособны задачи «Коррозия» (М.И. Борзенко, А.С. Рябова) и </a:t>
            </a:r>
          </a:p>
          <a:p>
            <a:r>
              <a:rPr lang="ru-RU" b="1" dirty="0"/>
              <a:t>«Адсорбция на металлах группы платины» (Э.Е. Левин)</a:t>
            </a:r>
          </a:p>
          <a:p>
            <a:endParaRPr lang="ru-RU" b="1" dirty="0"/>
          </a:p>
          <a:p>
            <a:r>
              <a:rPr lang="ru-RU" b="1" dirty="0"/>
              <a:t>Опробованы варианты задач «Вольтамперометрия» (В.А. Никитина) и</a:t>
            </a:r>
          </a:p>
          <a:p>
            <a:r>
              <a:rPr lang="ru-RU" b="1" dirty="0"/>
              <a:t>«Электрокристаллизация» (В.К. Лауринавичюте)</a:t>
            </a:r>
          </a:p>
        </p:txBody>
      </p:sp>
    </p:spTree>
    <p:extLst>
      <p:ext uri="{BB962C8B-B14F-4D97-AF65-F5344CB8AC3E}">
        <p14:creationId xmlns:p14="http://schemas.microsoft.com/office/powerpoint/2010/main" val="48675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80949"/>
            <a:ext cx="862415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Запуск других курсов по выбору (если кто-то напишет </a:t>
            </a:r>
            <a:r>
              <a:rPr lang="ru-RU" b="1" u="sng" dirty="0"/>
              <a:t>полноценные программы</a:t>
            </a:r>
            <a:r>
              <a:rPr lang="ru-RU" b="1" dirty="0"/>
              <a:t> и </a:t>
            </a:r>
          </a:p>
          <a:p>
            <a:r>
              <a:rPr lang="ru-RU" b="1" dirty="0"/>
              <a:t>будет готов предлагать </a:t>
            </a:r>
            <a:r>
              <a:rPr lang="ru-RU" b="1" u="sng" dirty="0"/>
              <a:t>индивидуализированные задачи</a:t>
            </a:r>
            <a:r>
              <a:rPr lang="ru-RU" b="1" dirty="0"/>
              <a:t>)</a:t>
            </a:r>
          </a:p>
          <a:p>
            <a:endParaRPr lang="ru-RU" b="1" dirty="0"/>
          </a:p>
          <a:p>
            <a:r>
              <a:rPr lang="ru-RU" b="1" dirty="0"/>
              <a:t>Сохранение и углубление пересечений с родственными не-электрохимическими</a:t>
            </a:r>
          </a:p>
          <a:p>
            <a:r>
              <a:rPr lang="ru-RU" b="1" dirty="0"/>
              <a:t>спецкурсами (В.И.Фельдман, А.Х.Воробьев; химия твердого тела)</a:t>
            </a:r>
          </a:p>
          <a:p>
            <a:endParaRPr lang="ru-RU" b="1" dirty="0"/>
          </a:p>
          <a:p>
            <a:r>
              <a:rPr lang="ru-RU" b="1" dirty="0"/>
              <a:t>Адаптация части спецкурсов для студентов других кафедр и факультетов</a:t>
            </a:r>
          </a:p>
          <a:p>
            <a:endParaRPr lang="ru-RU" b="1" dirty="0"/>
          </a:p>
          <a:p>
            <a:r>
              <a:rPr lang="ru-RU" b="1" dirty="0"/>
              <a:t>Аспирантская практика – спецпрактикум и семинары (с 2020 г.)</a:t>
            </a:r>
          </a:p>
          <a:p>
            <a:endParaRPr lang="ru-RU" b="1" dirty="0"/>
          </a:p>
          <a:p>
            <a:r>
              <a:rPr lang="ru-RU" b="1" u="sng" dirty="0"/>
              <a:t>Оптимистический сценарий:</a:t>
            </a:r>
          </a:p>
          <a:p>
            <a:endParaRPr lang="ru-RU" b="1" dirty="0"/>
          </a:p>
          <a:p>
            <a:r>
              <a:rPr lang="ru-RU" b="1" dirty="0"/>
              <a:t>Подготовка образовательных материалов по истории школы Фрумкина (с участием</a:t>
            </a:r>
          </a:p>
          <a:p>
            <a:r>
              <a:rPr lang="ru-RU" b="1" dirty="0"/>
              <a:t>М.Л.Хрущевой)</a:t>
            </a:r>
          </a:p>
          <a:p>
            <a:endParaRPr lang="ru-RU" b="1" dirty="0"/>
          </a:p>
          <a:p>
            <a:r>
              <a:rPr lang="ru-RU" b="1" dirty="0"/>
              <a:t>Создание сетевого каталога исторических электрохимических работ</a:t>
            </a:r>
          </a:p>
          <a:p>
            <a:endParaRPr lang="ru-RU" b="1" dirty="0"/>
          </a:p>
          <a:p>
            <a:r>
              <a:rPr lang="ru-RU" b="1" dirty="0"/>
              <a:t>Создание сетевого каталога фундаментальных обзоров и учебников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8016" y="457508"/>
            <a:ext cx="6949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Учебный процесс – кафедра (перспективы)</a:t>
            </a:r>
          </a:p>
        </p:txBody>
      </p:sp>
    </p:spTree>
    <p:extLst>
      <p:ext uri="{BB962C8B-B14F-4D97-AF65-F5344CB8AC3E}">
        <p14:creationId xmlns:p14="http://schemas.microsoft.com/office/powerpoint/2010/main" val="163443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7570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Исследовательский процесс – старые тематики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064" y="5085184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2017 </a:t>
            </a:r>
            <a:r>
              <a:rPr lang="en-US" dirty="0">
                <a:hlinkClick r:id="rId2" tooltip="Перейти на страницу статьи"/>
              </a:rPr>
              <a:t>Electrochemical growth of nanowires in anodic alumina templates: the role of pore branching</a:t>
            </a:r>
            <a:endParaRPr lang="en-US" dirty="0"/>
          </a:p>
          <a:p>
            <a:pPr fontAlgn="base"/>
            <a:r>
              <a:rPr lang="en-US" dirty="0" err="1">
                <a:hlinkClick r:id="rId3" tooltip="Noyan Alexey A. (перейти на страницу сотрудника)"/>
              </a:rPr>
              <a:t>Noyan</a:t>
            </a:r>
            <a:r>
              <a:rPr lang="en-US" dirty="0">
                <a:hlinkClick r:id="rId3" tooltip="Noyan Alexey A. (перейти на страницу сотрудника)"/>
              </a:rPr>
              <a:t> Alexey A.</a:t>
            </a:r>
            <a:r>
              <a:rPr lang="en-US" dirty="0"/>
              <a:t> et 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8244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2018 </a:t>
            </a:r>
            <a:r>
              <a:rPr lang="en-US" dirty="0">
                <a:hlinkClick r:id="rId4" tooltip="Перейти на страницу статьи"/>
              </a:rPr>
              <a:t>Solvent effect on electron transfer through </a:t>
            </a:r>
            <a:r>
              <a:rPr lang="en-US" dirty="0" err="1">
                <a:hlinkClick r:id="rId4" tooltip="Перейти на страницу статьи"/>
              </a:rPr>
              <a:t>alkanethiols</a:t>
            </a:r>
            <a:r>
              <a:rPr lang="en-US" dirty="0"/>
              <a:t>, </a:t>
            </a:r>
            <a:r>
              <a:rPr lang="en-US" dirty="0">
                <a:hlinkClick r:id="rId5" tooltip="Никитина Виктория Андреевна (перейти на страницу сотрудника)"/>
              </a:rPr>
              <a:t>Nikitina Victoria A.</a:t>
            </a:r>
            <a:r>
              <a:rPr lang="en-US" dirty="0"/>
              <a:t> et al.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8324" y="2348880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2016 </a:t>
            </a:r>
            <a:r>
              <a:rPr lang="en-US" dirty="0">
                <a:hlinkClick r:id="rId6" tooltip="Перейти на страницу статьи"/>
              </a:rPr>
              <a:t>Electrodeposited non-stoichiometric tungstic acid for electrochromic applications: film growth modes, crystal structure, redox behavior and stability</a:t>
            </a:r>
            <a:endParaRPr lang="en-US" dirty="0"/>
          </a:p>
          <a:p>
            <a:pPr fontAlgn="base"/>
            <a:r>
              <a:rPr lang="en-US" dirty="0" err="1">
                <a:hlinkClick r:id="rId7" tooltip="Пуголовкин Леонид Витальевич (перейти на страницу сотрудника)"/>
              </a:rPr>
              <a:t>Pugolovkin</a:t>
            </a:r>
            <a:r>
              <a:rPr lang="en-US" dirty="0">
                <a:hlinkClick r:id="rId7" tooltip="Пуголовкин Леонид Витальевич (перейти на страницу сотрудника)"/>
              </a:rPr>
              <a:t> Leonid V.</a:t>
            </a:r>
            <a:r>
              <a:rPr lang="en-US" dirty="0"/>
              <a:t> et al.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869" y="3299742"/>
            <a:ext cx="8575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2015 </a:t>
            </a:r>
            <a:r>
              <a:rPr lang="en-US" dirty="0" err="1">
                <a:hlinkClick r:id="rId8" tooltip="Перейти на страницу статьи"/>
              </a:rPr>
              <a:t>Isopolymolybdate</a:t>
            </a:r>
            <a:r>
              <a:rPr lang="en-US" dirty="0">
                <a:hlinkClick r:id="rId8" tooltip="Перейти на страницу статьи"/>
              </a:rPr>
              <a:t> adsorption as related to inhibition and self-inhibition of electrode processes</a:t>
            </a:r>
            <a:endParaRPr lang="en-US" dirty="0"/>
          </a:p>
          <a:p>
            <a:pPr fontAlgn="base"/>
            <a:r>
              <a:rPr lang="en-US" dirty="0" err="1">
                <a:hlinkClick r:id="rId7" tooltip="Пуголовкин Леонид Витальевич (перейти на страницу сотрудника)"/>
              </a:rPr>
              <a:t>Pugolovkin</a:t>
            </a:r>
            <a:r>
              <a:rPr lang="en-US" dirty="0">
                <a:hlinkClick r:id="rId7" tooltip="Пуголовкин Леонид Витальевич (перейти на страницу сотрудника)"/>
              </a:rPr>
              <a:t> L.V.</a:t>
            </a:r>
            <a:r>
              <a:rPr lang="en-US" dirty="0"/>
              <a:t>, </a:t>
            </a:r>
            <a:r>
              <a:rPr lang="en-US" dirty="0" err="1">
                <a:hlinkClick r:id="rId9" tooltip="Борзенко Марина Игоревна (перейти на страницу сотрудника)"/>
              </a:rPr>
              <a:t>Borzenko</a:t>
            </a:r>
            <a:r>
              <a:rPr lang="en-US" dirty="0">
                <a:hlinkClick r:id="rId9" tooltip="Борзенко Марина Игоревна (перейти на страницу сотрудника)"/>
              </a:rPr>
              <a:t> M.I.</a:t>
            </a:r>
            <a:r>
              <a:rPr lang="en-US" dirty="0"/>
              <a:t>, </a:t>
            </a:r>
            <a:r>
              <a:rPr lang="en-US" dirty="0" err="1">
                <a:hlinkClick r:id="rId10" tooltip="Цирлина Галина Александровна (перейти на страницу сотрудника)"/>
              </a:rPr>
              <a:t>Tsirlina</a:t>
            </a:r>
            <a:r>
              <a:rPr lang="en-US" dirty="0">
                <a:hlinkClick r:id="rId10" tooltip="Цирлина Галина Александровна (перейти на страницу сотрудника)"/>
              </a:rPr>
              <a:t> G.A.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6052" y="908720"/>
            <a:ext cx="82024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2014  </a:t>
            </a:r>
            <a:r>
              <a:rPr lang="en-US" dirty="0">
                <a:hlinkClick r:id="rId11" tooltip="Перейти на страницу статьи"/>
              </a:rPr>
              <a:t>Ferrocene/</a:t>
            </a:r>
            <a:r>
              <a:rPr lang="en-US" dirty="0" err="1">
                <a:hlinkClick r:id="rId11" tooltip="Перейти на страницу статьи"/>
              </a:rPr>
              <a:t>Ferrocenium</a:t>
            </a:r>
            <a:r>
              <a:rPr lang="en-US" dirty="0">
                <a:hlinkClick r:id="rId11" tooltip="Перейти на страницу статьи"/>
              </a:rPr>
              <a:t> Redox Couple at Au(111)/Ionic Liquid and Au(111)/Acetonitrile Interfaces: A Molecular-Level View at the Elementary Act</a:t>
            </a:r>
            <a:endParaRPr lang="en-US" dirty="0"/>
          </a:p>
          <a:p>
            <a:pPr fontAlgn="base"/>
            <a:r>
              <a:rPr lang="en-US" dirty="0">
                <a:hlinkClick r:id="rId5" tooltip="Никитина Виктория Андреевна (перейти на страницу сотрудника)"/>
              </a:rPr>
              <a:t>Nikitina Victoria A.</a:t>
            </a:r>
            <a:r>
              <a:rPr lang="ru-RU" dirty="0"/>
              <a:t> </a:t>
            </a:r>
            <a:r>
              <a:rPr lang="en-US" dirty="0"/>
              <a:t>et al.</a:t>
            </a:r>
          </a:p>
        </p:txBody>
      </p:sp>
      <p:sp>
        <p:nvSpPr>
          <p:cNvPr id="9" name="Rectangle 8"/>
          <p:cNvSpPr/>
          <p:nvPr/>
        </p:nvSpPr>
        <p:spPr>
          <a:xfrm>
            <a:off x="894864" y="1772816"/>
            <a:ext cx="8213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2014 </a:t>
            </a:r>
            <a:r>
              <a:rPr lang="en-US" dirty="0">
                <a:hlinkClick r:id="rId12" tooltip="Перейти на страницу статьи"/>
              </a:rPr>
              <a:t>Long Distance Electron Transfer at the Metal/</a:t>
            </a:r>
            <a:r>
              <a:rPr lang="en-US" dirty="0" err="1">
                <a:hlinkClick r:id="rId12" tooltip="Перейти на страницу статьи"/>
              </a:rPr>
              <a:t>Alkanethiol</a:t>
            </a:r>
            <a:r>
              <a:rPr lang="en-US" dirty="0">
                <a:hlinkClick r:id="rId12" tooltip="Перейти на страницу статьи"/>
              </a:rPr>
              <a:t>/Ionic Liquid Interface</a:t>
            </a:r>
            <a:endParaRPr lang="en-US" dirty="0"/>
          </a:p>
          <a:p>
            <a:pPr fontAlgn="base"/>
            <a:r>
              <a:rPr lang="en-US" dirty="0">
                <a:hlinkClick r:id="rId5" tooltip="Никитина Виктория Андреевна (перейти на страницу сотрудника)"/>
              </a:rPr>
              <a:t>Nikitina Victoria A.</a:t>
            </a:r>
            <a:r>
              <a:rPr lang="en-US" dirty="0"/>
              <a:t> et 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1064" y="5973087"/>
            <a:ext cx="86769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2014 </a:t>
            </a:r>
            <a:r>
              <a:rPr lang="en-US" dirty="0">
                <a:hlinkClick r:id="rId13" tooltip="Перейти на страницу статьи"/>
              </a:rPr>
              <a:t>Magnetic field resistant quantum interferences in Josephson junctions based on bismuth nanowires</a:t>
            </a:r>
            <a:endParaRPr lang="en-US" dirty="0"/>
          </a:p>
          <a:p>
            <a:pPr fontAlgn="base"/>
            <a:r>
              <a:rPr lang="en-US" dirty="0"/>
              <a:t>Li C., </a:t>
            </a:r>
            <a:r>
              <a:rPr lang="en-US" dirty="0" err="1"/>
              <a:t>Kasumov</a:t>
            </a:r>
            <a:r>
              <a:rPr lang="en-US" dirty="0"/>
              <a:t> A.</a:t>
            </a:r>
            <a:r>
              <a:rPr lang="ru-RU" dirty="0"/>
              <a:t> </a:t>
            </a:r>
            <a:r>
              <a:rPr lang="en-US" dirty="0"/>
              <a:t>et 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61184" y="4161854"/>
            <a:ext cx="7747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2014 </a:t>
            </a:r>
            <a:r>
              <a:rPr lang="en-US" dirty="0" err="1">
                <a:hlinkClick r:id="rId14" tooltip="Перейти на страницу статьи"/>
              </a:rPr>
              <a:t>Potentiostatic</a:t>
            </a:r>
            <a:r>
              <a:rPr lang="en-US" dirty="0">
                <a:hlinkClick r:id="rId14" tooltip="Перейти на страницу статьи"/>
              </a:rPr>
              <a:t> electrodeposition of Pt on GC and on HOPG at low loadings: </a:t>
            </a:r>
          </a:p>
          <a:p>
            <a:pPr fontAlgn="base"/>
            <a:r>
              <a:rPr lang="en-US" dirty="0">
                <a:hlinkClick r:id="rId14" tooltip="Перейти на страницу статьи"/>
              </a:rPr>
              <a:t>Analysis of the deposition transients and the structure of Pt deposits</a:t>
            </a:r>
            <a:endParaRPr lang="en-US" dirty="0"/>
          </a:p>
          <a:p>
            <a:pPr fontAlgn="base"/>
            <a:r>
              <a:rPr lang="en-US" dirty="0">
                <a:hlinkClick r:id="rId15" tooltip="Simonov A. (перейти на страницу сотрудника)"/>
              </a:rPr>
              <a:t>Simonov </a:t>
            </a:r>
            <a:r>
              <a:rPr lang="en-US" dirty="0" err="1">
                <a:hlinkClick r:id="rId15" tooltip="Simonov A. (перейти на страницу сотрудника)"/>
              </a:rPr>
              <a:t>Alexandr</a:t>
            </a:r>
            <a:r>
              <a:rPr lang="en-US" dirty="0">
                <a:hlinkClick r:id="rId15" tooltip="Simonov A. (перейти на страницу сотрудника)"/>
              </a:rPr>
              <a:t> N.</a:t>
            </a:r>
            <a:r>
              <a:rPr lang="en-US" dirty="0"/>
              <a:t> et al.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88224" y="2708920"/>
            <a:ext cx="230172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+ </a:t>
            </a:r>
            <a:r>
              <a:rPr lang="en-US" dirty="0"/>
              <a:t>Electrodeposition of </a:t>
            </a:r>
          </a:p>
          <a:p>
            <a:r>
              <a:rPr lang="en-US" dirty="0" err="1"/>
              <a:t>birnessite</a:t>
            </a:r>
            <a:r>
              <a:rPr lang="en-US" dirty="0"/>
              <a:t>, 2018</a:t>
            </a:r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684568" y="24208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8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327" y="54868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2017 </a:t>
            </a:r>
            <a:r>
              <a:rPr lang="en-US" dirty="0">
                <a:hlinkClick r:id="rId2" tooltip="Перейти на страницу статьи"/>
              </a:rPr>
              <a:t>Further insights into the role of carbon in manganese oxide/carbon composites in the oxygen reduction reaction in alkaline media</a:t>
            </a:r>
            <a:endParaRPr lang="en-US" dirty="0"/>
          </a:p>
          <a:p>
            <a:pPr fontAlgn="base"/>
            <a:r>
              <a:rPr lang="en-US" dirty="0" err="1">
                <a:hlinkClick r:id="rId3" tooltip="Рябова Анна Сергеевна (перейти на страницу сотрудника)"/>
              </a:rPr>
              <a:t>Ryabova</a:t>
            </a:r>
            <a:r>
              <a:rPr lang="en-US" dirty="0">
                <a:hlinkClick r:id="rId3" tooltip="Рябова Анна Сергеевна (перейти на страницу сотрудника)"/>
              </a:rPr>
              <a:t> Anna S</a:t>
            </a:r>
            <a:r>
              <a:rPr lang="ru-RU" dirty="0"/>
              <a:t>. </a:t>
            </a:r>
            <a:r>
              <a:rPr lang="en-US" dirty="0"/>
              <a:t>et al.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1327" y="1484784"/>
            <a:ext cx="86409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2016 </a:t>
            </a:r>
            <a:r>
              <a:rPr lang="en-US" dirty="0">
                <a:hlinkClick r:id="rId4" tooltip="Перейти на страницу статьи"/>
              </a:rPr>
              <a:t>Rationalizing the Influence of the </a:t>
            </a:r>
            <a:r>
              <a:rPr lang="en-US" dirty="0" err="1">
                <a:hlinkClick r:id="rId4" tooltip="Перейти на страницу статьи"/>
              </a:rPr>
              <a:t>Mn</a:t>
            </a:r>
            <a:r>
              <a:rPr lang="en-US" dirty="0">
                <a:hlinkClick r:id="rId4" tooltip="Перейти на страницу статьи"/>
              </a:rPr>
              <a:t>(IV)/</a:t>
            </a:r>
            <a:r>
              <a:rPr lang="en-US" dirty="0" err="1">
                <a:hlinkClick r:id="rId4" tooltip="Перейти на страницу статьи"/>
              </a:rPr>
              <a:t>Mn</a:t>
            </a:r>
            <a:r>
              <a:rPr lang="en-US" dirty="0">
                <a:hlinkClick r:id="rId4" tooltip="Перейти на страницу статьи"/>
              </a:rPr>
              <a:t>(III) Red-Ox Transition on the </a:t>
            </a:r>
            <a:r>
              <a:rPr lang="en-US" dirty="0" err="1">
                <a:hlinkClick r:id="rId4" tooltip="Перейти на страницу статьи"/>
              </a:rPr>
              <a:t>Electrocatalytic</a:t>
            </a:r>
            <a:r>
              <a:rPr lang="en-US" dirty="0">
                <a:hlinkClick r:id="rId4" tooltip="Перейти на страницу статьи"/>
              </a:rPr>
              <a:t> Activity of Manganese Oxides in the Oxygen Reduction Reaction</a:t>
            </a:r>
            <a:endParaRPr lang="en-US" dirty="0"/>
          </a:p>
          <a:p>
            <a:pPr fontAlgn="base"/>
            <a:r>
              <a:rPr lang="en-US" dirty="0" err="1">
                <a:hlinkClick r:id="rId3" tooltip="Рябова Анна Сергеевна (перейти на страницу сотрудника)"/>
              </a:rPr>
              <a:t>Ryabova</a:t>
            </a:r>
            <a:r>
              <a:rPr lang="en-US" dirty="0">
                <a:hlinkClick r:id="rId3" tooltip="Рябова Анна Сергеевна (перейти на страницу сотрудника)"/>
              </a:rPr>
              <a:t> Anna S.</a:t>
            </a:r>
            <a:r>
              <a:rPr lang="en-US" dirty="0"/>
              <a:t> et 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44624"/>
            <a:ext cx="740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Исследовательский процесс – </a:t>
            </a:r>
            <a:r>
              <a:rPr lang="en-US" sz="2800" b="1" dirty="0"/>
              <a:t>ORR (</a:t>
            </a:r>
            <a:r>
              <a:rPr lang="ru-RU" sz="2800" b="1" dirty="0"/>
              <a:t>Страсбург</a:t>
            </a:r>
            <a:r>
              <a:rPr lang="en-US" sz="2800" b="1" dirty="0"/>
              <a:t>)</a:t>
            </a:r>
            <a:endParaRPr lang="ru-RU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11327" y="2444695"/>
            <a:ext cx="85371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2016 </a:t>
            </a:r>
            <a:r>
              <a:rPr lang="en-US" dirty="0">
                <a:hlinkClick r:id="rId5" tooltip="Перейти на страницу статьи"/>
              </a:rPr>
              <a:t>Study of Hydrogen Peroxide Reactions on Manganese Oxides as a Tool To Decode the Oxygen Reduction Reaction Mechanism</a:t>
            </a:r>
            <a:endParaRPr lang="en-US" dirty="0"/>
          </a:p>
          <a:p>
            <a:pPr fontAlgn="base"/>
            <a:r>
              <a:rPr lang="en-US" dirty="0" err="1">
                <a:hlinkClick r:id="rId3" tooltip="Рябова Анна Сергеевна (перейти на страницу сотрудника)"/>
              </a:rPr>
              <a:t>Ryabova</a:t>
            </a:r>
            <a:r>
              <a:rPr lang="en-US" dirty="0">
                <a:hlinkClick r:id="rId3" tooltip="Рябова Анна Сергеевна (перейти на страницу сотрудника)"/>
              </a:rPr>
              <a:t> A.S.</a:t>
            </a:r>
            <a:r>
              <a:rPr lang="ru-RU" dirty="0"/>
              <a:t> </a:t>
            </a:r>
            <a:r>
              <a:rPr lang="en-US" dirty="0"/>
              <a:t>et al. </a:t>
            </a:r>
          </a:p>
        </p:txBody>
      </p:sp>
      <p:sp>
        <p:nvSpPr>
          <p:cNvPr id="6" name="Rectangle 5"/>
          <p:cNvSpPr/>
          <p:nvPr/>
        </p:nvSpPr>
        <p:spPr>
          <a:xfrm>
            <a:off x="211327" y="3501008"/>
            <a:ext cx="86409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2014 </a:t>
            </a:r>
            <a:r>
              <a:rPr lang="en-US" dirty="0" err="1">
                <a:hlinkClick r:id="rId6" tooltip="Перейти на страницу статьи"/>
              </a:rPr>
              <a:t>Electrocatalysis</a:t>
            </a:r>
            <a:r>
              <a:rPr lang="en-US" dirty="0">
                <a:hlinkClick r:id="rId6" tooltip="Перейти на страницу статьи"/>
              </a:rPr>
              <a:t> of hydrogen peroxide reactions on perovskite oxides: experiment versus kinetic modeling</a:t>
            </a:r>
            <a:endParaRPr lang="en-US" dirty="0"/>
          </a:p>
          <a:p>
            <a:pPr fontAlgn="base"/>
            <a:r>
              <a:rPr lang="en-US" dirty="0" err="1">
                <a:hlinkClick r:id="rId7" tooltip="Poux T. (перейти на страницу сотрудника)"/>
              </a:rPr>
              <a:t>Poux</a:t>
            </a:r>
            <a:r>
              <a:rPr lang="en-US" dirty="0">
                <a:hlinkClick r:id="rId7" tooltip="Poux T. (перейти на страницу сотрудника)"/>
              </a:rPr>
              <a:t> T.</a:t>
            </a:r>
            <a:r>
              <a:rPr lang="ru-RU" dirty="0"/>
              <a:t> </a:t>
            </a:r>
            <a:r>
              <a:rPr lang="en-US" dirty="0"/>
              <a:t>et al. 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512" y="4388911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2014 </a:t>
            </a:r>
            <a:r>
              <a:rPr lang="en-US" dirty="0" err="1">
                <a:hlinkClick r:id="rId8" tooltip="Перейти на страницу статьи"/>
              </a:rPr>
              <a:t>Electrocatalytic</a:t>
            </a:r>
            <a:r>
              <a:rPr lang="en-US" dirty="0">
                <a:hlinkClick r:id="rId8" tooltip="Перейти на страницу статьи"/>
              </a:rPr>
              <a:t> Oxygen Reduction Reaction on Perovskite Oxides: Series versus Direct Pathway</a:t>
            </a:r>
            <a:endParaRPr lang="en-US" dirty="0"/>
          </a:p>
          <a:p>
            <a:pPr fontAlgn="base"/>
            <a:r>
              <a:rPr lang="en-US" dirty="0" err="1">
                <a:hlinkClick r:id="rId7" tooltip="Poux T. (перейти на страницу сотрудника)"/>
              </a:rPr>
              <a:t>Poux</a:t>
            </a:r>
            <a:r>
              <a:rPr lang="en-US" dirty="0">
                <a:hlinkClick r:id="rId7" tooltip="Poux T. (перейти на страницу сотрудника)"/>
              </a:rPr>
              <a:t> </a:t>
            </a:r>
            <a:r>
              <a:rPr lang="en-US" dirty="0" err="1">
                <a:hlinkClick r:id="rId7" tooltip="Poux T. (перейти на страницу сотрудника)"/>
              </a:rPr>
              <a:t>Tiphaine</a:t>
            </a:r>
            <a:r>
              <a:rPr lang="en-US" dirty="0"/>
              <a:t> et 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3688" y="6444044"/>
            <a:ext cx="733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Еще </a:t>
            </a:r>
            <a:r>
              <a:rPr lang="en-US" dirty="0"/>
              <a:t>~3 </a:t>
            </a:r>
            <a:r>
              <a:rPr lang="ru-RU" dirty="0"/>
              <a:t>статьи по диссертации Ани и </a:t>
            </a:r>
            <a:r>
              <a:rPr lang="en-US" dirty="0"/>
              <a:t>~4 </a:t>
            </a:r>
            <a:r>
              <a:rPr lang="ru-RU" dirty="0"/>
              <a:t>по диссертации Вани,</a:t>
            </a:r>
            <a:r>
              <a:rPr lang="en-US" dirty="0"/>
              <a:t> </a:t>
            </a:r>
            <a:r>
              <a:rPr lang="ru-RU" dirty="0"/>
              <a:t>2018-2019</a:t>
            </a:r>
          </a:p>
        </p:txBody>
      </p:sp>
      <p:sp>
        <p:nvSpPr>
          <p:cNvPr id="9" name="Rectangle 8"/>
          <p:cNvSpPr/>
          <p:nvPr/>
        </p:nvSpPr>
        <p:spPr>
          <a:xfrm>
            <a:off x="570921" y="5301208"/>
            <a:ext cx="8537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2018 Fabrication and operation under the same conditions: oxygen reduction on</a:t>
            </a:r>
          </a:p>
          <a:p>
            <a:r>
              <a:rPr lang="en-US" b="1" dirty="0"/>
              <a:t>electrodeposited manganese oxide</a:t>
            </a:r>
          </a:p>
          <a:p>
            <a:r>
              <a:rPr lang="en-US" dirty="0"/>
              <a:t>L. V. </a:t>
            </a:r>
            <a:r>
              <a:rPr lang="en-US" dirty="0" err="1"/>
              <a:t>Pugolovkin</a:t>
            </a:r>
            <a:r>
              <a:rPr lang="en-US" dirty="0"/>
              <a:t>, E. E. Levin</a:t>
            </a:r>
            <a:r>
              <a:rPr lang="ru-RU" dirty="0"/>
              <a:t> </a:t>
            </a:r>
            <a:r>
              <a:rPr lang="en-US" dirty="0"/>
              <a:t>et al, ECS Transactions, accepted</a:t>
            </a:r>
            <a:endParaRPr lang="ru-RU" dirty="0"/>
          </a:p>
        </p:txBody>
      </p:sp>
      <p:cxnSp>
        <p:nvCxnSpPr>
          <p:cNvPr id="11" name="Elbow Connector 10"/>
          <p:cNvCxnSpPr/>
          <p:nvPr/>
        </p:nvCxnSpPr>
        <p:spPr>
          <a:xfrm>
            <a:off x="107504" y="5373216"/>
            <a:ext cx="914400" cy="914400"/>
          </a:xfrm>
          <a:prstGeom prst="bentConnector3">
            <a:avLst>
              <a:gd name="adj1" fmla="val 51099"/>
            </a:avLst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43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952</Words>
  <Application>Microsoft Office PowerPoint</Application>
  <PresentationFormat>Экран (4:3)</PresentationFormat>
  <Paragraphs>251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Вероника Лауринавичюте</cp:lastModifiedBy>
  <cp:revision>39</cp:revision>
  <dcterms:created xsi:type="dcterms:W3CDTF">2018-04-15T16:45:06Z</dcterms:created>
  <dcterms:modified xsi:type="dcterms:W3CDTF">2018-04-17T16:09:06Z</dcterms:modified>
</cp:coreProperties>
</file>