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66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680B3-00DC-4F28-B96F-1279437A45D9}" type="datetimeFigureOut">
              <a:rPr lang="ru-RU" smtClean="0"/>
              <a:t>17.04.2018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C7873-F22E-4E21-9DB5-9B4F7A5422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5628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680B3-00DC-4F28-B96F-1279437A45D9}" type="datetimeFigureOut">
              <a:rPr lang="ru-RU" smtClean="0"/>
              <a:t>17.04.2018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C7873-F22E-4E21-9DB5-9B4F7A5422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53791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680B3-00DC-4F28-B96F-1279437A45D9}" type="datetimeFigureOut">
              <a:rPr lang="ru-RU" smtClean="0"/>
              <a:t>17.04.2018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C7873-F22E-4E21-9DB5-9B4F7A5422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10626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680B3-00DC-4F28-B96F-1279437A45D9}" type="datetimeFigureOut">
              <a:rPr lang="ru-RU" smtClean="0"/>
              <a:t>17.04.2018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C7873-F22E-4E21-9DB5-9B4F7A5422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60472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680B3-00DC-4F28-B96F-1279437A45D9}" type="datetimeFigureOut">
              <a:rPr lang="ru-RU" smtClean="0"/>
              <a:t>17.04.2018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C7873-F22E-4E21-9DB5-9B4F7A5422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24492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680B3-00DC-4F28-B96F-1279437A45D9}" type="datetimeFigureOut">
              <a:rPr lang="ru-RU" smtClean="0"/>
              <a:t>17.04.2018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C7873-F22E-4E21-9DB5-9B4F7A5422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00159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680B3-00DC-4F28-B96F-1279437A45D9}" type="datetimeFigureOut">
              <a:rPr lang="ru-RU" smtClean="0"/>
              <a:t>17.04.2018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C7873-F22E-4E21-9DB5-9B4F7A5422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71673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680B3-00DC-4F28-B96F-1279437A45D9}" type="datetimeFigureOut">
              <a:rPr lang="ru-RU" smtClean="0"/>
              <a:t>17.04.2018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C7873-F22E-4E21-9DB5-9B4F7A5422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57444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680B3-00DC-4F28-B96F-1279437A45D9}" type="datetimeFigureOut">
              <a:rPr lang="ru-RU" smtClean="0"/>
              <a:t>17.04.2018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C7873-F22E-4E21-9DB5-9B4F7A5422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43635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680B3-00DC-4F28-B96F-1279437A45D9}" type="datetimeFigureOut">
              <a:rPr lang="ru-RU" smtClean="0"/>
              <a:t>17.04.2018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C7873-F22E-4E21-9DB5-9B4F7A5422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85683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680B3-00DC-4F28-B96F-1279437A45D9}" type="datetimeFigureOut">
              <a:rPr lang="ru-RU" smtClean="0"/>
              <a:t>17.04.2018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C7873-F22E-4E21-9DB5-9B4F7A5422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29507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D680B3-00DC-4F28-B96F-1279437A45D9}" type="datetimeFigureOut">
              <a:rPr lang="ru-RU" smtClean="0"/>
              <a:t>17.04.2018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EC7873-F22E-4E21-9DB5-9B4F7A5422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84342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hyperlink" Target="https://istina.msu.ru/publications/article/7609923/" TargetMode="External"/><Relationship Id="rId3" Type="http://schemas.openxmlformats.org/officeDocument/2006/relationships/hyperlink" Target="https://istina.msu.ru/publications/article/9002678/" TargetMode="External"/><Relationship Id="rId7" Type="http://schemas.openxmlformats.org/officeDocument/2006/relationships/hyperlink" Target="https://istina.msu.ru/workers/5603597/" TargetMode="External"/><Relationship Id="rId2" Type="http://schemas.openxmlformats.org/officeDocument/2006/relationships/hyperlink" Target="https://istina.msu.ru/publications/article/91411260/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istina.msu.ru/publications/article/5603600/" TargetMode="External"/><Relationship Id="rId11" Type="http://schemas.openxmlformats.org/officeDocument/2006/relationships/hyperlink" Target="https://istina.msu.ru/publications/article/91410911/" TargetMode="External"/><Relationship Id="rId5" Type="http://schemas.openxmlformats.org/officeDocument/2006/relationships/hyperlink" Target="https://istina.msu.ru/publications/article/11970665/" TargetMode="External"/><Relationship Id="rId10" Type="http://schemas.openxmlformats.org/officeDocument/2006/relationships/hyperlink" Target="https://istina.msu.ru/workers/722767/" TargetMode="External"/><Relationship Id="rId4" Type="http://schemas.openxmlformats.org/officeDocument/2006/relationships/hyperlink" Target="https://istina.msu.ru/workers/3843906/" TargetMode="External"/><Relationship Id="rId9" Type="http://schemas.openxmlformats.org/officeDocument/2006/relationships/hyperlink" Target="https://istina.msu.ru/workers/97649624/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https://istina.msu.ru/publications/article/11543541/" TargetMode="External"/><Relationship Id="rId13" Type="http://schemas.openxmlformats.org/officeDocument/2006/relationships/hyperlink" Target="https://istina.msu.ru/publications/article/7971937/" TargetMode="External"/><Relationship Id="rId3" Type="http://schemas.openxmlformats.org/officeDocument/2006/relationships/hyperlink" Target="https://istina.msu.ru/workers/41678268/" TargetMode="External"/><Relationship Id="rId7" Type="http://schemas.openxmlformats.org/officeDocument/2006/relationships/hyperlink" Target="https://istina.msu.ru/workers/4723728/" TargetMode="External"/><Relationship Id="rId12" Type="http://schemas.openxmlformats.org/officeDocument/2006/relationships/hyperlink" Target="https://istina.msu.ru/publications/article/6924337/" TargetMode="External"/><Relationship Id="rId2" Type="http://schemas.openxmlformats.org/officeDocument/2006/relationships/hyperlink" Target="https://istina.msu.ru/publications/article/41678270/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istina.msu.ru/publications/article/22184524/" TargetMode="External"/><Relationship Id="rId11" Type="http://schemas.openxmlformats.org/officeDocument/2006/relationships/hyperlink" Target="https://istina.msu.ru/publications/article/6057343/" TargetMode="External"/><Relationship Id="rId5" Type="http://schemas.openxmlformats.org/officeDocument/2006/relationships/hyperlink" Target="https://istina.msu.ru/workers/1612937/" TargetMode="External"/><Relationship Id="rId15" Type="http://schemas.openxmlformats.org/officeDocument/2006/relationships/hyperlink" Target="https://istina.msu.ru/workers/1615737/" TargetMode="External"/><Relationship Id="rId10" Type="http://schemas.openxmlformats.org/officeDocument/2006/relationships/hyperlink" Target="https://istina.msu.ru/workers/722767/" TargetMode="External"/><Relationship Id="rId4" Type="http://schemas.openxmlformats.org/officeDocument/2006/relationships/hyperlink" Target="https://istina.msu.ru/publications/article/68551892/" TargetMode="External"/><Relationship Id="rId9" Type="http://schemas.openxmlformats.org/officeDocument/2006/relationships/hyperlink" Target="https://istina.msu.ru/workers/1527199/" TargetMode="External"/><Relationship Id="rId14" Type="http://schemas.openxmlformats.org/officeDocument/2006/relationships/hyperlink" Target="https://istina.msu.ru/publications/article/7714326/" TargetMode="Externa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s://istina.msu.ru/publications/article/7609912/" TargetMode="External"/><Relationship Id="rId3" Type="http://schemas.openxmlformats.org/officeDocument/2006/relationships/hyperlink" Target="https://istina.msu.ru/workers/40175845/" TargetMode="External"/><Relationship Id="rId7" Type="http://schemas.openxmlformats.org/officeDocument/2006/relationships/hyperlink" Target="https://istina.msu.ru/workers/815270/" TargetMode="External"/><Relationship Id="rId2" Type="http://schemas.openxmlformats.org/officeDocument/2006/relationships/hyperlink" Target="https://istina.msu.ru/publications/article/72645557/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istina.msu.ru/publications/article/7609929/" TargetMode="External"/><Relationship Id="rId5" Type="http://schemas.openxmlformats.org/officeDocument/2006/relationships/hyperlink" Target="https://istina.msu.ru/publications/article/34002877/" TargetMode="External"/><Relationship Id="rId4" Type="http://schemas.openxmlformats.org/officeDocument/2006/relationships/hyperlink" Target="https://istina.msu.ru/publications/article/11542560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9512" y="195465"/>
            <a:ext cx="12362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17.04.2018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195736" y="298385"/>
            <a:ext cx="5593519" cy="63709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/>
              <a:t>Учебный процесс</a:t>
            </a:r>
          </a:p>
          <a:p>
            <a:pPr marL="285750" indent="-285750">
              <a:buFontTx/>
              <a:buChar char="-"/>
            </a:pPr>
            <a:r>
              <a:rPr lang="ru-RU" sz="2400" dirty="0"/>
              <a:t>основные принципы</a:t>
            </a:r>
          </a:p>
          <a:p>
            <a:pPr marL="285750" indent="-285750">
              <a:buFontTx/>
              <a:buChar char="-"/>
            </a:pPr>
            <a:r>
              <a:rPr lang="ru-RU" sz="2400" dirty="0"/>
              <a:t>общий поток</a:t>
            </a:r>
          </a:p>
          <a:p>
            <a:pPr marL="285750" indent="-285750">
              <a:buFontTx/>
              <a:buChar char="-"/>
            </a:pPr>
            <a:r>
              <a:rPr lang="ru-RU" sz="2400" dirty="0"/>
              <a:t>11 группа</a:t>
            </a:r>
          </a:p>
          <a:p>
            <a:pPr marL="285750" indent="-285750">
              <a:buFontTx/>
              <a:buChar char="-"/>
            </a:pPr>
            <a:r>
              <a:rPr lang="ru-RU" sz="2400" dirty="0"/>
              <a:t>кафедра</a:t>
            </a:r>
          </a:p>
          <a:p>
            <a:r>
              <a:rPr lang="ru-RU" sz="2400" dirty="0"/>
              <a:t>	- студенты</a:t>
            </a:r>
          </a:p>
          <a:p>
            <a:r>
              <a:rPr lang="ru-RU" sz="2400" dirty="0"/>
              <a:t>	- аспиранты</a:t>
            </a:r>
          </a:p>
          <a:p>
            <a:r>
              <a:rPr lang="ru-RU" sz="2400" b="1" dirty="0"/>
              <a:t>Исследовательский процесс</a:t>
            </a:r>
          </a:p>
          <a:p>
            <a:pPr marL="342900" indent="-342900">
              <a:buFontTx/>
              <a:buChar char="-"/>
            </a:pPr>
            <a:r>
              <a:rPr lang="ru-RU" sz="2400" dirty="0"/>
              <a:t>старые тематики</a:t>
            </a:r>
          </a:p>
          <a:p>
            <a:pPr marL="342900" indent="-342900">
              <a:buFontTx/>
              <a:buChar char="-"/>
            </a:pPr>
            <a:r>
              <a:rPr lang="ru-RU" sz="2400" dirty="0"/>
              <a:t>восстановление кислорода на оксидах</a:t>
            </a:r>
          </a:p>
          <a:p>
            <a:r>
              <a:rPr lang="ru-RU" sz="2400" dirty="0"/>
              <a:t>	- аспиранты</a:t>
            </a:r>
          </a:p>
          <a:p>
            <a:pPr marL="342900" indent="-342900">
              <a:buFontTx/>
              <a:buChar char="-"/>
            </a:pPr>
            <a:r>
              <a:rPr lang="ru-RU" sz="2400" dirty="0"/>
              <a:t>другие тематики</a:t>
            </a:r>
          </a:p>
          <a:p>
            <a:pPr marL="342900" indent="-342900">
              <a:buFontTx/>
              <a:buChar char="-"/>
            </a:pPr>
            <a:r>
              <a:rPr lang="ru-RU" sz="2400" dirty="0"/>
              <a:t>обзорные статьи</a:t>
            </a:r>
            <a:endParaRPr lang="en-US" sz="2400" dirty="0"/>
          </a:p>
          <a:p>
            <a:pPr marL="342900" indent="-342900">
              <a:buFontTx/>
              <a:buChar char="-"/>
            </a:pPr>
            <a:r>
              <a:rPr lang="ru-RU" sz="2400" dirty="0"/>
              <a:t>крупные доклады и лекции</a:t>
            </a:r>
          </a:p>
          <a:p>
            <a:r>
              <a:rPr lang="ru-RU" sz="2400" b="1" dirty="0"/>
              <a:t>Прочее</a:t>
            </a:r>
          </a:p>
          <a:p>
            <a:pPr marL="342900" indent="-342900">
              <a:buFontTx/>
              <a:buChar char="-"/>
            </a:pPr>
            <a:r>
              <a:rPr lang="ru-RU" sz="2400" dirty="0"/>
              <a:t>редакционная работа</a:t>
            </a:r>
          </a:p>
          <a:p>
            <a:pPr marL="342900" indent="-342900">
              <a:buFontTx/>
              <a:buChar char="-"/>
            </a:pPr>
            <a:r>
              <a:rPr lang="ru-RU" sz="2400" dirty="0"/>
              <a:t>экспертная работа</a:t>
            </a:r>
          </a:p>
        </p:txBody>
      </p:sp>
    </p:spTree>
    <p:extLst>
      <p:ext uri="{BB962C8B-B14F-4D97-AF65-F5344CB8AC3E}">
        <p14:creationId xmlns:p14="http://schemas.microsoft.com/office/powerpoint/2010/main" val="24311649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67544" y="548680"/>
            <a:ext cx="864096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en-US" b="1" dirty="0"/>
              <a:t>2016 </a:t>
            </a:r>
            <a:r>
              <a:rPr lang="en-US" dirty="0">
                <a:hlinkClick r:id="rId2" tooltip="Перейти на страницу статьи"/>
              </a:rPr>
              <a:t>Phase-structural transformations in a metal hydride battery anode La1.5Nd0.5MgNi9 alloy and its electrochemical performance</a:t>
            </a:r>
            <a:endParaRPr lang="en-US" dirty="0"/>
          </a:p>
          <a:p>
            <a:pPr fontAlgn="base"/>
            <a:r>
              <a:rPr lang="en-US" dirty="0" err="1"/>
              <a:t>Volodin</a:t>
            </a:r>
            <a:r>
              <a:rPr lang="en-US" dirty="0"/>
              <a:t> A.A. et al.</a:t>
            </a:r>
          </a:p>
        </p:txBody>
      </p:sp>
      <p:sp>
        <p:nvSpPr>
          <p:cNvPr id="4" name="Rectangle 3"/>
          <p:cNvSpPr/>
          <p:nvPr/>
        </p:nvSpPr>
        <p:spPr>
          <a:xfrm>
            <a:off x="35496" y="1988840"/>
            <a:ext cx="871296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en-US" b="1" dirty="0"/>
              <a:t>2015 </a:t>
            </a:r>
            <a:r>
              <a:rPr lang="en-US" dirty="0">
                <a:hlinkClick r:id="rId3" tooltip="Перейти на страницу статьи"/>
              </a:rPr>
              <a:t>Degradation of High Temperature Polymer Electrolyte Fuel Cell Cathode Material as Affected by </a:t>
            </a:r>
            <a:r>
              <a:rPr lang="en-US" dirty="0" err="1">
                <a:hlinkClick r:id="rId3" tooltip="Перейти на страницу статьи"/>
              </a:rPr>
              <a:t>Polybenzimidazole</a:t>
            </a:r>
            <a:endParaRPr lang="en-US" dirty="0"/>
          </a:p>
          <a:p>
            <a:pPr fontAlgn="base"/>
            <a:r>
              <a:rPr lang="en-US" dirty="0">
                <a:hlinkClick r:id="rId4" tooltip="Кондратенко Михаил Сергеевич (перейти на страницу сотрудника)"/>
              </a:rPr>
              <a:t>Kondratenko M.S.</a:t>
            </a:r>
            <a:r>
              <a:rPr lang="en-US" dirty="0"/>
              <a:t> et al.</a:t>
            </a:r>
          </a:p>
        </p:txBody>
      </p:sp>
      <p:sp>
        <p:nvSpPr>
          <p:cNvPr id="5" name="Rectangle 4"/>
          <p:cNvSpPr/>
          <p:nvPr/>
        </p:nvSpPr>
        <p:spPr>
          <a:xfrm>
            <a:off x="467544" y="1414517"/>
            <a:ext cx="849694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en-US" b="1" dirty="0"/>
              <a:t>2015 </a:t>
            </a:r>
            <a:r>
              <a:rPr lang="en-US" dirty="0">
                <a:hlinkClick r:id="rId5" tooltip="Перейти на страницу статьи"/>
              </a:rPr>
              <a:t>Hydrogen diffusion in La1.5Nd0.5MgNi9 alloy electrodes of the Ni/MH battery</a:t>
            </a:r>
            <a:endParaRPr lang="en-US" dirty="0"/>
          </a:p>
          <a:p>
            <a:pPr fontAlgn="base"/>
            <a:r>
              <a:rPr lang="en-US" dirty="0" err="1"/>
              <a:t>Volodin</a:t>
            </a:r>
            <a:r>
              <a:rPr lang="en-US" dirty="0"/>
              <a:t> A.A. et al.</a:t>
            </a:r>
          </a:p>
        </p:txBody>
      </p:sp>
      <p:sp>
        <p:nvSpPr>
          <p:cNvPr id="6" name="Rectangle 5"/>
          <p:cNvSpPr/>
          <p:nvPr/>
        </p:nvSpPr>
        <p:spPr>
          <a:xfrm>
            <a:off x="395536" y="2996952"/>
            <a:ext cx="871296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en-US" b="1" dirty="0"/>
              <a:t>2014 </a:t>
            </a:r>
            <a:r>
              <a:rPr lang="en-US" dirty="0">
                <a:hlinkClick r:id="rId6" tooltip="Перейти на страницу статьи"/>
              </a:rPr>
              <a:t>The effect of microstructure and non-metallic inclusions on corrosion behavior of low carbon steel in chloride containing solutions</a:t>
            </a:r>
            <a:endParaRPr lang="en-US" dirty="0"/>
          </a:p>
          <a:p>
            <a:pPr fontAlgn="base"/>
            <a:r>
              <a:rPr lang="en-US" dirty="0" err="1">
                <a:hlinkClick r:id="rId7" tooltip="Shibaeva Tatyana V. (перейти на страницу сотрудника)"/>
              </a:rPr>
              <a:t>Shibaeva</a:t>
            </a:r>
            <a:r>
              <a:rPr lang="en-US" dirty="0">
                <a:hlinkClick r:id="rId7" tooltip="Shibaeva Tatyana V. (перейти на страницу сотрудника)"/>
              </a:rPr>
              <a:t> Tatyana V.</a:t>
            </a:r>
            <a:r>
              <a:rPr lang="en-US" dirty="0"/>
              <a:t> et al.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07504" y="44624"/>
            <a:ext cx="754924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/>
              <a:t>Исследовательский процесс – другие тематики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036851" y="4111912"/>
            <a:ext cx="290541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/>
              <a:t>Обзорные тексты</a:t>
            </a:r>
          </a:p>
        </p:txBody>
      </p:sp>
      <p:sp>
        <p:nvSpPr>
          <p:cNvPr id="9" name="Rectangle 8"/>
          <p:cNvSpPr/>
          <p:nvPr/>
        </p:nvSpPr>
        <p:spPr>
          <a:xfrm>
            <a:off x="219612" y="4665650"/>
            <a:ext cx="8924388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en-US" b="1" dirty="0"/>
              <a:t>201</a:t>
            </a:r>
            <a:r>
              <a:rPr lang="ru-RU" b="1" dirty="0"/>
              <a:t>4</a:t>
            </a:r>
            <a:r>
              <a:rPr lang="en-US" b="1" dirty="0"/>
              <a:t> </a:t>
            </a:r>
            <a:r>
              <a:rPr lang="ru-RU" b="1" dirty="0"/>
              <a:t> </a:t>
            </a:r>
            <a:r>
              <a:rPr lang="en-US" dirty="0">
                <a:hlinkClick r:id="rId8" tooltip="Перейти на страницу статьи"/>
              </a:rPr>
              <a:t>V. S. </a:t>
            </a:r>
            <a:r>
              <a:rPr lang="en-US" dirty="0" err="1">
                <a:hlinkClick r:id="rId8" tooltip="Перейти на страницу статьи"/>
              </a:rPr>
              <a:t>Bagotsky's</a:t>
            </a:r>
            <a:r>
              <a:rPr lang="en-US" dirty="0">
                <a:hlinkClick r:id="rId8" tooltip="Перейти на страницу статьи"/>
              </a:rPr>
              <a:t> contribution to modern electrochemistry</a:t>
            </a:r>
            <a:endParaRPr lang="en-US" dirty="0"/>
          </a:p>
          <a:p>
            <a:pPr fontAlgn="base"/>
            <a:r>
              <a:rPr lang="en-US" dirty="0" err="1">
                <a:hlinkClick r:id="rId9" tooltip="Скундин Александр Мордухаевич (перейти на страницу сотрудника)"/>
              </a:rPr>
              <a:t>Skundin</a:t>
            </a:r>
            <a:r>
              <a:rPr lang="en-US" dirty="0">
                <a:hlinkClick r:id="rId9" tooltip="Скундин Александр Мордухаевич (перейти на страницу сотрудника)"/>
              </a:rPr>
              <a:t> Alexander M.</a:t>
            </a:r>
            <a:r>
              <a:rPr lang="en-US" dirty="0"/>
              <a:t>, </a:t>
            </a:r>
            <a:r>
              <a:rPr lang="en-US" dirty="0" err="1">
                <a:hlinkClick r:id="rId10" tooltip="Цирлина Галина Александровна (перейти на страницу сотрудника)"/>
              </a:rPr>
              <a:t>Tsirlina</a:t>
            </a:r>
            <a:r>
              <a:rPr lang="en-US" dirty="0">
                <a:hlinkClick r:id="rId10" tooltip="Цирлина Галина Александровна (перейти на страницу сотрудника)"/>
              </a:rPr>
              <a:t> Galina A.</a:t>
            </a:r>
            <a:endParaRPr lang="en-US" dirty="0"/>
          </a:p>
          <a:p>
            <a:pPr fontAlgn="base"/>
            <a:endParaRPr lang="ru-RU" dirty="0"/>
          </a:p>
          <a:p>
            <a:pPr fontAlgn="base"/>
            <a:r>
              <a:rPr lang="en-US" b="1" dirty="0"/>
              <a:t>2017 </a:t>
            </a:r>
            <a:r>
              <a:rPr lang="en-US" dirty="0">
                <a:hlinkClick r:id="rId11" tooltip="Перейти на страницу статьи"/>
              </a:rPr>
              <a:t>The role of supporting electrolyte in heterogeneous electron transfer</a:t>
            </a:r>
            <a:r>
              <a:rPr lang="ru-RU" dirty="0"/>
              <a:t>, </a:t>
            </a:r>
            <a:r>
              <a:rPr lang="en-US" dirty="0" err="1">
                <a:hlinkClick r:id="rId10" tooltip="Цирлина Галина Александровна (перейти на страницу сотрудника)"/>
              </a:rPr>
              <a:t>Tsirlina</a:t>
            </a:r>
            <a:r>
              <a:rPr lang="en-US" dirty="0">
                <a:hlinkClick r:id="rId10" tooltip="Цирлина Галина Александровна (перейти на страницу сотрудника)"/>
              </a:rPr>
              <a:t> Galina A.</a:t>
            </a:r>
            <a:endParaRPr lang="en-US" dirty="0"/>
          </a:p>
          <a:p>
            <a:pPr fontAlgn="base"/>
            <a:endParaRPr lang="en-US" dirty="0"/>
          </a:p>
          <a:p>
            <a:pPr fontAlgn="base"/>
            <a:r>
              <a:rPr lang="en-US" b="1" dirty="0"/>
              <a:t>2018</a:t>
            </a:r>
            <a:r>
              <a:rPr lang="en-US" dirty="0"/>
              <a:t> Electrode and Cell potential, In: Encyclopedia of Interfacial Chemistry</a:t>
            </a:r>
            <a:r>
              <a:rPr lang="ru-RU" dirty="0"/>
              <a:t>, </a:t>
            </a:r>
            <a:r>
              <a:rPr lang="en-US" dirty="0"/>
              <a:t>Surface Science and Electrochemistry</a:t>
            </a:r>
            <a:r>
              <a:rPr lang="ru-RU" dirty="0"/>
              <a:t> (</a:t>
            </a:r>
            <a:r>
              <a:rPr lang="en-US" dirty="0"/>
              <a:t>K. </a:t>
            </a:r>
            <a:r>
              <a:rPr lang="en-US" dirty="0" err="1"/>
              <a:t>Wandelt</a:t>
            </a:r>
            <a:r>
              <a:rPr lang="en-US" dirty="0"/>
              <a:t>, ed.)</a:t>
            </a:r>
            <a:r>
              <a:rPr lang="ru-RU" dirty="0"/>
              <a:t>, </a:t>
            </a:r>
            <a:r>
              <a:rPr lang="en-US" dirty="0" err="1">
                <a:hlinkClick r:id="rId10" tooltip="Цирлина Галина Александровна (перейти на страницу сотрудника)"/>
              </a:rPr>
              <a:t>Tsirlina</a:t>
            </a:r>
            <a:r>
              <a:rPr lang="en-US" dirty="0">
                <a:hlinkClick r:id="rId10" tooltip="Цирлина Галина Александровна (перейти на страницу сотрудника)"/>
              </a:rPr>
              <a:t> Galina A.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5357086" y="2348880"/>
            <a:ext cx="3391378" cy="64633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ru-RU" dirty="0"/>
              <a:t>+ углеродная тематика</a:t>
            </a:r>
          </a:p>
          <a:p>
            <a:r>
              <a:rPr lang="ru-RU" dirty="0"/>
              <a:t>(лаб. В.З. Мордковича, ТИСНУМ)</a:t>
            </a:r>
          </a:p>
        </p:txBody>
      </p:sp>
      <p:sp>
        <p:nvSpPr>
          <p:cNvPr id="11" name="Rectangle 10"/>
          <p:cNvSpPr/>
          <p:nvPr/>
        </p:nvSpPr>
        <p:spPr>
          <a:xfrm>
            <a:off x="4785193" y="3356992"/>
            <a:ext cx="4251303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/>
              <a:t>2018 </a:t>
            </a:r>
            <a:r>
              <a:rPr lang="en-US" dirty="0"/>
              <a:t>Nitrate </a:t>
            </a:r>
            <a:r>
              <a:rPr lang="en-US" dirty="0" err="1"/>
              <a:t>electroreduction</a:t>
            </a:r>
            <a:r>
              <a:rPr lang="en-US" dirty="0"/>
              <a:t> on Pt in </a:t>
            </a:r>
            <a:r>
              <a:rPr lang="en-US" dirty="0" err="1"/>
              <a:t>metatungstate</a:t>
            </a:r>
            <a:r>
              <a:rPr lang="en-US" dirty="0"/>
              <a:t>-containing solution</a:t>
            </a:r>
            <a:endParaRPr lang="ru-RU" dirty="0"/>
          </a:p>
          <a:p>
            <a:r>
              <a:rPr lang="it-IT" dirty="0"/>
              <a:t>O. V. Cherstiouk, G. A.Tsirlina, in press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957451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1520" y="188640"/>
            <a:ext cx="8784976" cy="66171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ISSIS2015, </a:t>
            </a:r>
            <a:r>
              <a:rPr lang="en-US" b="1" dirty="0"/>
              <a:t>Electrochemistry for fabrication of nanoscale </a:t>
            </a:r>
            <a:endParaRPr lang="ru-RU" b="1" dirty="0"/>
          </a:p>
          <a:p>
            <a:r>
              <a:rPr lang="en-US" b="1" dirty="0"/>
              <a:t>devices</a:t>
            </a:r>
            <a:r>
              <a:rPr lang="en-US" dirty="0"/>
              <a:t>, </a:t>
            </a:r>
            <a:r>
              <a:rPr lang="ru-RU" dirty="0"/>
              <a:t> </a:t>
            </a:r>
            <a:r>
              <a:rPr lang="en-US" dirty="0"/>
              <a:t>2015</a:t>
            </a:r>
            <a:endParaRPr lang="ru-RU" dirty="0"/>
          </a:p>
          <a:p>
            <a:endParaRPr lang="ru-RU" sz="800" dirty="0"/>
          </a:p>
          <a:p>
            <a:r>
              <a:rPr lang="en-US" dirty="0"/>
              <a:t>EMRS, Electrodeposition of non-stoichiometric oxides as a tool to tune their functional</a:t>
            </a:r>
          </a:p>
          <a:p>
            <a:r>
              <a:rPr lang="en-US" dirty="0"/>
              <a:t>properties, 2015</a:t>
            </a:r>
            <a:endParaRPr lang="ru-RU" dirty="0"/>
          </a:p>
          <a:p>
            <a:endParaRPr lang="en-US" sz="800" dirty="0"/>
          </a:p>
          <a:p>
            <a:r>
              <a:rPr lang="en-US" dirty="0">
                <a:solidFill>
                  <a:srgbClr val="FF0000"/>
                </a:solidFill>
              </a:rPr>
              <a:t>VI</a:t>
            </a:r>
            <a:r>
              <a:rPr lang="ru-RU" dirty="0">
                <a:solidFill>
                  <a:srgbClr val="FF0000"/>
                </a:solidFill>
              </a:rPr>
              <a:t>І Український з’їзд </a:t>
            </a:r>
            <a:r>
              <a:rPr lang="ru-RU" dirty="0"/>
              <a:t>з електрохімії , пленарная лекция </a:t>
            </a:r>
            <a:r>
              <a:rPr lang="en-US" b="1" dirty="0" err="1"/>
              <a:t>Polyoxometalate</a:t>
            </a:r>
            <a:r>
              <a:rPr lang="en-US" b="1" dirty="0"/>
              <a:t> solutions: ionic association and pH-dependent speciation</a:t>
            </a:r>
            <a:r>
              <a:rPr lang="en-US" dirty="0"/>
              <a:t>, 2015</a:t>
            </a:r>
            <a:endParaRPr lang="en-US" u="sng" dirty="0"/>
          </a:p>
          <a:p>
            <a:endParaRPr lang="ru-RU" sz="800" dirty="0"/>
          </a:p>
          <a:p>
            <a:r>
              <a:rPr lang="en-US" dirty="0"/>
              <a:t>16th meeting of the European Society of Electroanalytical Chemistry, </a:t>
            </a:r>
          </a:p>
          <a:p>
            <a:r>
              <a:rPr lang="ru-RU" dirty="0"/>
              <a:t>пленарная лекция </a:t>
            </a:r>
            <a:r>
              <a:rPr lang="en-US" dirty="0"/>
              <a:t>“</a:t>
            </a:r>
            <a:r>
              <a:rPr lang="en-US" b="1" dirty="0"/>
              <a:t>BASIC ELECTROCHEMISTRY MEETS ELECTROANALYSIS:THE ORIGIN</a:t>
            </a:r>
          </a:p>
          <a:p>
            <a:r>
              <a:rPr lang="en-US" b="1" dirty="0"/>
              <a:t>OF MEDIUM EFFECTS ON THE ELECTRODE RESPONSE</a:t>
            </a:r>
            <a:r>
              <a:rPr lang="en-US" dirty="0"/>
              <a:t>”</a:t>
            </a:r>
            <a:r>
              <a:rPr lang="ru-RU" dirty="0"/>
              <a:t>, 2016</a:t>
            </a:r>
            <a:endParaRPr lang="en-US" dirty="0"/>
          </a:p>
          <a:p>
            <a:endParaRPr lang="en-US" sz="800" dirty="0"/>
          </a:p>
          <a:p>
            <a:r>
              <a:rPr lang="en-US" dirty="0"/>
              <a:t>"Modern researches ….” (</a:t>
            </a:r>
            <a:r>
              <a:rPr lang="en-US" dirty="0">
                <a:solidFill>
                  <a:srgbClr val="FF0000"/>
                </a:solidFill>
              </a:rPr>
              <a:t>Georgia</a:t>
            </a:r>
            <a:r>
              <a:rPr lang="en-US" dirty="0"/>
              <a:t>), </a:t>
            </a:r>
            <a:r>
              <a:rPr lang="ru-RU" dirty="0"/>
              <a:t>пленарная лекция </a:t>
            </a:r>
            <a:r>
              <a:rPr lang="en-US" dirty="0"/>
              <a:t>“Platinum free </a:t>
            </a:r>
            <a:endParaRPr lang="ru-RU" dirty="0"/>
          </a:p>
          <a:p>
            <a:r>
              <a:rPr lang="en-US" dirty="0" err="1"/>
              <a:t>electrocatalysts</a:t>
            </a:r>
            <a:r>
              <a:rPr lang="en-US" dirty="0"/>
              <a:t> </a:t>
            </a:r>
            <a:r>
              <a:rPr lang="ru-RU" dirty="0"/>
              <a:t> </a:t>
            </a:r>
            <a:r>
              <a:rPr lang="en-US" dirty="0"/>
              <a:t>based on manganese oxides</a:t>
            </a:r>
            <a:r>
              <a:rPr lang="ru-RU" dirty="0"/>
              <a:t> </a:t>
            </a:r>
            <a:r>
              <a:rPr lang="en-US" dirty="0"/>
              <a:t>for electrochemical devices”</a:t>
            </a:r>
            <a:r>
              <a:rPr lang="ru-RU" dirty="0"/>
              <a:t>, 2016</a:t>
            </a:r>
            <a:endParaRPr lang="en-US" dirty="0"/>
          </a:p>
          <a:p>
            <a:endParaRPr lang="en-US" sz="800" dirty="0"/>
          </a:p>
          <a:p>
            <a:r>
              <a:rPr lang="en-US" dirty="0" err="1"/>
              <a:t>Ist</a:t>
            </a:r>
            <a:r>
              <a:rPr lang="en-US" dirty="0"/>
              <a:t> Young Scientists' International School "Topical Problems</a:t>
            </a:r>
            <a:r>
              <a:rPr lang="ru-RU" dirty="0"/>
              <a:t>…..</a:t>
            </a:r>
            <a:r>
              <a:rPr lang="en-US" dirty="0"/>
              <a:t>"</a:t>
            </a:r>
          </a:p>
          <a:p>
            <a:r>
              <a:rPr lang="ru-RU" dirty="0"/>
              <a:t>лекция </a:t>
            </a:r>
            <a:r>
              <a:rPr lang="en-US" dirty="0"/>
              <a:t>“</a:t>
            </a:r>
            <a:r>
              <a:rPr lang="en-US" b="1" dirty="0"/>
              <a:t>Electrodeposition of </a:t>
            </a:r>
            <a:r>
              <a:rPr lang="ru-RU" b="1" dirty="0"/>
              <a:t> </a:t>
            </a:r>
            <a:r>
              <a:rPr lang="en-US" b="1" dirty="0"/>
              <a:t>metals,</a:t>
            </a:r>
            <a:r>
              <a:rPr lang="ru-RU" b="1" dirty="0"/>
              <a:t> </a:t>
            </a:r>
            <a:r>
              <a:rPr lang="en-US" b="1" dirty="0"/>
              <a:t>alloys, compounds and </a:t>
            </a:r>
            <a:r>
              <a:rPr lang="en-US" b="1" dirty="0" err="1"/>
              <a:t>heterostructures</a:t>
            </a:r>
            <a:r>
              <a:rPr lang="en-US" dirty="0"/>
              <a:t>”</a:t>
            </a:r>
            <a:r>
              <a:rPr lang="ru-RU" dirty="0"/>
              <a:t>, 2016</a:t>
            </a:r>
            <a:endParaRPr lang="en-US" dirty="0"/>
          </a:p>
          <a:p>
            <a:endParaRPr lang="en-US" sz="800" dirty="0"/>
          </a:p>
          <a:p>
            <a:r>
              <a:rPr lang="en-US" dirty="0"/>
              <a:t>MSCMP 2016</a:t>
            </a:r>
            <a:r>
              <a:rPr lang="ru-RU" dirty="0"/>
              <a:t> (</a:t>
            </a:r>
            <a:r>
              <a:rPr lang="en-US" dirty="0">
                <a:solidFill>
                  <a:srgbClr val="FF0000"/>
                </a:solidFill>
              </a:rPr>
              <a:t>Moldova</a:t>
            </a:r>
            <a:r>
              <a:rPr lang="en-US" dirty="0"/>
              <a:t>), </a:t>
            </a:r>
            <a:r>
              <a:rPr lang="ru-RU" dirty="0"/>
              <a:t> приглашенный доклад "</a:t>
            </a:r>
            <a:r>
              <a:rPr lang="en-US" dirty="0"/>
              <a:t>Electrodeposition </a:t>
            </a:r>
            <a:r>
              <a:rPr lang="ru-RU" dirty="0"/>
              <a:t> </a:t>
            </a:r>
            <a:r>
              <a:rPr lang="en-US" dirty="0"/>
              <a:t>of tungsten</a:t>
            </a:r>
          </a:p>
          <a:p>
            <a:r>
              <a:rPr lang="en-US" dirty="0"/>
              <a:t> oxides for electrochromic and sensor applications«</a:t>
            </a:r>
            <a:r>
              <a:rPr lang="ru-RU" dirty="0"/>
              <a:t>, 2016</a:t>
            </a:r>
            <a:endParaRPr lang="en-US" dirty="0"/>
          </a:p>
          <a:p>
            <a:endParaRPr lang="en-US" sz="800" dirty="0"/>
          </a:p>
          <a:p>
            <a:r>
              <a:rPr lang="ru-RU" dirty="0"/>
              <a:t>Конференция памяти  Ю.М. Полукарова, </a:t>
            </a:r>
          </a:p>
          <a:p>
            <a:r>
              <a:rPr lang="ru-RU" dirty="0"/>
              <a:t>пленарная лекция  «</a:t>
            </a:r>
            <a:r>
              <a:rPr lang="ru-RU" b="1" dirty="0"/>
              <a:t>ЭЛЕКТРОКРИСТАЛЛИЗАЦИЯ</a:t>
            </a:r>
            <a:r>
              <a:rPr lang="ru-RU" dirty="0"/>
              <a:t> </a:t>
            </a:r>
            <a:r>
              <a:rPr lang="ru-RU" b="1" dirty="0"/>
              <a:t>ОКСИДОВ</a:t>
            </a:r>
            <a:r>
              <a:rPr lang="ru-RU" dirty="0"/>
              <a:t>», 2017</a:t>
            </a:r>
          </a:p>
          <a:p>
            <a:endParaRPr lang="ru-RU" sz="800" dirty="0"/>
          </a:p>
          <a:p>
            <a:r>
              <a:rPr lang="ru-RU" dirty="0"/>
              <a:t>Конгресс "Цветные металлы и минералы-2017",  установочная лекция</a:t>
            </a:r>
          </a:p>
          <a:p>
            <a:r>
              <a:rPr lang="ru-RU" dirty="0"/>
              <a:t> </a:t>
            </a:r>
            <a:r>
              <a:rPr lang="en-US" dirty="0"/>
              <a:t>“</a:t>
            </a:r>
            <a:r>
              <a:rPr lang="ru-RU" b="1" dirty="0"/>
              <a:t>Электрохимическое растворение, фракционное разделение и восстановление</a:t>
            </a:r>
          </a:p>
          <a:p>
            <a:r>
              <a:rPr lang="ru-RU" b="1" dirty="0"/>
              <a:t> драгоценных  металлов (</a:t>
            </a:r>
            <a:r>
              <a:rPr lang="en-US" b="1" dirty="0"/>
              <a:t>Pt, </a:t>
            </a:r>
            <a:r>
              <a:rPr lang="en-US" b="1" dirty="0" err="1"/>
              <a:t>Pd</a:t>
            </a:r>
            <a:r>
              <a:rPr lang="en-US" b="1" dirty="0"/>
              <a:t>, Rh, </a:t>
            </a:r>
            <a:r>
              <a:rPr lang="en-US" b="1" dirty="0" err="1"/>
              <a:t>Ir</a:t>
            </a:r>
            <a:r>
              <a:rPr lang="en-US" b="1" dirty="0"/>
              <a:t>, Ru, </a:t>
            </a:r>
            <a:r>
              <a:rPr lang="en-US" b="1" dirty="0" err="1"/>
              <a:t>Os</a:t>
            </a:r>
            <a:r>
              <a:rPr lang="en-US" b="1" dirty="0"/>
              <a:t>, Au, Ag)</a:t>
            </a:r>
            <a:r>
              <a:rPr lang="en-US" dirty="0"/>
              <a:t>”</a:t>
            </a:r>
            <a:r>
              <a:rPr lang="ru-RU" dirty="0"/>
              <a:t>, 2017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084168" y="-27384"/>
            <a:ext cx="3056478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/>
              <a:t>Крупные доклады</a:t>
            </a:r>
            <a:endParaRPr lang="en-US" sz="2800" b="1" dirty="0"/>
          </a:p>
          <a:p>
            <a:r>
              <a:rPr lang="ru-RU" sz="2800" b="1" dirty="0"/>
              <a:t>и лекции</a:t>
            </a:r>
          </a:p>
        </p:txBody>
      </p:sp>
    </p:spTree>
    <p:extLst>
      <p:ext uri="{BB962C8B-B14F-4D97-AF65-F5344CB8AC3E}">
        <p14:creationId xmlns:p14="http://schemas.microsoft.com/office/powerpoint/2010/main" val="31456636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23528" y="116632"/>
            <a:ext cx="8424936" cy="55707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/>
              <a:t>Прочее</a:t>
            </a:r>
          </a:p>
          <a:p>
            <a:endParaRPr lang="ru-RU" sz="2800" b="1" dirty="0"/>
          </a:p>
          <a:p>
            <a:pPr marL="342900" indent="-342900">
              <a:buFontTx/>
              <a:buChar char="-"/>
            </a:pPr>
            <a:r>
              <a:rPr lang="ru-RU" sz="2000" b="1" dirty="0"/>
              <a:t>редакционная работа</a:t>
            </a:r>
          </a:p>
          <a:p>
            <a:endParaRPr lang="ru-RU" sz="2000" dirty="0"/>
          </a:p>
          <a:p>
            <a:r>
              <a:rPr lang="en-US" sz="2000" dirty="0"/>
              <a:t>J. Solid State </a:t>
            </a:r>
            <a:r>
              <a:rPr lang="en-US" sz="2000" dirty="0" err="1"/>
              <a:t>Electrochem</a:t>
            </a:r>
            <a:r>
              <a:rPr lang="en-US" sz="2000" dirty="0"/>
              <a:t>., Topical Editor (Fundamental electrochemistry and </a:t>
            </a:r>
            <a:r>
              <a:rPr lang="en-US" sz="2000" dirty="0" err="1"/>
              <a:t>electrocatalysis</a:t>
            </a:r>
            <a:r>
              <a:rPr lang="en-US" sz="2000" dirty="0"/>
              <a:t>)</a:t>
            </a:r>
          </a:p>
          <a:p>
            <a:r>
              <a:rPr lang="en-US" sz="2000" dirty="0"/>
              <a:t>J. </a:t>
            </a:r>
            <a:r>
              <a:rPr lang="en-US" sz="2000" dirty="0" err="1"/>
              <a:t>Electroanal</a:t>
            </a:r>
            <a:r>
              <a:rPr lang="en-US" sz="2000" dirty="0"/>
              <a:t>. Chem. +</a:t>
            </a:r>
            <a:r>
              <a:rPr lang="ru-RU" sz="2000" dirty="0"/>
              <a:t> </a:t>
            </a:r>
            <a:r>
              <a:rPr lang="en-US" sz="2000" dirty="0"/>
              <a:t>Current </a:t>
            </a:r>
            <a:r>
              <a:rPr lang="ru-RU" sz="2000" dirty="0"/>
              <a:t>О</a:t>
            </a:r>
            <a:r>
              <a:rPr lang="en-US" sz="2000" dirty="0"/>
              <a:t>pinion in Electrochemistry, Editorial boards</a:t>
            </a:r>
          </a:p>
          <a:p>
            <a:endParaRPr lang="ru-RU" sz="2000" dirty="0"/>
          </a:p>
          <a:p>
            <a:pPr marL="342900" indent="-342900">
              <a:buFontTx/>
              <a:buChar char="-"/>
            </a:pPr>
            <a:r>
              <a:rPr lang="ru-RU" sz="2000" b="1" dirty="0"/>
              <a:t>экспертная работа</a:t>
            </a:r>
          </a:p>
          <a:p>
            <a:endParaRPr lang="en-US" sz="2000" dirty="0"/>
          </a:p>
          <a:p>
            <a:r>
              <a:rPr lang="ru-RU" sz="2000" dirty="0"/>
              <a:t>НТС РФТР (до 2015)</a:t>
            </a:r>
          </a:p>
          <a:p>
            <a:r>
              <a:rPr lang="en-US" sz="2000" dirty="0" err="1"/>
              <a:t>Skoltech</a:t>
            </a:r>
            <a:r>
              <a:rPr lang="en-US" sz="2000" dirty="0"/>
              <a:t> Academic Council (2016-2017)</a:t>
            </a:r>
            <a:endParaRPr lang="ru-RU" sz="2000" dirty="0"/>
          </a:p>
          <a:p>
            <a:endParaRPr lang="ru-RU" sz="2000" dirty="0"/>
          </a:p>
          <a:p>
            <a:r>
              <a:rPr lang="ru-RU" sz="2000" dirty="0"/>
              <a:t>Рабочая группа Комкон по научной классификации (2014-2015)</a:t>
            </a:r>
          </a:p>
          <a:p>
            <a:endParaRPr lang="ru-RU" sz="2000" dirty="0"/>
          </a:p>
          <a:p>
            <a:r>
              <a:rPr lang="en-US" sz="2000" dirty="0"/>
              <a:t>ISE Award Committee Member (Memorial </a:t>
            </a:r>
            <a:r>
              <a:rPr lang="en-US" sz="2000" dirty="0" err="1"/>
              <a:t>Frumkin</a:t>
            </a:r>
            <a:r>
              <a:rPr lang="en-US" sz="2000" dirty="0"/>
              <a:t> Medal) (c 2017)</a:t>
            </a:r>
            <a:endParaRPr lang="ru-RU" sz="2000" dirty="0"/>
          </a:p>
          <a:p>
            <a:r>
              <a:rPr lang="ru-RU" sz="2000" dirty="0"/>
              <a:t>Другие одноразовые действия по линии </a:t>
            </a:r>
            <a:r>
              <a:rPr lang="en-US" sz="2000" dirty="0"/>
              <a:t>ISE</a:t>
            </a:r>
            <a:r>
              <a:rPr lang="ru-RU" sz="2000" dirty="0"/>
              <a:t>, </a:t>
            </a:r>
            <a:r>
              <a:rPr lang="en-US" sz="2000" dirty="0"/>
              <a:t>ECS</a:t>
            </a:r>
            <a:r>
              <a:rPr lang="ru-RU" sz="2000" dirty="0"/>
              <a:t>, зарубежных фондов</a:t>
            </a:r>
          </a:p>
        </p:txBody>
      </p:sp>
      <p:cxnSp>
        <p:nvCxnSpPr>
          <p:cNvPr id="4" name="Straight Connector 3"/>
          <p:cNvCxnSpPr/>
          <p:nvPr/>
        </p:nvCxnSpPr>
        <p:spPr>
          <a:xfrm flipV="1">
            <a:off x="323528" y="5805264"/>
            <a:ext cx="8352928" cy="720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703789" y="5949280"/>
            <a:ext cx="729097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/>
              <a:t>Acknowledgement: </a:t>
            </a:r>
            <a:endParaRPr lang="ru-RU" b="1" i="1" dirty="0"/>
          </a:p>
          <a:p>
            <a:r>
              <a:rPr lang="ru-RU" b="1" dirty="0"/>
              <a:t>ничего нельзя было бы сделать без М.И. Борзенко и З.В. Кузьминовой</a:t>
            </a:r>
          </a:p>
        </p:txBody>
      </p:sp>
    </p:spTree>
    <p:extLst>
      <p:ext uri="{BB962C8B-B14F-4D97-AF65-F5344CB8AC3E}">
        <p14:creationId xmlns:p14="http://schemas.microsoft.com/office/powerpoint/2010/main" val="39833348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15616" y="188640"/>
            <a:ext cx="650729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/>
              <a:t>Учебный процесс – основные принципы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259632" y="1484784"/>
            <a:ext cx="3170933" cy="489364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i="1" dirty="0"/>
              <a:t>Тематический баланс</a:t>
            </a:r>
          </a:p>
          <a:p>
            <a:endParaRPr lang="ru-RU" sz="2400" b="1" i="1" dirty="0"/>
          </a:p>
          <a:p>
            <a:endParaRPr lang="ru-RU" sz="2400" b="1" i="1" dirty="0"/>
          </a:p>
          <a:p>
            <a:r>
              <a:rPr lang="ru-RU" sz="2400" b="1" i="1" dirty="0">
                <a:solidFill>
                  <a:schemeClr val="tx2"/>
                </a:solidFill>
              </a:rPr>
              <a:t>Актуализация</a:t>
            </a:r>
          </a:p>
          <a:p>
            <a:endParaRPr lang="ru-RU" sz="2400" b="1" i="1" dirty="0"/>
          </a:p>
          <a:p>
            <a:endParaRPr lang="ru-RU" sz="2400" b="1" i="1" dirty="0"/>
          </a:p>
          <a:p>
            <a:r>
              <a:rPr lang="ru-RU" sz="2400" b="1" i="1" dirty="0">
                <a:solidFill>
                  <a:schemeClr val="accent4"/>
                </a:solidFill>
              </a:rPr>
              <a:t>Индивидуализация</a:t>
            </a:r>
          </a:p>
          <a:p>
            <a:endParaRPr lang="ru-RU" sz="2400" b="1" i="1" dirty="0"/>
          </a:p>
          <a:p>
            <a:endParaRPr lang="ru-RU" sz="2400" b="1" i="1" dirty="0"/>
          </a:p>
          <a:p>
            <a:r>
              <a:rPr lang="en-US" sz="2400" b="1" i="1" dirty="0">
                <a:solidFill>
                  <a:schemeClr val="tx2"/>
                </a:solidFill>
              </a:rPr>
              <a:t>On line </a:t>
            </a:r>
            <a:r>
              <a:rPr lang="ru-RU" sz="2400" b="1" i="1" dirty="0">
                <a:solidFill>
                  <a:schemeClr val="tx2"/>
                </a:solidFill>
              </a:rPr>
              <a:t>доступность</a:t>
            </a:r>
          </a:p>
          <a:p>
            <a:endParaRPr lang="ru-RU" sz="2400" b="1" i="1" dirty="0"/>
          </a:p>
          <a:p>
            <a:endParaRPr lang="ru-RU" sz="2400" b="1" i="1" dirty="0"/>
          </a:p>
          <a:p>
            <a:r>
              <a:rPr lang="ru-RU" sz="2400" b="1" i="1" dirty="0"/>
              <a:t>Обратная связь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508104" y="908720"/>
            <a:ext cx="3554050" cy="59093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Добавление химии высоких</a:t>
            </a:r>
          </a:p>
          <a:p>
            <a:r>
              <a:rPr lang="ru-RU" dirty="0"/>
              <a:t>энергий (В.И.Фельдман)</a:t>
            </a:r>
          </a:p>
          <a:p>
            <a:endParaRPr lang="ru-RU" dirty="0"/>
          </a:p>
          <a:p>
            <a:r>
              <a:rPr lang="ru-RU" dirty="0"/>
              <a:t>Увеличение доли ионики</a:t>
            </a:r>
            <a:r>
              <a:rPr lang="en-US" dirty="0"/>
              <a:t> </a:t>
            </a:r>
            <a:r>
              <a:rPr lang="ru-RU" dirty="0"/>
              <a:t>и </a:t>
            </a:r>
          </a:p>
          <a:p>
            <a:r>
              <a:rPr lang="ru-RU" dirty="0"/>
              <a:t>гомогенных реакций</a:t>
            </a:r>
          </a:p>
          <a:p>
            <a:endParaRPr lang="ru-RU" dirty="0"/>
          </a:p>
          <a:p>
            <a:r>
              <a:rPr lang="ru-RU" dirty="0">
                <a:solidFill>
                  <a:schemeClr val="tx2"/>
                </a:solidFill>
              </a:rPr>
              <a:t>Регулярное дополнение </a:t>
            </a:r>
          </a:p>
          <a:p>
            <a:r>
              <a:rPr lang="ru-RU" dirty="0">
                <a:solidFill>
                  <a:schemeClr val="tx2"/>
                </a:solidFill>
              </a:rPr>
              <a:t>(спектроскопические данные,</a:t>
            </a:r>
          </a:p>
          <a:p>
            <a:r>
              <a:rPr lang="ru-RU" dirty="0">
                <a:solidFill>
                  <a:schemeClr val="tx2"/>
                </a:solidFill>
              </a:rPr>
              <a:t>прикладная электрохимия)</a:t>
            </a:r>
          </a:p>
          <a:p>
            <a:endParaRPr lang="ru-RU" dirty="0"/>
          </a:p>
          <a:p>
            <a:r>
              <a:rPr lang="ru-RU" dirty="0">
                <a:solidFill>
                  <a:schemeClr val="accent4"/>
                </a:solidFill>
              </a:rPr>
              <a:t>Задачи</a:t>
            </a:r>
          </a:p>
          <a:p>
            <a:r>
              <a:rPr lang="ru-RU" dirty="0">
                <a:solidFill>
                  <a:schemeClr val="accent4"/>
                </a:solidFill>
              </a:rPr>
              <a:t>Семинары, коллоквиумы</a:t>
            </a:r>
          </a:p>
          <a:p>
            <a:r>
              <a:rPr lang="ru-RU" dirty="0">
                <a:solidFill>
                  <a:schemeClr val="accent4"/>
                </a:solidFill>
              </a:rPr>
              <a:t>(большой коллектив сотрудников)</a:t>
            </a:r>
          </a:p>
          <a:p>
            <a:endParaRPr lang="ru-RU" dirty="0"/>
          </a:p>
          <a:p>
            <a:r>
              <a:rPr lang="ru-RU" dirty="0">
                <a:solidFill>
                  <a:schemeClr val="tx2"/>
                </a:solidFill>
              </a:rPr>
              <a:t>Новый сайт</a:t>
            </a:r>
          </a:p>
          <a:p>
            <a:r>
              <a:rPr lang="ru-RU" dirty="0">
                <a:solidFill>
                  <a:schemeClr val="tx2"/>
                </a:solidFill>
              </a:rPr>
              <a:t>(В.К. Лауринавичюте)</a:t>
            </a:r>
          </a:p>
          <a:p>
            <a:endParaRPr lang="ru-RU" dirty="0">
              <a:solidFill>
                <a:schemeClr val="tx2"/>
              </a:solidFill>
            </a:endParaRPr>
          </a:p>
          <a:p>
            <a:r>
              <a:rPr lang="ru-RU" dirty="0"/>
              <a:t>Прямые обсуждения решений</a:t>
            </a:r>
          </a:p>
          <a:p>
            <a:r>
              <a:rPr lang="ru-RU" dirty="0"/>
              <a:t>задач из архивов (студенты,</a:t>
            </a:r>
          </a:p>
          <a:p>
            <a:r>
              <a:rPr lang="ru-RU" dirty="0"/>
              <a:t>преподаватели других вузов,</a:t>
            </a:r>
          </a:p>
          <a:p>
            <a:r>
              <a:rPr lang="ru-RU" dirty="0"/>
              <a:t>учителя)</a:t>
            </a:r>
          </a:p>
        </p:txBody>
      </p:sp>
    </p:spTree>
    <p:extLst>
      <p:ext uri="{BB962C8B-B14F-4D97-AF65-F5344CB8AC3E}">
        <p14:creationId xmlns:p14="http://schemas.microsoft.com/office/powerpoint/2010/main" val="34834975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10170" y="404664"/>
            <a:ext cx="529407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/>
              <a:t>Учебный процесс – общий поток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51520" y="1340768"/>
            <a:ext cx="4686668" cy="480131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/>
              <a:t>Негатив</a:t>
            </a:r>
          </a:p>
          <a:p>
            <a:endParaRPr lang="ru-RU" dirty="0"/>
          </a:p>
          <a:p>
            <a:r>
              <a:rPr lang="ru-RU" dirty="0"/>
              <a:t>Смещение на весенний семестр +</a:t>
            </a:r>
          </a:p>
          <a:p>
            <a:r>
              <a:rPr lang="ru-RU" dirty="0"/>
              <a:t>+крайне нудобное лекционное расписание</a:t>
            </a:r>
          </a:p>
          <a:p>
            <a:endParaRPr lang="ru-RU" dirty="0"/>
          </a:p>
          <a:p>
            <a:r>
              <a:rPr lang="ru-RU" dirty="0"/>
              <a:t>Невозможность влиять на семинары в</a:t>
            </a:r>
          </a:p>
          <a:p>
            <a:r>
              <a:rPr lang="ru-RU" dirty="0"/>
              <a:t>половине групп</a:t>
            </a:r>
          </a:p>
          <a:p>
            <a:endParaRPr lang="ru-RU" dirty="0"/>
          </a:p>
          <a:p>
            <a:r>
              <a:rPr lang="ru-RU" dirty="0"/>
              <a:t>Невозможность влиять на задачи практикума</a:t>
            </a:r>
          </a:p>
          <a:p>
            <a:r>
              <a:rPr lang="ru-RU" dirty="0"/>
              <a:t>«ЭДС» и «Электропроводность»</a:t>
            </a:r>
          </a:p>
          <a:p>
            <a:endParaRPr lang="ru-RU" dirty="0"/>
          </a:p>
          <a:p>
            <a:r>
              <a:rPr lang="ru-RU" dirty="0"/>
              <a:t>Сохранение противоречий с содержанием</a:t>
            </a:r>
          </a:p>
          <a:p>
            <a:r>
              <a:rPr lang="ru-RU" dirty="0"/>
              <a:t>электрохимических разделов общих курсов</a:t>
            </a:r>
          </a:p>
          <a:p>
            <a:r>
              <a:rPr lang="ru-RU" dirty="0"/>
              <a:t>неорганической и аналитической химии</a:t>
            </a:r>
          </a:p>
          <a:p>
            <a:endParaRPr lang="ru-RU" dirty="0"/>
          </a:p>
          <a:p>
            <a:r>
              <a:rPr lang="ru-RU" dirty="0"/>
              <a:t>Сохранение напряженности во взаимоотно-</a:t>
            </a:r>
          </a:p>
          <a:p>
            <a:r>
              <a:rPr lang="ru-RU" dirty="0"/>
              <a:t>шениях с кафедрой физической химии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220072" y="1268760"/>
            <a:ext cx="3865482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>
                <a:solidFill>
                  <a:schemeClr val="tx2"/>
                </a:solidFill>
              </a:rPr>
              <a:t>Позитив</a:t>
            </a:r>
          </a:p>
          <a:p>
            <a:endParaRPr lang="ru-RU" dirty="0"/>
          </a:p>
          <a:p>
            <a:r>
              <a:rPr lang="ru-RU" dirty="0">
                <a:solidFill>
                  <a:schemeClr val="tx2"/>
                </a:solidFill>
              </a:rPr>
              <a:t>Устойчивость системы решения</a:t>
            </a:r>
          </a:p>
          <a:p>
            <a:r>
              <a:rPr lang="ru-RU" dirty="0">
                <a:solidFill>
                  <a:schemeClr val="tx2"/>
                </a:solidFill>
              </a:rPr>
              <a:t>задач (система самоконтроля,</a:t>
            </a:r>
          </a:p>
          <a:p>
            <a:r>
              <a:rPr lang="ru-RU" dirty="0">
                <a:solidFill>
                  <a:schemeClr val="tx2"/>
                </a:solidFill>
              </a:rPr>
              <a:t>формально - контрольные работы)</a:t>
            </a:r>
          </a:p>
          <a:p>
            <a:endParaRPr lang="ru-RU" dirty="0">
              <a:solidFill>
                <a:schemeClr val="tx2"/>
              </a:solidFill>
            </a:endParaRPr>
          </a:p>
          <a:p>
            <a:r>
              <a:rPr lang="ru-RU" dirty="0">
                <a:solidFill>
                  <a:schemeClr val="tx2"/>
                </a:solidFill>
              </a:rPr>
              <a:t>Участие значительной группы</a:t>
            </a:r>
          </a:p>
          <a:p>
            <a:r>
              <a:rPr lang="ru-RU" dirty="0">
                <a:solidFill>
                  <a:schemeClr val="tx2"/>
                </a:solidFill>
              </a:rPr>
              <a:t>сотрудников в составлении и про-</a:t>
            </a:r>
          </a:p>
          <a:p>
            <a:r>
              <a:rPr lang="ru-RU" dirty="0">
                <a:solidFill>
                  <a:schemeClr val="tx2"/>
                </a:solidFill>
              </a:rPr>
              <a:t>верке задач, проведении семинаров,</a:t>
            </a:r>
          </a:p>
          <a:p>
            <a:r>
              <a:rPr lang="ru-RU" dirty="0">
                <a:solidFill>
                  <a:schemeClr val="tx2"/>
                </a:solidFill>
              </a:rPr>
              <a:t>практикума и коллоквиумов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292080" y="4437112"/>
            <a:ext cx="3478581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>
                <a:solidFill>
                  <a:schemeClr val="accent4"/>
                </a:solidFill>
              </a:rPr>
              <a:t>Перспектива</a:t>
            </a:r>
          </a:p>
          <a:p>
            <a:endParaRPr lang="ru-RU" dirty="0">
              <a:solidFill>
                <a:schemeClr val="accent4"/>
              </a:solidFill>
            </a:endParaRPr>
          </a:p>
          <a:p>
            <a:r>
              <a:rPr lang="ru-RU" dirty="0">
                <a:solidFill>
                  <a:schemeClr val="accent4"/>
                </a:solidFill>
              </a:rPr>
              <a:t>Отдельный курс</a:t>
            </a:r>
          </a:p>
          <a:p>
            <a:endParaRPr lang="ru-RU" dirty="0">
              <a:solidFill>
                <a:schemeClr val="accent4"/>
              </a:solidFill>
            </a:endParaRPr>
          </a:p>
          <a:p>
            <a:r>
              <a:rPr lang="ru-RU" dirty="0">
                <a:solidFill>
                  <a:schemeClr val="accent4"/>
                </a:solidFill>
              </a:rPr>
              <a:t>? Выделение физикохимического</a:t>
            </a:r>
          </a:p>
          <a:p>
            <a:r>
              <a:rPr lang="ru-RU" dirty="0">
                <a:solidFill>
                  <a:schemeClr val="accent4"/>
                </a:solidFill>
              </a:rPr>
              <a:t>(или «неорганического») потока</a:t>
            </a:r>
          </a:p>
        </p:txBody>
      </p:sp>
    </p:spTree>
    <p:extLst>
      <p:ext uri="{BB962C8B-B14F-4D97-AF65-F5344CB8AC3E}">
        <p14:creationId xmlns:p14="http://schemas.microsoft.com/office/powerpoint/2010/main" val="8248955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15616" y="404664"/>
            <a:ext cx="7552260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/>
              <a:t>Учебный процесс – 11 группа</a:t>
            </a:r>
          </a:p>
          <a:p>
            <a:r>
              <a:rPr lang="ru-RU" sz="2800" b="1" dirty="0"/>
              <a:t>(«Дополнительные главы физической химии»)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51520" y="1556792"/>
            <a:ext cx="4444358" cy="34163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/>
              <a:t>Негатив</a:t>
            </a:r>
          </a:p>
          <a:p>
            <a:endParaRPr lang="ru-RU" dirty="0"/>
          </a:p>
          <a:p>
            <a:r>
              <a:rPr lang="ru-RU" dirty="0"/>
              <a:t>Чехарда в учебном плане, отсутствие </a:t>
            </a:r>
          </a:p>
          <a:p>
            <a:r>
              <a:rPr lang="ru-RU" dirty="0"/>
              <a:t>последовательности «Дополнительных</a:t>
            </a:r>
          </a:p>
          <a:p>
            <a:r>
              <a:rPr lang="ru-RU" dirty="0"/>
              <a:t>глав»</a:t>
            </a:r>
          </a:p>
          <a:p>
            <a:endParaRPr lang="ru-RU" dirty="0"/>
          </a:p>
          <a:p>
            <a:r>
              <a:rPr lang="ru-RU" dirty="0"/>
              <a:t>Тяжелые проблемы с расписанием</a:t>
            </a:r>
          </a:p>
          <a:p>
            <a:endParaRPr lang="ru-RU" dirty="0"/>
          </a:p>
          <a:p>
            <a:r>
              <a:rPr lang="ru-RU" dirty="0"/>
              <a:t>Массовый выбор студентами 11 групп</a:t>
            </a:r>
          </a:p>
          <a:p>
            <a:r>
              <a:rPr lang="ru-RU" dirty="0"/>
              <a:t>прямолинейно химических специализаций</a:t>
            </a:r>
          </a:p>
          <a:p>
            <a:endParaRPr lang="ru-RU" dirty="0"/>
          </a:p>
          <a:p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4932040" y="1873855"/>
            <a:ext cx="4038221" cy="42473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>
                <a:solidFill>
                  <a:schemeClr val="tx2"/>
                </a:solidFill>
              </a:rPr>
              <a:t>Позитив</a:t>
            </a:r>
          </a:p>
          <a:p>
            <a:endParaRPr lang="ru-RU" dirty="0"/>
          </a:p>
          <a:p>
            <a:r>
              <a:rPr lang="ru-RU" dirty="0">
                <a:solidFill>
                  <a:schemeClr val="tx2"/>
                </a:solidFill>
              </a:rPr>
              <a:t>Реальная индивидуализация (каждому</a:t>
            </a:r>
          </a:p>
          <a:p>
            <a:r>
              <a:rPr lang="ru-RU" dirty="0">
                <a:solidFill>
                  <a:schemeClr val="tx2"/>
                </a:solidFill>
              </a:rPr>
              <a:t>студенту – профильную задачу, даже</a:t>
            </a:r>
          </a:p>
          <a:p>
            <a:r>
              <a:rPr lang="ru-RU" dirty="0">
                <a:solidFill>
                  <a:schemeClr val="tx2"/>
                </a:solidFill>
              </a:rPr>
              <a:t>если он органик)</a:t>
            </a:r>
          </a:p>
          <a:p>
            <a:endParaRPr lang="ru-RU" dirty="0">
              <a:solidFill>
                <a:schemeClr val="tx2"/>
              </a:solidFill>
            </a:endParaRPr>
          </a:p>
          <a:p>
            <a:r>
              <a:rPr lang="ru-RU" dirty="0">
                <a:solidFill>
                  <a:schemeClr val="tx2"/>
                </a:solidFill>
              </a:rPr>
              <a:t>Хорошие «кругозорные» результаты</a:t>
            </a:r>
          </a:p>
          <a:p>
            <a:r>
              <a:rPr lang="ru-RU" dirty="0">
                <a:solidFill>
                  <a:schemeClr val="tx2"/>
                </a:solidFill>
              </a:rPr>
              <a:t>(уровень 11х групп достаточен для</a:t>
            </a:r>
          </a:p>
          <a:p>
            <a:r>
              <a:rPr lang="ru-RU" dirty="0">
                <a:solidFill>
                  <a:schemeClr val="tx2"/>
                </a:solidFill>
              </a:rPr>
              <a:t>серьезных семинаров)</a:t>
            </a:r>
          </a:p>
          <a:p>
            <a:endParaRPr lang="ru-RU" dirty="0">
              <a:solidFill>
                <a:schemeClr val="tx2"/>
              </a:solidFill>
            </a:endParaRPr>
          </a:p>
          <a:p>
            <a:r>
              <a:rPr lang="ru-RU" dirty="0">
                <a:solidFill>
                  <a:schemeClr val="tx2"/>
                </a:solidFill>
              </a:rPr>
              <a:t>Сохранение контактов с выпускниками</a:t>
            </a:r>
          </a:p>
          <a:p>
            <a:r>
              <a:rPr lang="ru-RU" dirty="0">
                <a:solidFill>
                  <a:schemeClr val="tx2"/>
                </a:solidFill>
              </a:rPr>
              <a:t>11х групп, их обращения за</a:t>
            </a:r>
          </a:p>
          <a:p>
            <a:r>
              <a:rPr lang="ru-RU" dirty="0">
                <a:solidFill>
                  <a:schemeClr val="tx2"/>
                </a:solidFill>
              </a:rPr>
              <a:t>консультациями и литературой</a:t>
            </a:r>
          </a:p>
          <a:p>
            <a:endParaRPr lang="ru-RU" dirty="0">
              <a:solidFill>
                <a:schemeClr val="tx2"/>
              </a:solidFill>
            </a:endParaRPr>
          </a:p>
          <a:p>
            <a:r>
              <a:rPr lang="ru-RU" dirty="0">
                <a:solidFill>
                  <a:schemeClr val="tx2"/>
                </a:solidFill>
              </a:rPr>
              <a:t>И вообще положительные ощущения.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51520" y="4759984"/>
            <a:ext cx="4095095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>
                <a:solidFill>
                  <a:schemeClr val="accent4"/>
                </a:solidFill>
              </a:rPr>
              <a:t>Перспектива</a:t>
            </a:r>
          </a:p>
          <a:p>
            <a:endParaRPr lang="ru-RU" dirty="0">
              <a:solidFill>
                <a:schemeClr val="accent4"/>
              </a:solidFill>
            </a:endParaRPr>
          </a:p>
          <a:p>
            <a:r>
              <a:rPr lang="ru-RU" dirty="0">
                <a:solidFill>
                  <a:schemeClr val="accent4"/>
                </a:solidFill>
              </a:rPr>
              <a:t>Добиться согласования учебного плана</a:t>
            </a:r>
          </a:p>
          <a:p>
            <a:endParaRPr lang="ru-RU" dirty="0">
              <a:solidFill>
                <a:schemeClr val="accent4"/>
              </a:solidFill>
            </a:endParaRPr>
          </a:p>
          <a:p>
            <a:r>
              <a:rPr lang="ru-RU" dirty="0">
                <a:solidFill>
                  <a:schemeClr val="accent4"/>
                </a:solidFill>
              </a:rPr>
              <a:t>Передать курс В.А. Никитиной, в случае</a:t>
            </a:r>
          </a:p>
          <a:p>
            <a:r>
              <a:rPr lang="ru-RU" dirty="0">
                <a:solidFill>
                  <a:schemeClr val="accent4"/>
                </a:solidFill>
              </a:rPr>
              <a:t>ее согласия</a:t>
            </a:r>
          </a:p>
        </p:txBody>
      </p:sp>
    </p:spTree>
    <p:extLst>
      <p:ext uri="{BB962C8B-B14F-4D97-AF65-F5344CB8AC3E}">
        <p14:creationId xmlns:p14="http://schemas.microsoft.com/office/powerpoint/2010/main" val="11264081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15616" y="404664"/>
            <a:ext cx="633199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/>
              <a:t>Учебный процесс – кафедра (студенты)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19" y="1052736"/>
            <a:ext cx="8994282" cy="57191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261855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15616" y="2977788"/>
            <a:ext cx="659065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/>
              <a:t>Учебный процесс – кафедра (аспиранты)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418" y="3645024"/>
            <a:ext cx="8482046" cy="30243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2"/>
          <p:cNvSpPr/>
          <p:nvPr/>
        </p:nvSpPr>
        <p:spPr>
          <a:xfrm>
            <a:off x="1115616" y="5157192"/>
            <a:ext cx="432048" cy="14401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971600" y="5013176"/>
            <a:ext cx="5084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лся</a:t>
            </a:r>
          </a:p>
        </p:txBody>
      </p:sp>
      <p:sp>
        <p:nvSpPr>
          <p:cNvPr id="6" name="Rectangle 5"/>
          <p:cNvSpPr/>
          <p:nvPr/>
        </p:nvSpPr>
        <p:spPr>
          <a:xfrm>
            <a:off x="266418" y="3645024"/>
            <a:ext cx="7689958" cy="50405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Rectangle 7"/>
          <p:cNvSpPr/>
          <p:nvPr/>
        </p:nvSpPr>
        <p:spPr>
          <a:xfrm>
            <a:off x="418818" y="4725144"/>
            <a:ext cx="8041614" cy="69744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Rectangle 9"/>
          <p:cNvSpPr/>
          <p:nvPr/>
        </p:nvSpPr>
        <p:spPr>
          <a:xfrm>
            <a:off x="418818" y="5949280"/>
            <a:ext cx="8041614" cy="504056"/>
          </a:xfrm>
          <a:prstGeom prst="rect">
            <a:avLst/>
          </a:prstGeom>
          <a:noFill/>
          <a:ln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539552" y="143054"/>
            <a:ext cx="731790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/>
              <a:t>Учебный процесс – кафедра (спецпрактикум)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39552" y="836712"/>
            <a:ext cx="7299691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/>
              <a:t>Самая стабильная задача – «Емкость» (Е.В. Стенина)</a:t>
            </a:r>
          </a:p>
          <a:p>
            <a:endParaRPr lang="ru-RU" b="1" dirty="0"/>
          </a:p>
          <a:p>
            <a:r>
              <a:rPr lang="ru-RU" b="1" dirty="0"/>
              <a:t>Жизнеспособны задачи «Коррозия» (М.И. Борзенко, А.С. Рябова) и </a:t>
            </a:r>
          </a:p>
          <a:p>
            <a:r>
              <a:rPr lang="ru-RU" b="1" dirty="0"/>
              <a:t>«Адсорбция на металлах группы платины» (Э.Е. Левин)</a:t>
            </a:r>
          </a:p>
          <a:p>
            <a:endParaRPr lang="ru-RU" b="1" dirty="0"/>
          </a:p>
          <a:p>
            <a:r>
              <a:rPr lang="ru-RU" b="1" dirty="0"/>
              <a:t>Опробованы варианты задач «Вольтамперометрия» (В.А. Никитина) и</a:t>
            </a:r>
          </a:p>
          <a:p>
            <a:r>
              <a:rPr lang="ru-RU" b="1" dirty="0"/>
              <a:t>«Электрокристаллизация» (В.К. Лауринавичюте)</a:t>
            </a:r>
          </a:p>
        </p:txBody>
      </p:sp>
    </p:spTree>
    <p:extLst>
      <p:ext uri="{BB962C8B-B14F-4D97-AF65-F5344CB8AC3E}">
        <p14:creationId xmlns:p14="http://schemas.microsoft.com/office/powerpoint/2010/main" val="4867594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3528" y="1280949"/>
            <a:ext cx="8624156" cy="507831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/>
              <a:t>Запуск других курсов по выбору (если кто-то напишет </a:t>
            </a:r>
            <a:r>
              <a:rPr lang="ru-RU" b="1" u="sng" dirty="0"/>
              <a:t>полноценные программы</a:t>
            </a:r>
            <a:r>
              <a:rPr lang="ru-RU" b="1" dirty="0"/>
              <a:t> и </a:t>
            </a:r>
          </a:p>
          <a:p>
            <a:r>
              <a:rPr lang="ru-RU" b="1" dirty="0"/>
              <a:t>будет готов предлагать </a:t>
            </a:r>
            <a:r>
              <a:rPr lang="ru-RU" b="1" u="sng" dirty="0"/>
              <a:t>индивидуализированные задачи</a:t>
            </a:r>
            <a:r>
              <a:rPr lang="ru-RU" b="1" dirty="0"/>
              <a:t>)</a:t>
            </a:r>
          </a:p>
          <a:p>
            <a:endParaRPr lang="ru-RU" b="1" dirty="0"/>
          </a:p>
          <a:p>
            <a:r>
              <a:rPr lang="ru-RU" b="1" dirty="0"/>
              <a:t>Сохранение и углубление пересечений с родственными не-электрохимическими</a:t>
            </a:r>
          </a:p>
          <a:p>
            <a:r>
              <a:rPr lang="ru-RU" b="1" dirty="0"/>
              <a:t>спецкурсами (В.И.Фельдман, А.Х.Воробьев; химия твердого тела)</a:t>
            </a:r>
          </a:p>
          <a:p>
            <a:endParaRPr lang="ru-RU" b="1" dirty="0"/>
          </a:p>
          <a:p>
            <a:r>
              <a:rPr lang="ru-RU" b="1" dirty="0"/>
              <a:t>Адаптация части спецкурсов для студентов других кафедр и факультетов</a:t>
            </a:r>
          </a:p>
          <a:p>
            <a:endParaRPr lang="ru-RU" b="1" dirty="0"/>
          </a:p>
          <a:p>
            <a:r>
              <a:rPr lang="ru-RU" b="1" dirty="0"/>
              <a:t>Аспирантская практика – спецпрактикум и семинары (с 2020 г.)</a:t>
            </a:r>
          </a:p>
          <a:p>
            <a:endParaRPr lang="ru-RU" b="1" dirty="0"/>
          </a:p>
          <a:p>
            <a:r>
              <a:rPr lang="ru-RU" b="1" u="sng" dirty="0"/>
              <a:t>Оптимистический сценарий:</a:t>
            </a:r>
          </a:p>
          <a:p>
            <a:endParaRPr lang="ru-RU" b="1" dirty="0"/>
          </a:p>
          <a:p>
            <a:r>
              <a:rPr lang="ru-RU" b="1" dirty="0"/>
              <a:t>Подготовка образовательных материалов по истории школы Фрумкина (с участием</a:t>
            </a:r>
          </a:p>
          <a:p>
            <a:r>
              <a:rPr lang="ru-RU" b="1" dirty="0"/>
              <a:t>М.Л.Хрущевой)</a:t>
            </a:r>
          </a:p>
          <a:p>
            <a:endParaRPr lang="ru-RU" b="1" dirty="0"/>
          </a:p>
          <a:p>
            <a:r>
              <a:rPr lang="ru-RU" b="1" dirty="0"/>
              <a:t>Создание сетевого каталога исторических электрохимических работ</a:t>
            </a:r>
          </a:p>
          <a:p>
            <a:endParaRPr lang="ru-RU" b="1" dirty="0"/>
          </a:p>
          <a:p>
            <a:r>
              <a:rPr lang="ru-RU" b="1" dirty="0"/>
              <a:t>Создание сетевого каталога фундаментальных обзоров и учебников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268016" y="457508"/>
            <a:ext cx="694972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/>
              <a:t>Учебный процесс – кафедра (перспективы)</a:t>
            </a:r>
          </a:p>
        </p:txBody>
      </p:sp>
    </p:spTree>
    <p:extLst>
      <p:ext uri="{BB962C8B-B14F-4D97-AF65-F5344CB8AC3E}">
        <p14:creationId xmlns:p14="http://schemas.microsoft.com/office/powerpoint/2010/main" val="16344329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7504" y="44624"/>
            <a:ext cx="757053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/>
              <a:t>Исследовательский процесс – старые тематики</a:t>
            </a:r>
          </a:p>
        </p:txBody>
      </p:sp>
      <p:sp>
        <p:nvSpPr>
          <p:cNvPr id="4" name="Rectangle 3"/>
          <p:cNvSpPr/>
          <p:nvPr/>
        </p:nvSpPr>
        <p:spPr>
          <a:xfrm>
            <a:off x="281064" y="5085184"/>
            <a:ext cx="856895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en-US" b="1" dirty="0"/>
              <a:t>2017 </a:t>
            </a:r>
            <a:r>
              <a:rPr lang="en-US" dirty="0">
                <a:hlinkClick r:id="rId2" tooltip="Перейти на страницу статьи"/>
              </a:rPr>
              <a:t>Electrochemical growth of nanowires in anodic alumina templates: the role of pore branching</a:t>
            </a:r>
            <a:endParaRPr lang="en-US" dirty="0"/>
          </a:p>
          <a:p>
            <a:pPr fontAlgn="base"/>
            <a:r>
              <a:rPr lang="en-US" dirty="0" err="1">
                <a:hlinkClick r:id="rId3" tooltip="Noyan Alexey A. (перейти на страницу сотрудника)"/>
              </a:rPr>
              <a:t>Noyan</a:t>
            </a:r>
            <a:r>
              <a:rPr lang="en-US" dirty="0">
                <a:hlinkClick r:id="rId3" tooltip="Noyan Alexey A. (перейти на страницу сотрудника)"/>
              </a:rPr>
              <a:t> Alexey A.</a:t>
            </a:r>
            <a:r>
              <a:rPr lang="en-US" dirty="0"/>
              <a:t> et al.</a:t>
            </a:r>
          </a:p>
        </p:txBody>
      </p:sp>
      <p:sp>
        <p:nvSpPr>
          <p:cNvPr id="5" name="Rectangle 4"/>
          <p:cNvSpPr/>
          <p:nvPr/>
        </p:nvSpPr>
        <p:spPr>
          <a:xfrm>
            <a:off x="899592" y="476672"/>
            <a:ext cx="824440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en-US" b="1" dirty="0"/>
              <a:t>2018 </a:t>
            </a:r>
            <a:r>
              <a:rPr lang="en-US" dirty="0">
                <a:hlinkClick r:id="rId4" tooltip="Перейти на страницу статьи"/>
              </a:rPr>
              <a:t>Solvent effect on electron transfer through </a:t>
            </a:r>
            <a:r>
              <a:rPr lang="en-US" dirty="0" err="1">
                <a:hlinkClick r:id="rId4" tooltip="Перейти на страницу статьи"/>
              </a:rPr>
              <a:t>alkanethiols</a:t>
            </a:r>
            <a:r>
              <a:rPr lang="en-US" dirty="0"/>
              <a:t>, </a:t>
            </a:r>
            <a:r>
              <a:rPr lang="en-US" dirty="0">
                <a:hlinkClick r:id="rId5" tooltip="Никитина Виктория Андреевна (перейти на страницу сотрудника)"/>
              </a:rPr>
              <a:t>Nikitina Victoria A.</a:t>
            </a:r>
            <a:r>
              <a:rPr lang="en-US" dirty="0"/>
              <a:t> et al.</a:t>
            </a:r>
          </a:p>
        </p:txBody>
      </p:sp>
      <p:sp>
        <p:nvSpPr>
          <p:cNvPr id="6" name="Rectangle 5"/>
          <p:cNvSpPr/>
          <p:nvPr/>
        </p:nvSpPr>
        <p:spPr>
          <a:xfrm>
            <a:off x="168324" y="2348880"/>
            <a:ext cx="878497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en-US" b="1" dirty="0"/>
              <a:t>2016 </a:t>
            </a:r>
            <a:r>
              <a:rPr lang="en-US" dirty="0">
                <a:hlinkClick r:id="rId6" tooltip="Перейти на страницу статьи"/>
              </a:rPr>
              <a:t>Electrodeposited non-stoichiometric tungstic acid for electrochromic applications: film growth modes, crystal structure, redox behavior and stability</a:t>
            </a:r>
            <a:endParaRPr lang="en-US" dirty="0"/>
          </a:p>
          <a:p>
            <a:pPr fontAlgn="base"/>
            <a:r>
              <a:rPr lang="en-US" dirty="0" err="1">
                <a:hlinkClick r:id="rId7" tooltip="Пуголовкин Леонид Витальевич (перейти на страницу сотрудника)"/>
              </a:rPr>
              <a:t>Pugolovkin</a:t>
            </a:r>
            <a:r>
              <a:rPr lang="en-US" dirty="0">
                <a:hlinkClick r:id="rId7" tooltip="Пуголовкин Леонид Витальевич (перейти на страницу сотрудника)"/>
              </a:rPr>
              <a:t> Leonid V.</a:t>
            </a:r>
            <a:r>
              <a:rPr lang="en-US" dirty="0"/>
              <a:t> et al.</a:t>
            </a:r>
          </a:p>
        </p:txBody>
      </p:sp>
      <p:sp>
        <p:nvSpPr>
          <p:cNvPr id="7" name="Rectangle 6"/>
          <p:cNvSpPr/>
          <p:nvPr/>
        </p:nvSpPr>
        <p:spPr>
          <a:xfrm>
            <a:off x="169869" y="3299742"/>
            <a:ext cx="857541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en-US" b="1" dirty="0"/>
              <a:t>2015 </a:t>
            </a:r>
            <a:r>
              <a:rPr lang="en-US" dirty="0" err="1">
                <a:hlinkClick r:id="rId8" tooltip="Перейти на страницу статьи"/>
              </a:rPr>
              <a:t>Isopolymolybdate</a:t>
            </a:r>
            <a:r>
              <a:rPr lang="en-US" dirty="0">
                <a:hlinkClick r:id="rId8" tooltip="Перейти на страницу статьи"/>
              </a:rPr>
              <a:t> adsorption as related to inhibition and self-inhibition of electrode processes</a:t>
            </a:r>
            <a:endParaRPr lang="en-US" dirty="0"/>
          </a:p>
          <a:p>
            <a:pPr fontAlgn="base"/>
            <a:r>
              <a:rPr lang="en-US" dirty="0" err="1">
                <a:hlinkClick r:id="rId7" tooltip="Пуголовкин Леонид Витальевич (перейти на страницу сотрудника)"/>
              </a:rPr>
              <a:t>Pugolovkin</a:t>
            </a:r>
            <a:r>
              <a:rPr lang="en-US" dirty="0">
                <a:hlinkClick r:id="rId7" tooltip="Пуголовкин Леонид Витальевич (перейти на страницу сотрудника)"/>
              </a:rPr>
              <a:t> L.V.</a:t>
            </a:r>
            <a:r>
              <a:rPr lang="en-US" dirty="0"/>
              <a:t>, </a:t>
            </a:r>
            <a:r>
              <a:rPr lang="en-US" dirty="0" err="1">
                <a:hlinkClick r:id="rId9" tooltip="Борзенко Марина Игоревна (перейти на страницу сотрудника)"/>
              </a:rPr>
              <a:t>Borzenko</a:t>
            </a:r>
            <a:r>
              <a:rPr lang="en-US" dirty="0">
                <a:hlinkClick r:id="rId9" tooltip="Борзенко Марина Игоревна (перейти на страницу сотрудника)"/>
              </a:rPr>
              <a:t> M.I.</a:t>
            </a:r>
            <a:r>
              <a:rPr lang="en-US" dirty="0"/>
              <a:t>, </a:t>
            </a:r>
            <a:r>
              <a:rPr lang="en-US" dirty="0" err="1">
                <a:hlinkClick r:id="rId10" tooltip="Цирлина Галина Александровна (перейти на страницу сотрудника)"/>
              </a:rPr>
              <a:t>Tsirlina</a:t>
            </a:r>
            <a:r>
              <a:rPr lang="en-US" dirty="0">
                <a:hlinkClick r:id="rId10" tooltip="Цирлина Галина Александровна (перейти на страницу сотрудника)"/>
              </a:rPr>
              <a:t> G.A.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906052" y="908720"/>
            <a:ext cx="820245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en-US" b="1" dirty="0"/>
              <a:t>2014  </a:t>
            </a:r>
            <a:r>
              <a:rPr lang="en-US" dirty="0">
                <a:hlinkClick r:id="rId11" tooltip="Перейти на страницу статьи"/>
              </a:rPr>
              <a:t>Ferrocene/</a:t>
            </a:r>
            <a:r>
              <a:rPr lang="en-US" dirty="0" err="1">
                <a:hlinkClick r:id="rId11" tooltip="Перейти на страницу статьи"/>
              </a:rPr>
              <a:t>Ferrocenium</a:t>
            </a:r>
            <a:r>
              <a:rPr lang="en-US" dirty="0">
                <a:hlinkClick r:id="rId11" tooltip="Перейти на страницу статьи"/>
              </a:rPr>
              <a:t> Redox Couple at Au(111)/Ionic Liquid and Au(111)/Acetonitrile Interfaces: A Molecular-Level View at the Elementary Act</a:t>
            </a:r>
            <a:endParaRPr lang="en-US" dirty="0"/>
          </a:p>
          <a:p>
            <a:pPr fontAlgn="base"/>
            <a:r>
              <a:rPr lang="en-US" dirty="0">
                <a:hlinkClick r:id="rId5" tooltip="Никитина Виктория Андреевна (перейти на страницу сотрудника)"/>
              </a:rPr>
              <a:t>Nikitina Victoria A.</a:t>
            </a:r>
            <a:r>
              <a:rPr lang="ru-RU" dirty="0"/>
              <a:t> </a:t>
            </a:r>
            <a:r>
              <a:rPr lang="en-US" dirty="0"/>
              <a:t>et al.</a:t>
            </a:r>
          </a:p>
        </p:txBody>
      </p:sp>
      <p:sp>
        <p:nvSpPr>
          <p:cNvPr id="9" name="Rectangle 8"/>
          <p:cNvSpPr/>
          <p:nvPr/>
        </p:nvSpPr>
        <p:spPr>
          <a:xfrm>
            <a:off x="894864" y="1772816"/>
            <a:ext cx="821364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en-US" b="1" dirty="0"/>
              <a:t>2014 </a:t>
            </a:r>
            <a:r>
              <a:rPr lang="en-US" dirty="0">
                <a:hlinkClick r:id="rId12" tooltip="Перейти на страницу статьи"/>
              </a:rPr>
              <a:t>Long Distance Electron Transfer at the Metal/</a:t>
            </a:r>
            <a:r>
              <a:rPr lang="en-US" dirty="0" err="1">
                <a:hlinkClick r:id="rId12" tooltip="Перейти на страницу статьи"/>
              </a:rPr>
              <a:t>Alkanethiol</a:t>
            </a:r>
            <a:r>
              <a:rPr lang="en-US" dirty="0">
                <a:hlinkClick r:id="rId12" tooltip="Перейти на страницу статьи"/>
              </a:rPr>
              <a:t>/Ionic Liquid Interface</a:t>
            </a:r>
            <a:endParaRPr lang="en-US" dirty="0"/>
          </a:p>
          <a:p>
            <a:pPr fontAlgn="base"/>
            <a:r>
              <a:rPr lang="en-US" dirty="0">
                <a:hlinkClick r:id="rId5" tooltip="Никитина Виктория Андреевна (перейти на страницу сотрудника)"/>
              </a:rPr>
              <a:t>Nikitina Victoria A.</a:t>
            </a:r>
            <a:r>
              <a:rPr lang="en-US" dirty="0"/>
              <a:t> et al</a:t>
            </a:r>
          </a:p>
        </p:txBody>
      </p:sp>
      <p:sp>
        <p:nvSpPr>
          <p:cNvPr id="10" name="Rectangle 9"/>
          <p:cNvSpPr/>
          <p:nvPr/>
        </p:nvSpPr>
        <p:spPr>
          <a:xfrm>
            <a:off x="281064" y="5973087"/>
            <a:ext cx="867696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en-US" b="1" dirty="0"/>
              <a:t>2014 </a:t>
            </a:r>
            <a:r>
              <a:rPr lang="en-US" dirty="0">
                <a:hlinkClick r:id="rId13" tooltip="Перейти на страницу статьи"/>
              </a:rPr>
              <a:t>Magnetic field resistant quantum interferences in Josephson junctions based on bismuth nanowires</a:t>
            </a:r>
            <a:endParaRPr lang="en-US" dirty="0"/>
          </a:p>
          <a:p>
            <a:pPr fontAlgn="base"/>
            <a:r>
              <a:rPr lang="en-US" dirty="0"/>
              <a:t>Li C., </a:t>
            </a:r>
            <a:r>
              <a:rPr lang="en-US" dirty="0" err="1"/>
              <a:t>Kasumov</a:t>
            </a:r>
            <a:r>
              <a:rPr lang="en-US" dirty="0"/>
              <a:t> A.</a:t>
            </a:r>
            <a:r>
              <a:rPr lang="ru-RU" dirty="0"/>
              <a:t> </a:t>
            </a:r>
            <a:r>
              <a:rPr lang="en-US" dirty="0"/>
              <a:t>et al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361184" y="4161854"/>
            <a:ext cx="774732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en-US" b="1" dirty="0"/>
              <a:t>2014 </a:t>
            </a:r>
            <a:r>
              <a:rPr lang="en-US" dirty="0" err="1">
                <a:hlinkClick r:id="rId14" tooltip="Перейти на страницу статьи"/>
              </a:rPr>
              <a:t>Potentiostatic</a:t>
            </a:r>
            <a:r>
              <a:rPr lang="en-US" dirty="0">
                <a:hlinkClick r:id="rId14" tooltip="Перейти на страницу статьи"/>
              </a:rPr>
              <a:t> electrodeposition of Pt on GC and on HOPG at low loadings: </a:t>
            </a:r>
          </a:p>
          <a:p>
            <a:pPr fontAlgn="base"/>
            <a:r>
              <a:rPr lang="en-US" dirty="0">
                <a:hlinkClick r:id="rId14" tooltip="Перейти на страницу статьи"/>
              </a:rPr>
              <a:t>Analysis of the deposition transients and the structure of Pt deposits</a:t>
            </a:r>
            <a:endParaRPr lang="en-US" dirty="0"/>
          </a:p>
          <a:p>
            <a:pPr fontAlgn="base"/>
            <a:r>
              <a:rPr lang="en-US" dirty="0">
                <a:hlinkClick r:id="rId15" tooltip="Simonov A. (перейти на страницу сотрудника)"/>
              </a:rPr>
              <a:t>Simonov </a:t>
            </a:r>
            <a:r>
              <a:rPr lang="en-US" dirty="0" err="1">
                <a:hlinkClick r:id="rId15" tooltip="Simonov A. (перейти на страницу сотрудника)"/>
              </a:rPr>
              <a:t>Alexandr</a:t>
            </a:r>
            <a:r>
              <a:rPr lang="en-US" dirty="0">
                <a:hlinkClick r:id="rId15" tooltip="Simonov A. (перейти на страницу сотрудника)"/>
              </a:rPr>
              <a:t> N.</a:t>
            </a:r>
            <a:r>
              <a:rPr lang="en-US" dirty="0"/>
              <a:t> et al.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588224" y="2708920"/>
            <a:ext cx="2301720" cy="64633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ru-RU" dirty="0"/>
              <a:t>+ </a:t>
            </a:r>
            <a:r>
              <a:rPr lang="en-US" dirty="0"/>
              <a:t>Electrodeposition of </a:t>
            </a:r>
          </a:p>
          <a:p>
            <a:r>
              <a:rPr lang="en-US" dirty="0" err="1"/>
              <a:t>birnessite</a:t>
            </a:r>
            <a:r>
              <a:rPr lang="en-US" dirty="0"/>
              <a:t>, 2018</a:t>
            </a:r>
            <a:endParaRPr lang="ru-RU" dirty="0"/>
          </a:p>
        </p:txBody>
      </p:sp>
      <p:sp>
        <p:nvSpPr>
          <p:cNvPr id="13" name="Rectangle 12"/>
          <p:cNvSpPr/>
          <p:nvPr/>
        </p:nvSpPr>
        <p:spPr>
          <a:xfrm>
            <a:off x="9684568" y="2420888"/>
            <a:ext cx="9144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40851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11327" y="548680"/>
            <a:ext cx="864096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en-US" b="1" dirty="0"/>
              <a:t>2017 </a:t>
            </a:r>
            <a:r>
              <a:rPr lang="en-US" dirty="0">
                <a:hlinkClick r:id="rId2" tooltip="Перейти на страницу статьи"/>
              </a:rPr>
              <a:t>Further insights into the role of carbon in manganese oxide/carbon composites in the oxygen reduction reaction in alkaline media</a:t>
            </a:r>
            <a:endParaRPr lang="en-US" dirty="0"/>
          </a:p>
          <a:p>
            <a:pPr fontAlgn="base"/>
            <a:r>
              <a:rPr lang="en-US" dirty="0" err="1">
                <a:hlinkClick r:id="rId3" tooltip="Рябова Анна Сергеевна (перейти на страницу сотрудника)"/>
              </a:rPr>
              <a:t>Ryabova</a:t>
            </a:r>
            <a:r>
              <a:rPr lang="en-US" dirty="0">
                <a:hlinkClick r:id="rId3" tooltip="Рябова Анна Сергеевна (перейти на страницу сотрудника)"/>
              </a:rPr>
              <a:t> Anna S</a:t>
            </a:r>
            <a:r>
              <a:rPr lang="ru-RU" dirty="0"/>
              <a:t>. </a:t>
            </a:r>
            <a:r>
              <a:rPr lang="en-US" dirty="0"/>
              <a:t>et al.</a:t>
            </a:r>
          </a:p>
        </p:txBody>
      </p:sp>
      <p:sp>
        <p:nvSpPr>
          <p:cNvPr id="3" name="Rectangle 2"/>
          <p:cNvSpPr/>
          <p:nvPr/>
        </p:nvSpPr>
        <p:spPr>
          <a:xfrm>
            <a:off x="211327" y="1484784"/>
            <a:ext cx="8640959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en-US" b="1" dirty="0"/>
              <a:t>2016 </a:t>
            </a:r>
            <a:r>
              <a:rPr lang="en-US" dirty="0">
                <a:hlinkClick r:id="rId4" tooltip="Перейти на страницу статьи"/>
              </a:rPr>
              <a:t>Rationalizing the Influence of the </a:t>
            </a:r>
            <a:r>
              <a:rPr lang="en-US" dirty="0" err="1">
                <a:hlinkClick r:id="rId4" tooltip="Перейти на страницу статьи"/>
              </a:rPr>
              <a:t>Mn</a:t>
            </a:r>
            <a:r>
              <a:rPr lang="en-US" dirty="0">
                <a:hlinkClick r:id="rId4" tooltip="Перейти на страницу статьи"/>
              </a:rPr>
              <a:t>(IV)/</a:t>
            </a:r>
            <a:r>
              <a:rPr lang="en-US" dirty="0" err="1">
                <a:hlinkClick r:id="rId4" tooltip="Перейти на страницу статьи"/>
              </a:rPr>
              <a:t>Mn</a:t>
            </a:r>
            <a:r>
              <a:rPr lang="en-US" dirty="0">
                <a:hlinkClick r:id="rId4" tooltip="Перейти на страницу статьи"/>
              </a:rPr>
              <a:t>(III) Red-Ox Transition on the </a:t>
            </a:r>
            <a:r>
              <a:rPr lang="en-US" dirty="0" err="1">
                <a:hlinkClick r:id="rId4" tooltip="Перейти на страницу статьи"/>
              </a:rPr>
              <a:t>Electrocatalytic</a:t>
            </a:r>
            <a:r>
              <a:rPr lang="en-US" dirty="0">
                <a:hlinkClick r:id="rId4" tooltip="Перейти на страницу статьи"/>
              </a:rPr>
              <a:t> Activity of Manganese Oxides in the Oxygen Reduction Reaction</a:t>
            </a:r>
            <a:endParaRPr lang="en-US" dirty="0"/>
          </a:p>
          <a:p>
            <a:pPr fontAlgn="base"/>
            <a:r>
              <a:rPr lang="en-US" dirty="0" err="1">
                <a:hlinkClick r:id="rId3" tooltip="Рябова Анна Сергеевна (перейти на страницу сотрудника)"/>
              </a:rPr>
              <a:t>Ryabova</a:t>
            </a:r>
            <a:r>
              <a:rPr lang="en-US" dirty="0">
                <a:hlinkClick r:id="rId3" tooltip="Рябова Анна Сергеевна (перейти на страницу сотрудника)"/>
              </a:rPr>
              <a:t> Anna S.</a:t>
            </a:r>
            <a:r>
              <a:rPr lang="en-US" dirty="0"/>
              <a:t> et al.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99592" y="44624"/>
            <a:ext cx="740471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/>
              <a:t>Исследовательский процесс – </a:t>
            </a:r>
            <a:r>
              <a:rPr lang="en-US" sz="2800" b="1" dirty="0"/>
              <a:t>ORR (</a:t>
            </a:r>
            <a:r>
              <a:rPr lang="ru-RU" sz="2800" b="1" dirty="0"/>
              <a:t>Страсбург</a:t>
            </a:r>
            <a:r>
              <a:rPr lang="en-US" sz="2800" b="1" dirty="0"/>
              <a:t>)</a:t>
            </a:r>
            <a:endParaRPr lang="ru-RU" sz="2800" b="1" dirty="0"/>
          </a:p>
        </p:txBody>
      </p:sp>
      <p:sp>
        <p:nvSpPr>
          <p:cNvPr id="5" name="Rectangle 4"/>
          <p:cNvSpPr/>
          <p:nvPr/>
        </p:nvSpPr>
        <p:spPr>
          <a:xfrm>
            <a:off x="211327" y="2444695"/>
            <a:ext cx="8537137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en-US" b="1" dirty="0"/>
              <a:t>2016 </a:t>
            </a:r>
            <a:r>
              <a:rPr lang="en-US" dirty="0">
                <a:hlinkClick r:id="rId5" tooltip="Перейти на страницу статьи"/>
              </a:rPr>
              <a:t>Study of Hydrogen Peroxide Reactions on Manganese Oxides as a Tool To Decode the Oxygen Reduction Reaction Mechanism</a:t>
            </a:r>
            <a:endParaRPr lang="en-US" dirty="0"/>
          </a:p>
          <a:p>
            <a:pPr fontAlgn="base"/>
            <a:r>
              <a:rPr lang="en-US" dirty="0" err="1">
                <a:hlinkClick r:id="rId3" tooltip="Рябова Анна Сергеевна (перейти на страницу сотрудника)"/>
              </a:rPr>
              <a:t>Ryabova</a:t>
            </a:r>
            <a:r>
              <a:rPr lang="en-US" dirty="0">
                <a:hlinkClick r:id="rId3" tooltip="Рябова Анна Сергеевна (перейти на страницу сотрудника)"/>
              </a:rPr>
              <a:t> A.S.</a:t>
            </a:r>
            <a:r>
              <a:rPr lang="ru-RU" dirty="0"/>
              <a:t> </a:t>
            </a:r>
            <a:r>
              <a:rPr lang="en-US" dirty="0"/>
              <a:t>et al. </a:t>
            </a:r>
          </a:p>
        </p:txBody>
      </p:sp>
      <p:sp>
        <p:nvSpPr>
          <p:cNvPr id="6" name="Rectangle 5"/>
          <p:cNvSpPr/>
          <p:nvPr/>
        </p:nvSpPr>
        <p:spPr>
          <a:xfrm>
            <a:off x="211327" y="3501008"/>
            <a:ext cx="8640959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en-US" b="1" dirty="0"/>
              <a:t>2014 </a:t>
            </a:r>
            <a:r>
              <a:rPr lang="en-US" dirty="0" err="1">
                <a:hlinkClick r:id="rId6" tooltip="Перейти на страницу статьи"/>
              </a:rPr>
              <a:t>Electrocatalysis</a:t>
            </a:r>
            <a:r>
              <a:rPr lang="en-US" dirty="0">
                <a:hlinkClick r:id="rId6" tooltip="Перейти на страницу статьи"/>
              </a:rPr>
              <a:t> of hydrogen peroxide reactions on perovskite oxides: experiment versus kinetic modeling</a:t>
            </a:r>
            <a:endParaRPr lang="en-US" dirty="0"/>
          </a:p>
          <a:p>
            <a:pPr fontAlgn="base"/>
            <a:r>
              <a:rPr lang="en-US" dirty="0" err="1">
                <a:hlinkClick r:id="rId7" tooltip="Poux T. (перейти на страницу сотрудника)"/>
              </a:rPr>
              <a:t>Poux</a:t>
            </a:r>
            <a:r>
              <a:rPr lang="en-US" dirty="0">
                <a:hlinkClick r:id="rId7" tooltip="Poux T. (перейти на страницу сотрудника)"/>
              </a:rPr>
              <a:t> T.</a:t>
            </a:r>
            <a:r>
              <a:rPr lang="ru-RU" dirty="0"/>
              <a:t> </a:t>
            </a:r>
            <a:r>
              <a:rPr lang="en-US" dirty="0"/>
              <a:t>et al. </a:t>
            </a:r>
          </a:p>
        </p:txBody>
      </p:sp>
      <p:sp>
        <p:nvSpPr>
          <p:cNvPr id="7" name="Rectangle 6"/>
          <p:cNvSpPr/>
          <p:nvPr/>
        </p:nvSpPr>
        <p:spPr>
          <a:xfrm>
            <a:off x="179512" y="4388911"/>
            <a:ext cx="864096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en-US" b="1" dirty="0"/>
              <a:t>2014 </a:t>
            </a:r>
            <a:r>
              <a:rPr lang="en-US" dirty="0" err="1">
                <a:hlinkClick r:id="rId8" tooltip="Перейти на страницу статьи"/>
              </a:rPr>
              <a:t>Electrocatalytic</a:t>
            </a:r>
            <a:r>
              <a:rPr lang="en-US" dirty="0">
                <a:hlinkClick r:id="rId8" tooltip="Перейти на страницу статьи"/>
              </a:rPr>
              <a:t> Oxygen Reduction Reaction on Perovskite Oxides: Series versus Direct Pathway</a:t>
            </a:r>
            <a:endParaRPr lang="en-US" dirty="0"/>
          </a:p>
          <a:p>
            <a:pPr fontAlgn="base"/>
            <a:r>
              <a:rPr lang="en-US" dirty="0" err="1">
                <a:hlinkClick r:id="rId7" tooltip="Poux T. (перейти на страницу сотрудника)"/>
              </a:rPr>
              <a:t>Poux</a:t>
            </a:r>
            <a:r>
              <a:rPr lang="en-US" dirty="0">
                <a:hlinkClick r:id="rId7" tooltip="Poux T. (перейти на страницу сотрудника)"/>
              </a:rPr>
              <a:t> </a:t>
            </a:r>
            <a:r>
              <a:rPr lang="en-US" dirty="0" err="1">
                <a:hlinkClick r:id="rId7" tooltip="Poux T. (перейти на страницу сотрудника)"/>
              </a:rPr>
              <a:t>Tiphaine</a:t>
            </a:r>
            <a:r>
              <a:rPr lang="en-US" dirty="0"/>
              <a:t> et al.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763688" y="6444044"/>
            <a:ext cx="73317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Еще </a:t>
            </a:r>
            <a:r>
              <a:rPr lang="en-US" dirty="0"/>
              <a:t>~3 </a:t>
            </a:r>
            <a:r>
              <a:rPr lang="ru-RU" dirty="0"/>
              <a:t>статьи по диссертации Ани и </a:t>
            </a:r>
            <a:r>
              <a:rPr lang="en-US" dirty="0"/>
              <a:t>~4 </a:t>
            </a:r>
            <a:r>
              <a:rPr lang="ru-RU" dirty="0"/>
              <a:t>по диссертации Вани,</a:t>
            </a:r>
            <a:r>
              <a:rPr lang="en-US" dirty="0"/>
              <a:t> </a:t>
            </a:r>
            <a:r>
              <a:rPr lang="ru-RU" dirty="0"/>
              <a:t>2018-2019</a:t>
            </a:r>
          </a:p>
        </p:txBody>
      </p:sp>
      <p:sp>
        <p:nvSpPr>
          <p:cNvPr id="9" name="Rectangle 8"/>
          <p:cNvSpPr/>
          <p:nvPr/>
        </p:nvSpPr>
        <p:spPr>
          <a:xfrm>
            <a:off x="570921" y="5301208"/>
            <a:ext cx="8537583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/>
              <a:t>2018 Fabrication and operation under the same conditions: oxygen reduction on</a:t>
            </a:r>
          </a:p>
          <a:p>
            <a:r>
              <a:rPr lang="en-US" b="1" dirty="0"/>
              <a:t>electrodeposited manganese oxide</a:t>
            </a:r>
          </a:p>
          <a:p>
            <a:r>
              <a:rPr lang="en-US" dirty="0"/>
              <a:t>L. V. </a:t>
            </a:r>
            <a:r>
              <a:rPr lang="en-US" dirty="0" err="1"/>
              <a:t>Pugolovkin</a:t>
            </a:r>
            <a:r>
              <a:rPr lang="en-US" dirty="0"/>
              <a:t>, E. E. Levin</a:t>
            </a:r>
            <a:r>
              <a:rPr lang="ru-RU" dirty="0"/>
              <a:t> </a:t>
            </a:r>
            <a:r>
              <a:rPr lang="en-US" dirty="0"/>
              <a:t>et al, ECS Transactions, accepted</a:t>
            </a:r>
            <a:endParaRPr lang="ru-RU" dirty="0"/>
          </a:p>
        </p:txBody>
      </p:sp>
      <p:cxnSp>
        <p:nvCxnSpPr>
          <p:cNvPr id="11" name="Elbow Connector 10"/>
          <p:cNvCxnSpPr/>
          <p:nvPr/>
        </p:nvCxnSpPr>
        <p:spPr>
          <a:xfrm>
            <a:off x="107504" y="5373216"/>
            <a:ext cx="914400" cy="914400"/>
          </a:xfrm>
          <a:prstGeom prst="bentConnector3">
            <a:avLst>
              <a:gd name="adj1" fmla="val 51099"/>
            </a:avLst>
          </a:prstGeom>
          <a:ln>
            <a:solidFill>
              <a:srgbClr val="FF0000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614310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1262</TotalTime>
  <Words>952</Words>
  <Application>Microsoft Office PowerPoint</Application>
  <PresentationFormat>Экран (4:3)</PresentationFormat>
  <Paragraphs>251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Вероника Лауринавичюте</cp:lastModifiedBy>
  <cp:revision>39</cp:revision>
  <dcterms:created xsi:type="dcterms:W3CDTF">2018-04-15T16:45:06Z</dcterms:created>
  <dcterms:modified xsi:type="dcterms:W3CDTF">2018-04-17T16:09:06Z</dcterms:modified>
</cp:coreProperties>
</file>