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1" r:id="rId4"/>
    <p:sldId id="258" r:id="rId5"/>
    <p:sldId id="259" r:id="rId6"/>
    <p:sldId id="272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A443C-974E-464E-9F03-A7128989302D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772CF-02DF-43FF-A8F3-A0FF06FC20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C4579-5FC9-44A8-8A10-3332ED4CD783}" type="datetimeFigureOut">
              <a:rPr lang="ru-RU" smtClean="0"/>
              <a:pPr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AAC98-127F-4DA9-B909-F5D75DCDA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708972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Краткий обзор деятельности за 2013-2018 гг.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1880" y="5157192"/>
            <a:ext cx="2849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/>
              <a:t>С.н.с. Дрожжин О.А.</a:t>
            </a:r>
          </a:p>
        </p:txBody>
      </p:sp>
      <p:pic>
        <p:nvPicPr>
          <p:cNvPr id="6" name="Picture 8" descr="D:\MyDoc\Неорганика\Работа\Эмблема_лаб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37" y="351439"/>
            <a:ext cx="13906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D:\Li\symbol\5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145" y="332656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https://4science.ru/images/eef06c7f53e54897a8673517f2ef22e8/skoltech_r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297" y="476672"/>
            <a:ext cx="2190031" cy="10259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395536" y="571480"/>
            <a:ext cx="1656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Материалы и электролиты для </a:t>
            </a: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</a:rPr>
              <a:t>литий-ионных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 аккумуляторов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95536" y="2714620"/>
            <a:ext cx="1656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Материалы и электролиты для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</a:rPr>
              <a:t>натрий-ионных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 аккумуляторов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44080" y="4643446"/>
            <a:ext cx="16561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</a:rPr>
              <a:t>Сольво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- и гидротермальные методы синтеза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7158" y="5715016"/>
            <a:ext cx="16561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err="1">
                <a:solidFill>
                  <a:schemeClr val="accent5">
                    <a:lumMod val="75000"/>
                  </a:schemeClr>
                </a:solidFill>
              </a:rPr>
              <a:t>Operando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эксперименты и ячейки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857488" y="329493"/>
            <a:ext cx="3370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Фосфаты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1400" dirty="0" err="1">
                <a:solidFill>
                  <a:schemeClr val="accent6">
                    <a:lumMod val="50000"/>
                  </a:schemeClr>
                </a:solidFill>
              </a:rPr>
              <a:t>Фторидофосфаты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Бораты</a:t>
            </a: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Оксиды</a:t>
            </a:r>
          </a:p>
          <a:p>
            <a:r>
              <a:rPr lang="ru-RU" sz="1400" dirty="0" err="1">
                <a:solidFill>
                  <a:schemeClr val="accent6">
                    <a:lumMod val="50000"/>
                  </a:schemeClr>
                </a:solidFill>
              </a:rPr>
              <a:t>Полианионные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 материалы </a:t>
            </a: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</a:rPr>
              <a:t>Высоковольтные электролиты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830730" y="2428868"/>
            <a:ext cx="1526956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Фосфаты</a:t>
            </a:r>
          </a:p>
          <a:p>
            <a:r>
              <a:rPr lang="ru-RU" sz="1400" dirty="0" err="1">
                <a:solidFill>
                  <a:schemeClr val="accent3">
                    <a:lumMod val="50000"/>
                  </a:schemeClr>
                </a:solidFill>
              </a:rPr>
              <a:t>Фторидофосфаты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Оксиды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Силикаты</a:t>
            </a:r>
          </a:p>
          <a:p>
            <a:r>
              <a:rPr lang="ru-RU" sz="1400" dirty="0" err="1">
                <a:solidFill>
                  <a:schemeClr val="accent3">
                    <a:lumMod val="50000"/>
                  </a:schemeClr>
                </a:solidFill>
              </a:rPr>
              <a:t>Оксогалогениды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Сульфаты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Электролиты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844410" y="4701774"/>
            <a:ext cx="6228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Количественное и качественное развитие метода в применении к деятельности группы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876659" y="5572140"/>
            <a:ext cx="61244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Базовая двухэлектродная электрохимическая ячейка</a:t>
            </a:r>
          </a:p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Ячейки и </a:t>
            </a:r>
            <a:r>
              <a:rPr lang="en-US" sz="1400" i="1" dirty="0" err="1">
                <a:solidFill>
                  <a:schemeClr val="accent5">
                    <a:lumMod val="75000"/>
                  </a:schemeClr>
                </a:solidFill>
              </a:rPr>
              <a:t>operando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эксперименты: рентгеновская, нейтронная,</a:t>
            </a:r>
          </a:p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синхротронная дифракция</a:t>
            </a:r>
          </a:p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Спектроскопия рентгеновского поглощения, </a:t>
            </a:r>
            <a:r>
              <a:rPr lang="ru-RU" sz="1400" dirty="0" err="1">
                <a:solidFill>
                  <a:schemeClr val="accent5">
                    <a:lumMod val="75000"/>
                  </a:schemeClr>
                </a:solidFill>
              </a:rPr>
              <a:t>мессбауэровская</a:t>
            </a:r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 спектроскопия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430602" y="357166"/>
            <a:ext cx="1641860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err="1">
                <a:solidFill>
                  <a:srgbClr val="0070C0"/>
                </a:solidFill>
              </a:rPr>
              <a:t>Суманов</a:t>
            </a:r>
            <a:r>
              <a:rPr lang="ru-RU" sz="1400" i="1" dirty="0">
                <a:solidFill>
                  <a:srgbClr val="0070C0"/>
                </a:solidFill>
              </a:rPr>
              <a:t> В.Д.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Терещенко И.В.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Шевченко В.А.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Григорьев В.В.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Гамзюков</a:t>
            </a:r>
            <a:r>
              <a:rPr lang="ru-RU" sz="1400" i="1" dirty="0">
                <a:solidFill>
                  <a:srgbClr val="0070C0"/>
                </a:solidFill>
              </a:rPr>
              <a:t> П.И.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Гребенщикова А.Д.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Санабай</a:t>
            </a:r>
            <a:r>
              <a:rPr lang="ru-RU" sz="1400" i="1" dirty="0">
                <a:solidFill>
                  <a:srgbClr val="0070C0"/>
                </a:solidFill>
              </a:rPr>
              <a:t> Н.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00148" y="2143116"/>
            <a:ext cx="1358000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err="1">
                <a:solidFill>
                  <a:srgbClr val="0070C0"/>
                </a:solidFill>
              </a:rPr>
              <a:t>Захаркин</a:t>
            </a:r>
            <a:r>
              <a:rPr lang="ru-RU" sz="1400" i="1" dirty="0">
                <a:solidFill>
                  <a:srgbClr val="0070C0"/>
                </a:solidFill>
              </a:rPr>
              <a:t> М.В.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Терещенко И.В.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Шевченко В.А.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Григорьев В.В.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Гамзюков</a:t>
            </a:r>
            <a:r>
              <a:rPr lang="ru-RU" sz="1400" i="1" dirty="0">
                <a:solidFill>
                  <a:srgbClr val="0070C0"/>
                </a:solidFill>
              </a:rPr>
              <a:t> П.И.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Тертов</a:t>
            </a:r>
            <a:r>
              <a:rPr lang="ru-RU" sz="1400" i="1" dirty="0">
                <a:solidFill>
                  <a:srgbClr val="0070C0"/>
                </a:solidFill>
              </a:rPr>
              <a:t> И.В.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Алексеева А.М.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Тябликов</a:t>
            </a:r>
            <a:r>
              <a:rPr lang="ru-RU" sz="1400" i="1" dirty="0">
                <a:solidFill>
                  <a:srgbClr val="0070C0"/>
                </a:solidFill>
              </a:rPr>
              <a:t> О.А.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Розова М.Г.</a:t>
            </a:r>
          </a:p>
          <a:p>
            <a:r>
              <a:rPr lang="ru-RU" sz="1400" i="1" dirty="0">
                <a:solidFill>
                  <a:srgbClr val="0070C0"/>
                </a:solidFill>
              </a:rPr>
              <a:t>Казаков С.М.</a:t>
            </a:r>
          </a:p>
          <a:p>
            <a:r>
              <a:rPr lang="ru-RU" sz="1400" i="1" dirty="0" err="1">
                <a:solidFill>
                  <a:srgbClr val="0070C0"/>
                </a:solidFill>
              </a:rPr>
              <a:t>Бонарь</a:t>
            </a:r>
            <a:r>
              <a:rPr lang="ru-RU" sz="1400" i="1" dirty="0">
                <a:solidFill>
                  <a:srgbClr val="0070C0"/>
                </a:solidFill>
              </a:rPr>
              <a:t> Д.Я.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0044" y="214290"/>
            <a:ext cx="8003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/>
              <a:t>Сольво</a:t>
            </a:r>
            <a:r>
              <a:rPr lang="ru-RU" sz="3200" dirty="0"/>
              <a:t>- и гидротермальные методы синтеза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43372" y="1071546"/>
            <a:ext cx="895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2014 г.: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1785926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Гидротермальный реактор </a:t>
            </a:r>
            <a:r>
              <a:rPr lang="en-US" dirty="0"/>
              <a:t>PARR, </a:t>
            </a:r>
            <a:r>
              <a:rPr lang="ru-RU" dirty="0"/>
              <a:t>30 мл. Синтез </a:t>
            </a:r>
            <a:r>
              <a:rPr lang="en-US" dirty="0"/>
              <a:t>LiFePO</a:t>
            </a:r>
            <a:r>
              <a:rPr lang="en-US" baseline="-25000" dirty="0"/>
              <a:t>4</a:t>
            </a:r>
            <a:endParaRPr lang="ru-RU" baseline="-25000" dirty="0"/>
          </a:p>
        </p:txBody>
      </p:sp>
      <p:pic>
        <p:nvPicPr>
          <p:cNvPr id="1026" name="Picture 2" descr="D:\Work\Li\PR\site\Suman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9729" y="1214422"/>
            <a:ext cx="1488551" cy="1928827"/>
          </a:xfrm>
          <a:prstGeom prst="rect">
            <a:avLst/>
          </a:prstGeom>
          <a:noFill/>
        </p:spPr>
      </p:pic>
      <p:sp>
        <p:nvSpPr>
          <p:cNvPr id="1028" name="AutoShape 4" descr="ÐÐ°ÑÑÐ¸Ð½ÐºÐ¸ Ð¿Ð¾ Ð·Ð°Ð¿ÑÐ¾ÑÑ parr hydrothermal reac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ÐÐ°ÑÑÐ¸Ð½ÐºÐ¸ Ð¿Ð¾ Ð·Ð°Ð¿ÑÐ¾ÑÑ parr hydrothermal reac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ОлегАндреич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1285860"/>
            <a:ext cx="1343793" cy="185738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241013" y="3643314"/>
            <a:ext cx="902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201</a:t>
            </a:r>
            <a:r>
              <a:rPr lang="en-US" b="1" dirty="0"/>
              <a:t>8</a:t>
            </a:r>
            <a:r>
              <a:rPr lang="ru-RU" b="1" dirty="0"/>
              <a:t> г.: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1472" y="4357694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Химический факультет</a:t>
            </a:r>
            <a:r>
              <a:rPr lang="ru-RU" dirty="0"/>
              <a:t>: ~ 13 реакторов, ~ 20-30 пользователей, ~ 5-10 синтезов/день</a:t>
            </a:r>
          </a:p>
          <a:p>
            <a:r>
              <a:rPr lang="ru-RU" b="1" dirty="0" err="1"/>
              <a:t>Сколтех</a:t>
            </a:r>
            <a:r>
              <a:rPr lang="ru-RU" b="1" dirty="0"/>
              <a:t>/</a:t>
            </a:r>
            <a:r>
              <a:rPr lang="ru-RU" b="1" dirty="0" err="1"/>
              <a:t>Рустор</a:t>
            </a:r>
            <a:r>
              <a:rPr lang="ru-RU" b="1" dirty="0"/>
              <a:t>: </a:t>
            </a:r>
            <a:r>
              <a:rPr lang="ru-RU" dirty="0"/>
              <a:t>Гидротермальный реактор </a:t>
            </a:r>
            <a:r>
              <a:rPr lang="en-US" dirty="0"/>
              <a:t>PARR 10 </a:t>
            </a:r>
            <a:r>
              <a:rPr lang="ru-RU" dirty="0"/>
              <a:t>л</a:t>
            </a:r>
          </a:p>
        </p:txBody>
      </p:sp>
      <p:pic>
        <p:nvPicPr>
          <p:cNvPr id="1033" name="Picture 9" descr="C:\Users\ОлегАндреич\Desktop\P_20180306_1609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3896496"/>
            <a:ext cx="1962486" cy="249636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71473" y="5929330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Апрель 2018</a:t>
            </a:r>
            <a:r>
              <a:rPr lang="ru-RU" dirty="0"/>
              <a:t>: первая партия </a:t>
            </a:r>
            <a:r>
              <a:rPr lang="en-US" dirty="0"/>
              <a:t>LiFePO</a:t>
            </a:r>
            <a:r>
              <a:rPr lang="en-US" baseline="-25000" dirty="0"/>
              <a:t>4</a:t>
            </a:r>
            <a:r>
              <a:rPr lang="en-US" dirty="0"/>
              <a:t>, </a:t>
            </a:r>
            <a:r>
              <a:rPr lang="ru-RU" dirty="0"/>
              <a:t>емкость &gt; 90% от теоретической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56911" y="142852"/>
            <a:ext cx="6086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Ячейки и </a:t>
            </a:r>
            <a:r>
              <a:rPr lang="en-US" sz="3200" i="1" dirty="0" err="1"/>
              <a:t>operando</a:t>
            </a:r>
            <a:r>
              <a:rPr lang="en-US" sz="3200" dirty="0"/>
              <a:t> </a:t>
            </a:r>
            <a:r>
              <a:rPr lang="ru-RU" sz="3200" dirty="0"/>
              <a:t>эксперименты</a:t>
            </a:r>
          </a:p>
        </p:txBody>
      </p:sp>
      <p:pic>
        <p:nvPicPr>
          <p:cNvPr id="15361" name="Picture 1" descr="C:\Users\ОлегАндреич\Desktop\P_20180118_1306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3207" y="785794"/>
            <a:ext cx="4563371" cy="250033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28596" y="3500438"/>
            <a:ext cx="82868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Двухэлектродная </a:t>
            </a:r>
            <a:r>
              <a:rPr lang="ru-RU" dirty="0" err="1"/>
              <a:t>быстроразборная</a:t>
            </a:r>
            <a:r>
              <a:rPr lang="ru-RU" dirty="0"/>
              <a:t> электрохимическая ячейка</a:t>
            </a:r>
          </a:p>
          <a:p>
            <a:r>
              <a:rPr lang="ru-RU" dirty="0"/>
              <a:t>Используется (по меньшей мере) в 5 научных организациях России</a:t>
            </a:r>
          </a:p>
          <a:p>
            <a:r>
              <a:rPr lang="ru-RU" dirty="0"/>
              <a:t>Изготовлено ~ 150 экземпляров (~60-70 используется на настоящий момент в МГУ)</a:t>
            </a:r>
          </a:p>
          <a:p>
            <a:endParaRPr lang="ru-RU" dirty="0"/>
          </a:p>
          <a:p>
            <a:r>
              <a:rPr lang="ru-RU" dirty="0"/>
              <a:t>Электрохимическая ячейка для </a:t>
            </a:r>
            <a:r>
              <a:rPr lang="en-US" dirty="0" err="1"/>
              <a:t>Bruker</a:t>
            </a:r>
            <a:r>
              <a:rPr lang="en-US" dirty="0"/>
              <a:t> D8 Advance</a:t>
            </a:r>
          </a:p>
          <a:p>
            <a:r>
              <a:rPr lang="ru-RU" dirty="0"/>
              <a:t>Электрохимическая ячейка для </a:t>
            </a:r>
            <a:r>
              <a:rPr lang="en-US" dirty="0"/>
              <a:t>Huber G670</a:t>
            </a:r>
          </a:p>
          <a:p>
            <a:r>
              <a:rPr lang="ru-RU" dirty="0"/>
              <a:t>Электрохимическая ячейка для нейтронной дифракции (ОИЯИ, Дубна)</a:t>
            </a:r>
          </a:p>
          <a:p>
            <a:r>
              <a:rPr lang="ru-RU" dirty="0"/>
              <a:t>Электрохимическая ячейка для </a:t>
            </a:r>
            <a:r>
              <a:rPr lang="ru-RU" dirty="0" err="1"/>
              <a:t>мессбауэровской</a:t>
            </a:r>
            <a:r>
              <a:rPr lang="ru-RU" dirty="0"/>
              <a:t> </a:t>
            </a:r>
            <a:r>
              <a:rPr lang="ru-RU" dirty="0" err="1"/>
              <a:t>спектроскопиии</a:t>
            </a:r>
            <a:r>
              <a:rPr lang="ru-RU" dirty="0"/>
              <a:t> (кафедра радиохимии Химического ф-та  МГУ)</a:t>
            </a:r>
          </a:p>
          <a:p>
            <a:r>
              <a:rPr lang="ru-RU" dirty="0"/>
              <a:t>Электрохимическая ячейка для синхротронной дифракции и спектроскопии (</a:t>
            </a:r>
            <a:r>
              <a:rPr lang="en-US" dirty="0"/>
              <a:t>ESRF)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642918"/>
            <a:ext cx="814393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Journal of American Chemical Society – 1</a:t>
            </a:r>
          </a:p>
          <a:p>
            <a:r>
              <a:rPr lang="en-US" sz="1400" dirty="0"/>
              <a:t>Chemistry of materials – 2</a:t>
            </a:r>
            <a:endParaRPr lang="ru-RU" sz="1400" dirty="0"/>
          </a:p>
          <a:p>
            <a:r>
              <a:rPr lang="en-US" sz="1400" dirty="0"/>
              <a:t>Scientific reports – 1</a:t>
            </a:r>
          </a:p>
          <a:p>
            <a:r>
              <a:rPr lang="en-US" sz="1400" dirty="0" err="1"/>
              <a:t>Electrochimica</a:t>
            </a:r>
            <a:r>
              <a:rPr lang="en-US" sz="1400" dirty="0"/>
              <a:t> </a:t>
            </a:r>
            <a:r>
              <a:rPr lang="en-US" sz="1400" dirty="0" err="1"/>
              <a:t>Acta</a:t>
            </a:r>
            <a:r>
              <a:rPr lang="en-US" sz="1400" dirty="0"/>
              <a:t> – </a:t>
            </a:r>
            <a:r>
              <a:rPr lang="ru-RU" sz="1400" dirty="0"/>
              <a:t>4</a:t>
            </a:r>
          </a:p>
          <a:p>
            <a:r>
              <a:rPr lang="en-US" sz="1400" dirty="0"/>
              <a:t>Crystal Growth and Design – 1</a:t>
            </a:r>
          </a:p>
          <a:p>
            <a:r>
              <a:rPr lang="en-US" sz="1400" dirty="0"/>
              <a:t>Journal of Synchrotron Radiation – 1</a:t>
            </a:r>
          </a:p>
          <a:p>
            <a:r>
              <a:rPr lang="en-US" sz="1400" dirty="0"/>
              <a:t>Ceramics International – 2</a:t>
            </a:r>
            <a:endParaRPr lang="ru-RU" sz="1400" dirty="0"/>
          </a:p>
          <a:p>
            <a:r>
              <a:rPr lang="en-US" sz="1400" dirty="0"/>
              <a:t>Journal of Solid State Chemistry</a:t>
            </a:r>
            <a:r>
              <a:rPr lang="ru-RU" sz="1400" dirty="0"/>
              <a:t> – 1</a:t>
            </a:r>
          </a:p>
          <a:p>
            <a:r>
              <a:rPr lang="en-US" sz="1400" dirty="0"/>
              <a:t>Materials Research Bulletin</a:t>
            </a:r>
            <a:r>
              <a:rPr lang="ru-RU" sz="1400" dirty="0"/>
              <a:t> – 1</a:t>
            </a:r>
          </a:p>
          <a:p>
            <a:r>
              <a:rPr lang="en-US" sz="1400" dirty="0" err="1"/>
              <a:t>Beilstein</a:t>
            </a:r>
            <a:r>
              <a:rPr lang="en-US" sz="1400" dirty="0"/>
              <a:t> Journal of Nanotechnology</a:t>
            </a:r>
            <a:r>
              <a:rPr lang="ru-RU" sz="1400" dirty="0"/>
              <a:t> - 1</a:t>
            </a:r>
            <a:endParaRPr lang="en-US" sz="1400" dirty="0"/>
          </a:p>
          <a:p>
            <a:r>
              <a:rPr lang="en-US" sz="1400" dirty="0"/>
              <a:t>Applied Surface Science – 1</a:t>
            </a:r>
          </a:p>
          <a:p>
            <a:r>
              <a:rPr lang="ru-RU" sz="1400" dirty="0"/>
              <a:t>Успехи Химии – 1</a:t>
            </a:r>
          </a:p>
          <a:p>
            <a:r>
              <a:rPr lang="ru-RU" sz="1400" dirty="0"/>
              <a:t>Электрохимия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661" y="181253"/>
            <a:ext cx="925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300" dirty="0"/>
              <a:t>Публикационная активность 2013-2018: 20 статей (14 в </a:t>
            </a:r>
            <a:r>
              <a:rPr lang="en-US" sz="2300" dirty="0"/>
              <a:t>top25</a:t>
            </a:r>
            <a:r>
              <a:rPr lang="ru-RU" sz="2300" dirty="0"/>
              <a:t>), 1 книга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3500438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Преподавательская активность 2013-2018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3929066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 лекция в рамках курса «Материалы для электрохимической энергетики»</a:t>
            </a:r>
          </a:p>
          <a:p>
            <a:r>
              <a:rPr lang="ru-RU" dirty="0" err="1"/>
              <a:t>Спецпрактикум</a:t>
            </a:r>
            <a:r>
              <a:rPr lang="ru-RU" dirty="0"/>
              <a:t> по неорганической химии (2016-2017)</a:t>
            </a:r>
          </a:p>
          <a:p>
            <a:r>
              <a:rPr lang="ru-RU" dirty="0"/>
              <a:t>3 дипломные работы</a:t>
            </a:r>
          </a:p>
          <a:p>
            <a:r>
              <a:rPr lang="ru-RU" dirty="0"/>
              <a:t>~ 20 курсовых работ по неорганической химии и физической химии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5143512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Текущее руководство: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557214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6 аспирантов, 6 студентов + ~5-10 «второй координационной сферы»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1357298"/>
            <a:ext cx="3801875" cy="14296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Citations: 355 (Scopus), 318 (WOS)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H-index: 11 (Scopus), 10 (WOS)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ISTINA: 5569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85720" y="6072206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Гранты и договоры: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1396261"/>
            <a:ext cx="77867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Разработка масштабируемых методов синтеза электродных материалов для </a:t>
            </a:r>
            <a:r>
              <a:rPr lang="ru-RU" dirty="0" err="1"/>
              <a:t>металл-ионных</a:t>
            </a:r>
            <a:r>
              <a:rPr lang="ru-RU" dirty="0"/>
              <a:t> аккумуляторов на основе </a:t>
            </a:r>
            <a:r>
              <a:rPr lang="ru-RU" dirty="0" err="1"/>
              <a:t>гидро</a:t>
            </a:r>
            <a:r>
              <a:rPr lang="ru-RU" dirty="0"/>
              <a:t>- и </a:t>
            </a:r>
            <a:r>
              <a:rPr lang="ru-RU" dirty="0" err="1"/>
              <a:t>сольвотермальной</a:t>
            </a:r>
            <a:r>
              <a:rPr lang="ru-RU" dirty="0"/>
              <a:t> технологии</a:t>
            </a:r>
          </a:p>
          <a:p>
            <a:endParaRPr lang="ru-RU" dirty="0"/>
          </a:p>
          <a:p>
            <a:r>
              <a:rPr lang="ru-RU" dirty="0"/>
              <a:t>Синтез и исследование электродных материалов </a:t>
            </a:r>
            <a:r>
              <a:rPr lang="ru-RU" dirty="0" err="1"/>
              <a:t>металл-ионных</a:t>
            </a:r>
            <a:r>
              <a:rPr lang="ru-RU" dirty="0"/>
              <a:t> аккумуляторов с улучшенными электрохимическими характеристиками</a:t>
            </a:r>
          </a:p>
          <a:p>
            <a:endParaRPr lang="ru-RU" dirty="0"/>
          </a:p>
          <a:p>
            <a:r>
              <a:rPr lang="ru-RU" dirty="0"/>
              <a:t>Разработка жидких электролитов для </a:t>
            </a:r>
            <a:r>
              <a:rPr lang="ru-RU" dirty="0" err="1"/>
              <a:t>металл-ионных</a:t>
            </a:r>
            <a:r>
              <a:rPr lang="ru-RU" dirty="0"/>
              <a:t> аккумуляторов с улучшенными электрохимическими характеристиками, в т.ч. устойчивых при потенциалах 5 В</a:t>
            </a:r>
          </a:p>
          <a:p>
            <a:endParaRPr lang="ru-RU" dirty="0"/>
          </a:p>
          <a:p>
            <a:r>
              <a:rPr lang="ru-RU" dirty="0"/>
              <a:t>Развитие дифракционных и спектроскопических методов анализа в режиме </a:t>
            </a:r>
            <a:r>
              <a:rPr lang="en-US" i="1" dirty="0" err="1"/>
              <a:t>operando</a:t>
            </a:r>
            <a:endParaRPr lang="ru-RU" i="1" dirty="0"/>
          </a:p>
          <a:p>
            <a:endParaRPr lang="en-US" dirty="0"/>
          </a:p>
          <a:p>
            <a:r>
              <a:rPr lang="ru-RU" dirty="0"/>
              <a:t>Создание прототипов </a:t>
            </a:r>
            <a:r>
              <a:rPr lang="ru-RU" dirty="0" err="1"/>
              <a:t>металл-ионных</a:t>
            </a:r>
            <a:r>
              <a:rPr lang="ru-RU" dirty="0"/>
              <a:t> аккумуляторов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484" y="339518"/>
            <a:ext cx="272863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300" dirty="0"/>
              <a:t>Планы на 2018-2023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2711231"/>
            <a:ext cx="4581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/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532</Words>
  <Application>Microsoft Office PowerPoint</Application>
  <PresentationFormat>Экран (4:3)</PresentationFormat>
  <Paragraphs>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drozhzhin</dc:creator>
  <cp:lastModifiedBy>Вероника Лауринавичюте</cp:lastModifiedBy>
  <cp:revision>48</cp:revision>
  <dcterms:created xsi:type="dcterms:W3CDTF">2018-01-22T14:09:44Z</dcterms:created>
  <dcterms:modified xsi:type="dcterms:W3CDTF">2018-04-17T19:33:20Z</dcterms:modified>
</cp:coreProperties>
</file>