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90" r:id="rId4"/>
    <p:sldId id="264" r:id="rId5"/>
    <p:sldId id="265" r:id="rId6"/>
    <p:sldId id="281" r:id="rId7"/>
    <p:sldId id="291" r:id="rId8"/>
    <p:sldId id="282" r:id="rId9"/>
    <p:sldId id="283" r:id="rId10"/>
    <p:sldId id="286" r:id="rId11"/>
    <p:sldId id="292" r:id="rId12"/>
    <p:sldId id="287" r:id="rId13"/>
    <p:sldId id="275" r:id="rId14"/>
    <p:sldId id="258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404"/>
    <a:srgbClr val="ED4B72"/>
    <a:srgbClr val="FE66E8"/>
    <a:srgbClr val="FE44E3"/>
    <a:srgbClr val="E901C8"/>
    <a:srgbClr val="FB5105"/>
    <a:srgbClr val="A50021"/>
    <a:srgbClr val="2C84A8"/>
    <a:srgbClr val="CF01B2"/>
    <a:srgbClr val="E6E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>
        <p:scale>
          <a:sx n="70" d="100"/>
          <a:sy n="70" d="100"/>
        </p:scale>
        <p:origin x="-7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1C51B-FBC8-48FB-B260-EDE8F1FBFFB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3AC1482-DB1C-41D2-AFE9-B127BD500E4B}">
      <dgm:prSet phldrT="[Текст]"/>
      <dgm:spPr/>
      <dgm:t>
        <a:bodyPr/>
        <a:lstStyle/>
        <a:p>
          <a:pPr algn="l"/>
          <a:r>
            <a:rPr lang="ru-RU" b="1" dirty="0" smtClean="0"/>
            <a:t>2</a:t>
          </a:r>
          <a:r>
            <a:rPr lang="en-US" b="1" dirty="0" smtClean="0"/>
            <a:t>. </a:t>
          </a:r>
          <a:r>
            <a:rPr lang="ru-RU" b="1" dirty="0" smtClean="0"/>
            <a:t>Облучение образца рентгеновским излучением</a:t>
          </a:r>
          <a:endParaRPr lang="ru-RU" b="1" dirty="0"/>
        </a:p>
      </dgm:t>
    </dgm:pt>
    <dgm:pt modelId="{6F770812-5503-4FAB-89F0-62841024CDC3}" type="parTrans" cxnId="{BF277BED-B463-40E4-AEAF-55BA23F7B780}">
      <dgm:prSet/>
      <dgm:spPr/>
      <dgm:t>
        <a:bodyPr/>
        <a:lstStyle/>
        <a:p>
          <a:endParaRPr lang="ru-RU"/>
        </a:p>
      </dgm:t>
    </dgm:pt>
    <dgm:pt modelId="{7041DEB5-83A6-4ADE-92AD-13CB0D75E9EF}" type="sibTrans" cxnId="{BF277BED-B463-40E4-AEAF-55BA23F7B780}">
      <dgm:prSet/>
      <dgm:spPr/>
      <dgm:t>
        <a:bodyPr/>
        <a:lstStyle/>
        <a:p>
          <a:endParaRPr lang="ru-RU"/>
        </a:p>
      </dgm:t>
    </dgm:pt>
    <dgm:pt modelId="{CA8C8DAD-556D-4C97-8139-3634D408C12D}">
      <dgm:prSet phldrT="[Текст]" custT="1"/>
      <dgm:spPr/>
      <dgm:t>
        <a:bodyPr/>
        <a:lstStyle/>
        <a:p>
          <a:r>
            <a:rPr lang="ru-RU" sz="1800" b="1" dirty="0" smtClean="0"/>
            <a:t>3. </a:t>
          </a:r>
          <a:r>
            <a:rPr lang="ru-RU" sz="1800" b="1" dirty="0" err="1" smtClean="0"/>
            <a:t>Контроли-руемые</a:t>
          </a:r>
          <a:r>
            <a:rPr lang="ru-RU" sz="1800" b="1" dirty="0" smtClean="0"/>
            <a:t> отжиги образца</a:t>
          </a:r>
        </a:p>
        <a:p>
          <a:endParaRPr lang="ru-RU" sz="1800" b="1" dirty="0" smtClean="0"/>
        </a:p>
      </dgm:t>
    </dgm:pt>
    <dgm:pt modelId="{C4708074-19D0-4D27-A176-C7DF945ED2D3}" type="parTrans" cxnId="{D69F9306-4D3C-4B32-93E9-CFB1E6374CDB}">
      <dgm:prSet/>
      <dgm:spPr/>
      <dgm:t>
        <a:bodyPr/>
        <a:lstStyle/>
        <a:p>
          <a:endParaRPr lang="ru-RU"/>
        </a:p>
      </dgm:t>
    </dgm:pt>
    <dgm:pt modelId="{7FAE6F79-F34E-4E56-A141-A6668C89D1CF}" type="sibTrans" cxnId="{D69F9306-4D3C-4B32-93E9-CFB1E6374CDB}">
      <dgm:prSet/>
      <dgm:spPr/>
      <dgm:t>
        <a:bodyPr/>
        <a:lstStyle/>
        <a:p>
          <a:endParaRPr lang="ru-RU"/>
        </a:p>
      </dgm:t>
    </dgm:pt>
    <dgm:pt modelId="{12C12531-053A-425A-86AA-8DB133BB74CF}">
      <dgm:prSet phldrT="[Текст]" custT="1"/>
      <dgm:spPr/>
      <dgm:t>
        <a:bodyPr/>
        <a:lstStyle/>
        <a:p>
          <a:pPr algn="l"/>
          <a:r>
            <a:rPr lang="ru-RU" sz="1800" b="1" dirty="0" smtClean="0"/>
            <a:t>1. Осаждение образца на охлаждаемую подложку 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ru-RU" sz="1800" b="1" dirty="0" smtClean="0"/>
            <a:t>из </a:t>
          </a:r>
          <a:r>
            <a:rPr lang="en-US" sz="1800" b="1" dirty="0" err="1" smtClean="0"/>
            <a:t>KBr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3648F0B3-48B0-4AEB-B295-C0E511BE9008}" type="sibTrans" cxnId="{A8F5FF21-8ED5-4748-8302-07D54DED49DD}">
      <dgm:prSet/>
      <dgm:spPr/>
      <dgm:t>
        <a:bodyPr/>
        <a:lstStyle/>
        <a:p>
          <a:endParaRPr lang="ru-RU"/>
        </a:p>
      </dgm:t>
    </dgm:pt>
    <dgm:pt modelId="{0D779CF6-5CBC-45B5-AE26-D3F8EF432ACB}" type="parTrans" cxnId="{A8F5FF21-8ED5-4748-8302-07D54DED49DD}">
      <dgm:prSet/>
      <dgm:spPr/>
      <dgm:t>
        <a:bodyPr/>
        <a:lstStyle/>
        <a:p>
          <a:endParaRPr lang="ru-RU"/>
        </a:p>
      </dgm:t>
    </dgm:pt>
    <dgm:pt modelId="{5D0F3EBF-1212-476A-B896-AB1640ED7107}" type="pres">
      <dgm:prSet presAssocID="{B5B1C51B-FBC8-48FB-B260-EDE8F1FBFFBC}" presName="Name0" presStyleCnt="0">
        <dgm:presLayoutVars>
          <dgm:dir/>
          <dgm:resizeHandles val="exact"/>
        </dgm:presLayoutVars>
      </dgm:prSet>
      <dgm:spPr/>
    </dgm:pt>
    <dgm:pt modelId="{A54BE7EE-A077-4818-BCD7-78D71A2C87F6}" type="pres">
      <dgm:prSet presAssocID="{B5B1C51B-FBC8-48FB-B260-EDE8F1FBFFBC}" presName="arrow" presStyleLbl="bgShp" presStyleIdx="0" presStyleCnt="1" custLinFactNeighborY="2185"/>
      <dgm:spPr>
        <a:solidFill>
          <a:schemeClr val="accent1">
            <a:lumMod val="75000"/>
          </a:schemeClr>
        </a:solidFill>
      </dgm:spPr>
    </dgm:pt>
    <dgm:pt modelId="{3A62508D-0D8A-46C1-B733-F0FCB7EB9196}" type="pres">
      <dgm:prSet presAssocID="{B5B1C51B-FBC8-48FB-B260-EDE8F1FBFFBC}" presName="points" presStyleCnt="0"/>
      <dgm:spPr/>
    </dgm:pt>
    <dgm:pt modelId="{717EB59A-AAF1-4886-8D7D-A7D960F9F72E}" type="pres">
      <dgm:prSet presAssocID="{12C12531-053A-425A-86AA-8DB133BB74CF}" presName="compositeA" presStyleCnt="0"/>
      <dgm:spPr/>
    </dgm:pt>
    <dgm:pt modelId="{B2B6C52D-87C2-47DC-9B2E-58F626D6E213}" type="pres">
      <dgm:prSet presAssocID="{12C12531-053A-425A-86AA-8DB133BB74C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68AAC-F664-4F39-9A89-C12E7916AD6C}" type="pres">
      <dgm:prSet presAssocID="{12C12531-053A-425A-86AA-8DB133BB74CF}" presName="circleA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774915-9C9B-48F1-AD65-979408620D3C}" type="pres">
      <dgm:prSet presAssocID="{12C12531-053A-425A-86AA-8DB133BB74CF}" presName="spaceA" presStyleCnt="0"/>
      <dgm:spPr/>
    </dgm:pt>
    <dgm:pt modelId="{AD340695-1D1F-43E7-9D19-1E48CCC01334}" type="pres">
      <dgm:prSet presAssocID="{3648F0B3-48B0-4AEB-B295-C0E511BE9008}" presName="space" presStyleCnt="0"/>
      <dgm:spPr/>
    </dgm:pt>
    <dgm:pt modelId="{EED30133-645F-4F88-8909-46ADE6BF4F04}" type="pres">
      <dgm:prSet presAssocID="{93AC1482-DB1C-41D2-AFE9-B127BD500E4B}" presName="compositeB" presStyleCnt="0"/>
      <dgm:spPr/>
    </dgm:pt>
    <dgm:pt modelId="{F915A406-5A7F-4305-817D-F3E1D64A2528}" type="pres">
      <dgm:prSet presAssocID="{93AC1482-DB1C-41D2-AFE9-B127BD500E4B}" presName="textB" presStyleLbl="revTx" presStyleIdx="1" presStyleCnt="3" custLinFactY="-17235" custLinFactNeighborX="79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9933A-254F-429B-93B3-C91F50804D0D}" type="pres">
      <dgm:prSet presAssocID="{93AC1482-DB1C-41D2-AFE9-B127BD500E4B}" presName="circleB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736029-5A96-4331-A17E-26CACA4D1EA6}" type="pres">
      <dgm:prSet presAssocID="{93AC1482-DB1C-41D2-AFE9-B127BD500E4B}" presName="spaceB" presStyleCnt="0"/>
      <dgm:spPr/>
    </dgm:pt>
    <dgm:pt modelId="{50926F6D-7D1E-49E9-AA31-F6FF7233AF23}" type="pres">
      <dgm:prSet presAssocID="{7041DEB5-83A6-4ADE-92AD-13CB0D75E9EF}" presName="space" presStyleCnt="0"/>
      <dgm:spPr/>
    </dgm:pt>
    <dgm:pt modelId="{AC755E0F-ED92-4546-98FB-82AF705B3218}" type="pres">
      <dgm:prSet presAssocID="{CA8C8DAD-556D-4C97-8139-3634D408C12D}" presName="compositeA" presStyleCnt="0"/>
      <dgm:spPr/>
    </dgm:pt>
    <dgm:pt modelId="{631306C3-6865-445D-992C-1B0FB5BE6EED}" type="pres">
      <dgm:prSet presAssocID="{CA8C8DAD-556D-4C97-8139-3634D408C12D}" presName="textA" presStyleLbl="revTx" presStyleIdx="2" presStyleCnt="3" custLinFactNeighborY="5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584F8-C86F-4C54-9507-F36187199079}" type="pres">
      <dgm:prSet presAssocID="{CA8C8DAD-556D-4C97-8139-3634D408C12D}" presName="circleA" presStyleLbl="node1" presStyleIdx="2" presStyleCnt="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BF970660-970D-4A5A-B024-F8FF3233E535}" type="pres">
      <dgm:prSet presAssocID="{CA8C8DAD-556D-4C97-8139-3634D408C12D}" presName="spaceA" presStyleCnt="0"/>
      <dgm:spPr/>
    </dgm:pt>
  </dgm:ptLst>
  <dgm:cxnLst>
    <dgm:cxn modelId="{F90276E5-D812-47DD-8D67-8822A5166CBD}" type="presOf" srcId="{B5B1C51B-FBC8-48FB-B260-EDE8F1FBFFBC}" destId="{5D0F3EBF-1212-476A-B896-AB1640ED7107}" srcOrd="0" destOrd="0" presId="urn:microsoft.com/office/officeart/2005/8/layout/hProcess11"/>
    <dgm:cxn modelId="{938EE1CB-687E-4908-9068-F12C366D87FC}" type="presOf" srcId="{93AC1482-DB1C-41D2-AFE9-B127BD500E4B}" destId="{F915A406-5A7F-4305-817D-F3E1D64A2528}" srcOrd="0" destOrd="0" presId="urn:microsoft.com/office/officeart/2005/8/layout/hProcess11"/>
    <dgm:cxn modelId="{A8F5FF21-8ED5-4748-8302-07D54DED49DD}" srcId="{B5B1C51B-FBC8-48FB-B260-EDE8F1FBFFBC}" destId="{12C12531-053A-425A-86AA-8DB133BB74CF}" srcOrd="0" destOrd="0" parTransId="{0D779CF6-5CBC-45B5-AE26-D3F8EF432ACB}" sibTransId="{3648F0B3-48B0-4AEB-B295-C0E511BE9008}"/>
    <dgm:cxn modelId="{BF277BED-B463-40E4-AEAF-55BA23F7B780}" srcId="{B5B1C51B-FBC8-48FB-B260-EDE8F1FBFFBC}" destId="{93AC1482-DB1C-41D2-AFE9-B127BD500E4B}" srcOrd="1" destOrd="0" parTransId="{6F770812-5503-4FAB-89F0-62841024CDC3}" sibTransId="{7041DEB5-83A6-4ADE-92AD-13CB0D75E9EF}"/>
    <dgm:cxn modelId="{A990AEDF-1397-4109-A321-4BD3F5E0B8B6}" type="presOf" srcId="{CA8C8DAD-556D-4C97-8139-3634D408C12D}" destId="{631306C3-6865-445D-992C-1B0FB5BE6EED}" srcOrd="0" destOrd="0" presId="urn:microsoft.com/office/officeart/2005/8/layout/hProcess11"/>
    <dgm:cxn modelId="{D69F9306-4D3C-4B32-93E9-CFB1E6374CDB}" srcId="{B5B1C51B-FBC8-48FB-B260-EDE8F1FBFFBC}" destId="{CA8C8DAD-556D-4C97-8139-3634D408C12D}" srcOrd="2" destOrd="0" parTransId="{C4708074-19D0-4D27-A176-C7DF945ED2D3}" sibTransId="{7FAE6F79-F34E-4E56-A141-A6668C89D1CF}"/>
    <dgm:cxn modelId="{287F694E-5E64-4A3C-AD91-8926641619AB}" type="presOf" srcId="{12C12531-053A-425A-86AA-8DB133BB74CF}" destId="{B2B6C52D-87C2-47DC-9B2E-58F626D6E213}" srcOrd="0" destOrd="0" presId="urn:microsoft.com/office/officeart/2005/8/layout/hProcess11"/>
    <dgm:cxn modelId="{925ECFC9-2EC5-434E-A739-D51C4CCA3B70}" type="presParOf" srcId="{5D0F3EBF-1212-476A-B896-AB1640ED7107}" destId="{A54BE7EE-A077-4818-BCD7-78D71A2C87F6}" srcOrd="0" destOrd="0" presId="urn:microsoft.com/office/officeart/2005/8/layout/hProcess11"/>
    <dgm:cxn modelId="{54F9CA30-5432-418D-86EE-D6515396F8DC}" type="presParOf" srcId="{5D0F3EBF-1212-476A-B896-AB1640ED7107}" destId="{3A62508D-0D8A-46C1-B733-F0FCB7EB9196}" srcOrd="1" destOrd="0" presId="urn:microsoft.com/office/officeart/2005/8/layout/hProcess11"/>
    <dgm:cxn modelId="{B50D6397-BFD3-4E33-ACEB-935392765FAB}" type="presParOf" srcId="{3A62508D-0D8A-46C1-B733-F0FCB7EB9196}" destId="{717EB59A-AAF1-4886-8D7D-A7D960F9F72E}" srcOrd="0" destOrd="0" presId="urn:microsoft.com/office/officeart/2005/8/layout/hProcess11"/>
    <dgm:cxn modelId="{DB3ACC40-04A7-4E88-8546-CA9DF7E49D62}" type="presParOf" srcId="{717EB59A-AAF1-4886-8D7D-A7D960F9F72E}" destId="{B2B6C52D-87C2-47DC-9B2E-58F626D6E213}" srcOrd="0" destOrd="0" presId="urn:microsoft.com/office/officeart/2005/8/layout/hProcess11"/>
    <dgm:cxn modelId="{4104465C-BF29-4BD9-A6CE-7EB924EA4AC4}" type="presParOf" srcId="{717EB59A-AAF1-4886-8D7D-A7D960F9F72E}" destId="{8E768AAC-F664-4F39-9A89-C12E7916AD6C}" srcOrd="1" destOrd="0" presId="urn:microsoft.com/office/officeart/2005/8/layout/hProcess11"/>
    <dgm:cxn modelId="{E582ECC4-FE94-4689-B549-0C580402E113}" type="presParOf" srcId="{717EB59A-AAF1-4886-8D7D-A7D960F9F72E}" destId="{1B774915-9C9B-48F1-AD65-979408620D3C}" srcOrd="2" destOrd="0" presId="urn:microsoft.com/office/officeart/2005/8/layout/hProcess11"/>
    <dgm:cxn modelId="{938AA8CD-F984-4120-8C01-40ED60C8C6EF}" type="presParOf" srcId="{3A62508D-0D8A-46C1-B733-F0FCB7EB9196}" destId="{AD340695-1D1F-43E7-9D19-1E48CCC01334}" srcOrd="1" destOrd="0" presId="urn:microsoft.com/office/officeart/2005/8/layout/hProcess11"/>
    <dgm:cxn modelId="{C38CF780-A249-4638-AEB0-AB621D01030D}" type="presParOf" srcId="{3A62508D-0D8A-46C1-B733-F0FCB7EB9196}" destId="{EED30133-645F-4F88-8909-46ADE6BF4F04}" srcOrd="2" destOrd="0" presId="urn:microsoft.com/office/officeart/2005/8/layout/hProcess11"/>
    <dgm:cxn modelId="{1D935833-6361-43F1-B3B0-2ECB9ADD13F5}" type="presParOf" srcId="{EED30133-645F-4F88-8909-46ADE6BF4F04}" destId="{F915A406-5A7F-4305-817D-F3E1D64A2528}" srcOrd="0" destOrd="0" presId="urn:microsoft.com/office/officeart/2005/8/layout/hProcess11"/>
    <dgm:cxn modelId="{B19C096A-16A4-4B8C-8231-836C3FC71F47}" type="presParOf" srcId="{EED30133-645F-4F88-8909-46ADE6BF4F04}" destId="{8A39933A-254F-429B-93B3-C91F50804D0D}" srcOrd="1" destOrd="0" presId="urn:microsoft.com/office/officeart/2005/8/layout/hProcess11"/>
    <dgm:cxn modelId="{B0B42E93-EA35-4161-94A5-044EE1504F3A}" type="presParOf" srcId="{EED30133-645F-4F88-8909-46ADE6BF4F04}" destId="{13736029-5A96-4331-A17E-26CACA4D1EA6}" srcOrd="2" destOrd="0" presId="urn:microsoft.com/office/officeart/2005/8/layout/hProcess11"/>
    <dgm:cxn modelId="{91734635-20B5-48EC-A076-767DE62E372F}" type="presParOf" srcId="{3A62508D-0D8A-46C1-B733-F0FCB7EB9196}" destId="{50926F6D-7D1E-49E9-AA31-F6FF7233AF23}" srcOrd="3" destOrd="0" presId="urn:microsoft.com/office/officeart/2005/8/layout/hProcess11"/>
    <dgm:cxn modelId="{6D0380A1-4972-4A50-A016-95B8C7F10BFA}" type="presParOf" srcId="{3A62508D-0D8A-46C1-B733-F0FCB7EB9196}" destId="{AC755E0F-ED92-4546-98FB-82AF705B3218}" srcOrd="4" destOrd="0" presId="urn:microsoft.com/office/officeart/2005/8/layout/hProcess11"/>
    <dgm:cxn modelId="{5229B72B-42C4-4080-A4FD-9A31D6DF6021}" type="presParOf" srcId="{AC755E0F-ED92-4546-98FB-82AF705B3218}" destId="{631306C3-6865-445D-992C-1B0FB5BE6EED}" srcOrd="0" destOrd="0" presId="urn:microsoft.com/office/officeart/2005/8/layout/hProcess11"/>
    <dgm:cxn modelId="{D954BB70-59B3-434D-A07D-D5761B057B83}" type="presParOf" srcId="{AC755E0F-ED92-4546-98FB-82AF705B3218}" destId="{801584F8-C86F-4C54-9507-F36187199079}" srcOrd="1" destOrd="0" presId="urn:microsoft.com/office/officeart/2005/8/layout/hProcess11"/>
    <dgm:cxn modelId="{26F2B567-03B9-41DE-8D31-F616EE009860}" type="presParOf" srcId="{AC755E0F-ED92-4546-98FB-82AF705B3218}" destId="{BF970660-970D-4A5A-B024-F8FF3233E53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1ABA9-5F41-46D5-8855-1393249EA7E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6312192-F786-43E6-9DEA-017C997BF63E}">
      <dgm:prSet phldrT="[Текст]" custT="1"/>
      <dgm:spPr/>
      <dgm:t>
        <a:bodyPr/>
        <a:lstStyle/>
        <a:p>
          <a:pPr>
            <a:spcAft>
              <a:spcPts val="4000"/>
            </a:spcAft>
          </a:pPr>
          <a:r>
            <a:rPr lang="ru-RU" sz="1800" b="1" dirty="0" smtClean="0"/>
            <a:t>0. Приготовление газовой смеси</a:t>
          </a:r>
          <a:endParaRPr lang="en-US" sz="1800" b="1" dirty="0" smtClean="0"/>
        </a:p>
        <a:p>
          <a:pPr>
            <a:spcAft>
              <a:spcPts val="4200"/>
            </a:spcAft>
          </a:pPr>
          <a:endParaRPr lang="en-US" sz="1800" b="1" dirty="0" smtClean="0"/>
        </a:p>
      </dgm:t>
    </dgm:pt>
    <dgm:pt modelId="{1CECB18E-8743-4156-83AF-646BDE4FDF19}" type="parTrans" cxnId="{282DF44E-421B-404D-9E20-CDA2085BC158}">
      <dgm:prSet/>
      <dgm:spPr/>
      <dgm:t>
        <a:bodyPr/>
        <a:lstStyle/>
        <a:p>
          <a:endParaRPr lang="ru-RU"/>
        </a:p>
      </dgm:t>
    </dgm:pt>
    <dgm:pt modelId="{48CA25CB-6A2D-4554-8774-E2C577A0465E}" type="sibTrans" cxnId="{282DF44E-421B-404D-9E20-CDA2085BC158}">
      <dgm:prSet/>
      <dgm:spPr/>
      <dgm:t>
        <a:bodyPr/>
        <a:lstStyle/>
        <a:p>
          <a:endParaRPr lang="ru-RU"/>
        </a:p>
      </dgm:t>
    </dgm:pt>
    <dgm:pt modelId="{B278C51A-BCBF-4613-AF03-63E41E26456C}" type="pres">
      <dgm:prSet presAssocID="{9B51ABA9-5F41-46D5-8855-1393249EA7EC}" presName="Name0" presStyleCnt="0">
        <dgm:presLayoutVars>
          <dgm:dir/>
          <dgm:resizeHandles val="exact"/>
        </dgm:presLayoutVars>
      </dgm:prSet>
      <dgm:spPr/>
    </dgm:pt>
    <dgm:pt modelId="{654DD53F-57E0-4885-A790-7D66956BD42A}" type="pres">
      <dgm:prSet presAssocID="{9B51ABA9-5F41-46D5-8855-1393249EA7EC}" presName="arrow" presStyleLbl="bgShp" presStyleIdx="0" presStyleCnt="1"/>
      <dgm:spPr>
        <a:solidFill>
          <a:schemeClr val="accent1"/>
        </a:solidFill>
      </dgm:spPr>
    </dgm:pt>
    <dgm:pt modelId="{693C6973-4F9B-4267-8B5E-60FBB2A4CECE}" type="pres">
      <dgm:prSet presAssocID="{9B51ABA9-5F41-46D5-8855-1393249EA7EC}" presName="points" presStyleCnt="0"/>
      <dgm:spPr/>
    </dgm:pt>
    <dgm:pt modelId="{D8049FCA-4FA5-47E4-A2A8-5DC430370DE5}" type="pres">
      <dgm:prSet presAssocID="{96312192-F786-43E6-9DEA-017C997BF63E}" presName="compositeA" presStyleCnt="0"/>
      <dgm:spPr/>
    </dgm:pt>
    <dgm:pt modelId="{26709FA0-0B1B-4234-809F-FAD179E40983}" type="pres">
      <dgm:prSet presAssocID="{96312192-F786-43E6-9DEA-017C997BF63E}" presName="textA" presStyleLbl="revTx" presStyleIdx="0" presStyleCnt="1" custScaleX="111220" custLinFactNeighborX="5549" custLinFactNeighborY="-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A354D-7F6C-4DBD-8211-A7C41D0CECEF}" type="pres">
      <dgm:prSet presAssocID="{96312192-F786-43E6-9DEA-017C997BF63E}" presName="circleA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00FCAC-00E3-47FA-9759-491B31D22B4F}" type="pres">
      <dgm:prSet presAssocID="{96312192-F786-43E6-9DEA-017C997BF63E}" presName="spaceA" presStyleCnt="0"/>
      <dgm:spPr/>
    </dgm:pt>
  </dgm:ptLst>
  <dgm:cxnLst>
    <dgm:cxn modelId="{6736C621-0212-41FB-8564-71A2FB77BB4E}" type="presOf" srcId="{96312192-F786-43E6-9DEA-017C997BF63E}" destId="{26709FA0-0B1B-4234-809F-FAD179E40983}" srcOrd="0" destOrd="0" presId="urn:microsoft.com/office/officeart/2005/8/layout/hProcess11"/>
    <dgm:cxn modelId="{282DF44E-421B-404D-9E20-CDA2085BC158}" srcId="{9B51ABA9-5F41-46D5-8855-1393249EA7EC}" destId="{96312192-F786-43E6-9DEA-017C997BF63E}" srcOrd="0" destOrd="0" parTransId="{1CECB18E-8743-4156-83AF-646BDE4FDF19}" sibTransId="{48CA25CB-6A2D-4554-8774-E2C577A0465E}"/>
    <dgm:cxn modelId="{0DE884AF-5BB3-429A-B861-80D72F6901F4}" type="presOf" srcId="{9B51ABA9-5F41-46D5-8855-1393249EA7EC}" destId="{B278C51A-BCBF-4613-AF03-63E41E26456C}" srcOrd="0" destOrd="0" presId="urn:microsoft.com/office/officeart/2005/8/layout/hProcess11"/>
    <dgm:cxn modelId="{E4A93630-117D-4EF9-8E9B-F7F53B41FC88}" type="presParOf" srcId="{B278C51A-BCBF-4613-AF03-63E41E26456C}" destId="{654DD53F-57E0-4885-A790-7D66956BD42A}" srcOrd="0" destOrd="0" presId="urn:microsoft.com/office/officeart/2005/8/layout/hProcess11"/>
    <dgm:cxn modelId="{EDA432F9-62C9-4C11-9A0E-038A1374086A}" type="presParOf" srcId="{B278C51A-BCBF-4613-AF03-63E41E26456C}" destId="{693C6973-4F9B-4267-8B5E-60FBB2A4CECE}" srcOrd="1" destOrd="0" presId="urn:microsoft.com/office/officeart/2005/8/layout/hProcess11"/>
    <dgm:cxn modelId="{964387C8-A560-493B-9457-3C1BDB9540F5}" type="presParOf" srcId="{693C6973-4F9B-4267-8B5E-60FBB2A4CECE}" destId="{D8049FCA-4FA5-47E4-A2A8-5DC430370DE5}" srcOrd="0" destOrd="0" presId="urn:microsoft.com/office/officeart/2005/8/layout/hProcess11"/>
    <dgm:cxn modelId="{995B31FE-4510-44A3-8FCA-E1EE636CFADF}" type="presParOf" srcId="{D8049FCA-4FA5-47E4-A2A8-5DC430370DE5}" destId="{26709FA0-0B1B-4234-809F-FAD179E40983}" srcOrd="0" destOrd="0" presId="urn:microsoft.com/office/officeart/2005/8/layout/hProcess11"/>
    <dgm:cxn modelId="{8F365F3E-41C9-4C08-8F45-F81FF97B6268}" type="presParOf" srcId="{D8049FCA-4FA5-47E4-A2A8-5DC430370DE5}" destId="{F49A354D-7F6C-4DBD-8211-A7C41D0CECEF}" srcOrd="1" destOrd="0" presId="urn:microsoft.com/office/officeart/2005/8/layout/hProcess11"/>
    <dgm:cxn modelId="{69D441BC-312B-44FC-B916-FDFA1D050590}" type="presParOf" srcId="{D8049FCA-4FA5-47E4-A2A8-5DC430370DE5}" destId="{2100FCAC-00E3-47FA-9759-491B31D22B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4BE7EE-A077-4818-BCD7-78D71A2C87F6}">
      <dsp:nvSpPr>
        <dsp:cNvPr id="0" name=""/>
        <dsp:cNvSpPr/>
      </dsp:nvSpPr>
      <dsp:spPr>
        <a:xfrm>
          <a:off x="0" y="1632659"/>
          <a:ext cx="6588224" cy="2115254"/>
        </a:xfrm>
        <a:prstGeom prst="notched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6C52D-87C2-47DC-9B2E-58F626D6E213}">
      <dsp:nvSpPr>
        <dsp:cNvPr id="0" name=""/>
        <dsp:cNvSpPr/>
      </dsp:nvSpPr>
      <dsp:spPr>
        <a:xfrm>
          <a:off x="2895" y="0"/>
          <a:ext cx="1910842" cy="211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1. Осаждение образца на охлаждаемую подложку </a:t>
          </a: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ru-RU" sz="1800" b="1" kern="1200" dirty="0" smtClean="0"/>
            <a:t>из </a:t>
          </a:r>
          <a:r>
            <a:rPr lang="en-US" sz="1800" b="1" kern="1200" dirty="0" err="1" smtClean="0"/>
            <a:t>KBr</a:t>
          </a:r>
          <a:r>
            <a:rPr lang="ru-RU" sz="1800" b="1" kern="1200" dirty="0" smtClean="0"/>
            <a:t> </a:t>
          </a:r>
          <a:endParaRPr lang="ru-RU" sz="1800" b="1" kern="1200" dirty="0"/>
        </a:p>
      </dsp:txBody>
      <dsp:txXfrm>
        <a:off x="2895" y="0"/>
        <a:ext cx="1910842" cy="2115254"/>
      </dsp:txXfrm>
    </dsp:sp>
    <dsp:sp modelId="{8E768AAC-F664-4F39-9A89-C12E7916AD6C}">
      <dsp:nvSpPr>
        <dsp:cNvPr id="0" name=""/>
        <dsp:cNvSpPr/>
      </dsp:nvSpPr>
      <dsp:spPr>
        <a:xfrm>
          <a:off x="693909" y="2379661"/>
          <a:ext cx="528813" cy="5288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5A406-5A7F-4305-817D-F3E1D64A2528}">
      <dsp:nvSpPr>
        <dsp:cNvPr id="0" name=""/>
        <dsp:cNvSpPr/>
      </dsp:nvSpPr>
      <dsp:spPr>
        <a:xfrm>
          <a:off x="2160236" y="693063"/>
          <a:ext cx="1910842" cy="211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</a:t>
          </a:r>
          <a:r>
            <a:rPr lang="en-US" sz="1700" b="1" kern="1200" dirty="0" smtClean="0"/>
            <a:t>. </a:t>
          </a:r>
          <a:r>
            <a:rPr lang="ru-RU" sz="1700" b="1" kern="1200" dirty="0" smtClean="0"/>
            <a:t>Облучение образца рентгеновским излучением</a:t>
          </a:r>
          <a:endParaRPr lang="ru-RU" sz="1700" b="1" kern="1200" dirty="0"/>
        </a:p>
      </dsp:txBody>
      <dsp:txXfrm>
        <a:off x="2160236" y="693063"/>
        <a:ext cx="1910842" cy="2115254"/>
      </dsp:txXfrm>
    </dsp:sp>
    <dsp:sp modelId="{8A39933A-254F-429B-93B3-C91F50804D0D}">
      <dsp:nvSpPr>
        <dsp:cNvPr id="0" name=""/>
        <dsp:cNvSpPr/>
      </dsp:nvSpPr>
      <dsp:spPr>
        <a:xfrm>
          <a:off x="2700294" y="2379661"/>
          <a:ext cx="528813" cy="5288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306C3-6865-445D-992C-1B0FB5BE6EED}">
      <dsp:nvSpPr>
        <dsp:cNvPr id="0" name=""/>
        <dsp:cNvSpPr/>
      </dsp:nvSpPr>
      <dsp:spPr>
        <a:xfrm>
          <a:off x="4015664" y="116994"/>
          <a:ext cx="1910842" cy="211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3. </a:t>
          </a:r>
          <a:r>
            <a:rPr lang="ru-RU" sz="1800" b="1" kern="1200" dirty="0" err="1" smtClean="0"/>
            <a:t>Контроли-руемые</a:t>
          </a:r>
          <a:r>
            <a:rPr lang="ru-RU" sz="1800" b="1" kern="1200" dirty="0" smtClean="0"/>
            <a:t> отжиги образца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/>
        </a:p>
      </dsp:txBody>
      <dsp:txXfrm>
        <a:off x="4015664" y="116994"/>
        <a:ext cx="1910842" cy="2115254"/>
      </dsp:txXfrm>
    </dsp:sp>
    <dsp:sp modelId="{801584F8-C86F-4C54-9507-F36187199079}">
      <dsp:nvSpPr>
        <dsp:cNvPr id="0" name=""/>
        <dsp:cNvSpPr/>
      </dsp:nvSpPr>
      <dsp:spPr>
        <a:xfrm>
          <a:off x="4706678" y="2379661"/>
          <a:ext cx="528813" cy="528813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4DD53F-57E0-4885-A790-7D66956BD42A}">
      <dsp:nvSpPr>
        <dsp:cNvPr id="0" name=""/>
        <dsp:cNvSpPr/>
      </dsp:nvSpPr>
      <dsp:spPr>
        <a:xfrm>
          <a:off x="0" y="1663384"/>
          <a:ext cx="2639616" cy="2217846"/>
        </a:xfrm>
        <a:prstGeom prst="notched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09FA0-0B1B-4234-809F-FAD179E40983}">
      <dsp:nvSpPr>
        <dsp:cNvPr id="0" name=""/>
        <dsp:cNvSpPr/>
      </dsp:nvSpPr>
      <dsp:spPr>
        <a:xfrm>
          <a:off x="119336" y="0"/>
          <a:ext cx="2373854" cy="221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4000"/>
            </a:spcAft>
          </a:pPr>
          <a:r>
            <a:rPr lang="ru-RU" sz="1800" b="1" kern="1200" dirty="0" smtClean="0"/>
            <a:t>0. Приготовление газовой смеси</a:t>
          </a:r>
          <a:endParaRPr lang="en-US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4200"/>
            </a:spcAft>
          </a:pPr>
          <a:endParaRPr lang="en-US" sz="1800" b="1" kern="1200" dirty="0" smtClean="0"/>
        </a:p>
      </dsp:txBody>
      <dsp:txXfrm>
        <a:off x="119336" y="0"/>
        <a:ext cx="2373854" cy="2217846"/>
      </dsp:txXfrm>
    </dsp:sp>
    <dsp:sp modelId="{F49A354D-7F6C-4DBD-8211-A7C41D0CECEF}">
      <dsp:nvSpPr>
        <dsp:cNvPr id="0" name=""/>
        <dsp:cNvSpPr/>
      </dsp:nvSpPr>
      <dsp:spPr>
        <a:xfrm>
          <a:off x="910596" y="2495077"/>
          <a:ext cx="554461" cy="554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4D807-3058-4734-9D52-45F6CBA908AA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17004-03B3-4AB1-9BD2-107CA24AC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21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17004-03B3-4AB1-9BD2-107CA24ACAC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51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343A-FC0E-4C6F-85F4-F830080A2BA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07FEE-6817-4AE1-A535-B3F8DCD78B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4DF7-D014-46FA-998F-62DB82731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95ACE-5858-4BEF-81C4-62A2CE7D02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8EA-3580-48F6-8A07-FBF6D1D66B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133A-9E15-4C5A-BEA9-2411F05EC5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2B63-3389-454E-8EB2-BC701E1E7A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08585-063F-4ABF-824B-FBE5E95FF33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F83C-2D6D-47B7-8B18-31EC9A721E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4340-8942-4DFF-BC70-E3FAEC57F5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D5F7-93B6-4D5C-ABC7-3650251EA5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81AA696-76E1-44E3-8B7A-6C59F36977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442158" y="1214422"/>
            <a:ext cx="7344816" cy="3157538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000" b="1" dirty="0" smtClean="0"/>
              <a:t>Исследования </a:t>
            </a:r>
            <a:br>
              <a:rPr lang="ru-RU" sz="3000" b="1" dirty="0" smtClean="0"/>
            </a:br>
            <a:r>
              <a:rPr lang="ru-RU" sz="3000" b="1" dirty="0" smtClean="0"/>
              <a:t>радикала HOCO </a:t>
            </a:r>
            <a:br>
              <a:rPr lang="ru-RU" sz="3000" b="1" dirty="0" smtClean="0"/>
            </a:br>
            <a:r>
              <a:rPr lang="ru-RU" sz="3000" b="1" dirty="0" smtClean="0"/>
              <a:t>методом матричной изоляции: спектроскопия </a:t>
            </a:r>
            <a:br>
              <a:rPr lang="ru-RU" sz="3000" b="1" dirty="0" smtClean="0"/>
            </a:br>
            <a:r>
              <a:rPr lang="ru-RU" sz="3000" b="1" dirty="0" smtClean="0"/>
              <a:t>и механизм образования</a:t>
            </a:r>
            <a:endParaRPr lang="es-ES" sz="3000" b="1" dirty="0" smtClean="0">
              <a:solidFill>
                <a:srgbClr val="5F5F5F"/>
              </a:solidFill>
            </a:endParaRPr>
          </a:p>
        </p:txBody>
      </p:sp>
      <p:sp>
        <p:nvSpPr>
          <p:cNvPr id="2051" name="Rectangle 169"/>
          <p:cNvSpPr>
            <a:spLocks noChangeArrowheads="1"/>
          </p:cNvSpPr>
          <p:nvPr/>
        </p:nvSpPr>
        <p:spPr bwMode="auto">
          <a:xfrm>
            <a:off x="2555776" y="4572008"/>
            <a:ext cx="65882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114000"/>
              </a:lnSpc>
            </a:pPr>
            <a:r>
              <a:rPr lang="ru-RU" sz="2200" b="1" i="1" u="sng" dirty="0" smtClean="0">
                <a:solidFill>
                  <a:srgbClr val="5F5F5F"/>
                </a:solidFill>
              </a:rPr>
              <a:t>Рязанцев </a:t>
            </a:r>
            <a:r>
              <a:rPr lang="ru-RU" sz="2200" b="1" i="1" u="sng" dirty="0" smtClean="0">
                <a:solidFill>
                  <a:srgbClr val="5F5F5F"/>
                </a:solidFill>
              </a:rPr>
              <a:t>С</a:t>
            </a:r>
            <a:r>
              <a:rPr lang="en-US" sz="2200" b="1" i="1" u="sng" dirty="0" smtClean="0">
                <a:solidFill>
                  <a:srgbClr val="5F5F5F"/>
                </a:solidFill>
              </a:rPr>
              <a:t>.</a:t>
            </a:r>
            <a:r>
              <a:rPr lang="ru-RU" sz="2200" b="1" i="1" u="sng" dirty="0" smtClean="0">
                <a:solidFill>
                  <a:srgbClr val="5F5F5F"/>
                </a:solidFill>
              </a:rPr>
              <a:t> В</a:t>
            </a:r>
            <a:r>
              <a:rPr lang="en-US" sz="2200" b="1" i="1" u="sng" dirty="0" smtClean="0">
                <a:solidFill>
                  <a:srgbClr val="5F5F5F"/>
                </a:solidFill>
              </a:rPr>
              <a:t>.</a:t>
            </a:r>
            <a:endParaRPr lang="en-US" sz="2200" b="1" i="1" dirty="0" smtClean="0">
              <a:solidFill>
                <a:srgbClr val="5F5F5F"/>
              </a:solidFill>
            </a:endParaRPr>
          </a:p>
          <a:p>
            <a:pPr algn="r">
              <a:lnSpc>
                <a:spcPct val="114000"/>
              </a:lnSpc>
            </a:pPr>
            <a:r>
              <a:rPr lang="ru-RU" sz="2200" b="1" i="1" dirty="0" smtClean="0">
                <a:solidFill>
                  <a:srgbClr val="5F5F5F"/>
                </a:solidFill>
              </a:rPr>
              <a:t>Фельдман </a:t>
            </a:r>
            <a:r>
              <a:rPr lang="ru-RU" sz="2200" b="1" i="1" dirty="0" smtClean="0">
                <a:solidFill>
                  <a:srgbClr val="5F5F5F"/>
                </a:solidFill>
              </a:rPr>
              <a:t>В</a:t>
            </a:r>
            <a:r>
              <a:rPr lang="en-US" sz="2200" b="1" i="1" dirty="0" smtClean="0">
                <a:solidFill>
                  <a:srgbClr val="5F5F5F"/>
                </a:solidFill>
              </a:rPr>
              <a:t>.</a:t>
            </a:r>
            <a:r>
              <a:rPr lang="ru-RU" sz="2200" b="1" i="1" dirty="0" smtClean="0">
                <a:solidFill>
                  <a:srgbClr val="5F5F5F"/>
                </a:solidFill>
              </a:rPr>
              <a:t> И.</a:t>
            </a:r>
            <a:endParaRPr lang="en-US" sz="2200" b="1" i="1" dirty="0">
              <a:solidFill>
                <a:srgbClr val="5F5F5F"/>
              </a:solidFill>
            </a:endParaRPr>
          </a:p>
        </p:txBody>
      </p:sp>
      <p:pic>
        <p:nvPicPr>
          <p:cNvPr id="2052" name="Picture 170" descr="C:\Documents and Settings\Ирина\Мои документы\Google Диск\Documents\PICS\Lab_embl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825" y="5786438"/>
            <a:ext cx="10747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69"/>
          <p:cNvSpPr>
            <a:spLocks noChangeArrowheads="1"/>
          </p:cNvSpPr>
          <p:nvPr/>
        </p:nvSpPr>
        <p:spPr bwMode="auto">
          <a:xfrm>
            <a:off x="3500430" y="5780088"/>
            <a:ext cx="4500571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dirty="0" smtClean="0">
                <a:solidFill>
                  <a:srgbClr val="5F5F5F"/>
                </a:solidFill>
              </a:rPr>
              <a:t>Лаборатория Химии Высоких Энергий</a:t>
            </a:r>
            <a:endParaRPr lang="en-US" dirty="0">
              <a:solidFill>
                <a:srgbClr val="5F5F5F"/>
              </a:solidFill>
            </a:endParaRPr>
          </a:p>
          <a:p>
            <a:pPr algn="r"/>
            <a:r>
              <a:rPr lang="ru-RU" dirty="0" smtClean="0">
                <a:solidFill>
                  <a:srgbClr val="5F5F5F"/>
                </a:solidFill>
              </a:rPr>
              <a:t>Химический факультет</a:t>
            </a:r>
            <a:endParaRPr lang="en-US" dirty="0">
              <a:solidFill>
                <a:srgbClr val="5F5F5F"/>
              </a:solidFill>
            </a:endParaRPr>
          </a:p>
          <a:p>
            <a:pPr algn="r"/>
            <a:r>
              <a:rPr lang="ru-RU" dirty="0" smtClean="0">
                <a:solidFill>
                  <a:srgbClr val="5F5F5F"/>
                </a:solidFill>
              </a:rPr>
              <a:t>МГУ им. М.В. Ломоносова</a:t>
            </a:r>
            <a:endParaRPr 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2457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Температурная зависимость выхода</a:t>
            </a:r>
            <a:endParaRPr lang="ru-RU" sz="3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es-E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5517232"/>
            <a:ext cx="13681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5508104" y="4293468"/>
            <a:ext cx="4608512" cy="2447528"/>
            <a:chOff x="5508104" y="4293468"/>
            <a:chExt cx="4608512" cy="2447528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5868144" y="5229200"/>
              <a:ext cx="1800200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HOCO</a:t>
              </a:r>
              <a:r>
                <a:rPr lang="en-US" sz="2800" b="1" baseline="30000" dirty="0" smtClean="0">
                  <a:solidFill>
                    <a:srgbClr val="000000"/>
                  </a:solidFill>
                </a:rPr>
                <a:t>• 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508104" y="4293468"/>
              <a:ext cx="4608512" cy="2447528"/>
              <a:chOff x="5508104" y="4293468"/>
              <a:chExt cx="4608512" cy="2447528"/>
            </a:xfrm>
          </p:grpSpPr>
          <p:sp>
            <p:nvSpPr>
              <p:cNvPr id="14" name="Овал 13"/>
              <p:cNvSpPr/>
              <p:nvPr/>
            </p:nvSpPr>
            <p:spPr bwMode="auto">
              <a:xfrm>
                <a:off x="5508104" y="5085184"/>
                <a:ext cx="2077972" cy="85839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7610586" y="6093296"/>
                <a:ext cx="2506030" cy="647700"/>
              </a:xfrm>
              <a:prstGeom prst="rect">
                <a:avLst/>
              </a:prstGeom>
              <a:noFill/>
              <a:ln w="144000">
                <a:noFill/>
                <a:round/>
                <a:headEnd/>
                <a:tailEnd/>
              </a:ln>
            </p:spPr>
            <p:txBody>
              <a:bodyPr lIns="90000" tIns="73224" rIns="90000" bIns="45000"/>
              <a:lstStyle/>
              <a:p>
                <a:pPr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</a:rPr>
                  <a:t>+ CO</a:t>
                </a:r>
                <a:r>
                  <a:rPr lang="en-US" sz="2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800" b="1" dirty="0" smtClean="0">
                    <a:solidFill>
                      <a:srgbClr val="000000"/>
                    </a:solidFill>
                  </a:rPr>
                  <a:t>  </a:t>
                </a:r>
                <a:endParaRPr lang="ru-RU" sz="2800" b="1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33"/>
              <p:cNvSpPr>
                <a:spLocks noChangeShapeType="1"/>
              </p:cNvSpPr>
              <p:nvPr/>
            </p:nvSpPr>
            <p:spPr bwMode="auto">
              <a:xfrm flipH="1" flipV="1">
                <a:off x="7524328" y="5805264"/>
                <a:ext cx="712100" cy="354910"/>
              </a:xfrm>
              <a:prstGeom prst="line">
                <a:avLst/>
              </a:prstGeom>
              <a:noFill/>
              <a:ln w="36000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7092280" y="4293468"/>
                <a:ext cx="2592288" cy="647700"/>
              </a:xfrm>
              <a:prstGeom prst="rect">
                <a:avLst/>
              </a:prstGeom>
              <a:noFill/>
              <a:ln w="144000">
                <a:noFill/>
                <a:round/>
                <a:headEnd/>
                <a:tailEnd/>
              </a:ln>
            </p:spPr>
            <p:txBody>
              <a:bodyPr lIns="90000" tIns="73224" rIns="90000" bIns="45000"/>
              <a:lstStyle/>
              <a:p>
                <a:pPr eaLnBrk="0" hangingPunct="0"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</a:tabLst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[CO +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</a:rPr>
                  <a:t> •</a:t>
                </a:r>
                <a:r>
                  <a:rPr lang="en-US" sz="2800" b="1" dirty="0" smtClean="0">
                    <a:solidFill>
                      <a:srgbClr val="000000"/>
                    </a:solidFill>
                  </a:rPr>
                  <a:t>OH]</a:t>
                </a:r>
                <a:r>
                  <a:rPr lang="en-US" sz="2800" b="1" baseline="30000" dirty="0" smtClean="0">
                    <a:solidFill>
                      <a:srgbClr val="000000"/>
                    </a:solidFill>
                  </a:rPr>
                  <a:t> </a:t>
                </a:r>
                <a:endParaRPr lang="ru-RU" sz="2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 rot="-180000" flipH="1">
                <a:off x="7369400" y="4812522"/>
                <a:ext cx="597886" cy="401307"/>
              </a:xfrm>
              <a:prstGeom prst="line">
                <a:avLst/>
              </a:prstGeom>
              <a:noFill/>
              <a:ln w="36000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4860032" y="4221088"/>
            <a:ext cx="2260926" cy="857826"/>
            <a:chOff x="4860032" y="4221088"/>
            <a:chExt cx="2260926" cy="857826"/>
          </a:xfrm>
        </p:grpSpPr>
        <p:sp>
          <p:nvSpPr>
            <p:cNvPr id="17" name="Freeform 3"/>
            <p:cNvSpPr>
              <a:spLocks/>
            </p:cNvSpPr>
            <p:nvPr/>
          </p:nvSpPr>
          <p:spPr bwMode="auto">
            <a:xfrm>
              <a:off x="5940152" y="4437112"/>
              <a:ext cx="1180806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3600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084168" y="4221088"/>
              <a:ext cx="765175" cy="292100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lIns="36000" tIns="6876" rIns="36000" bIns="-9000"/>
            <a:lstStyle/>
            <a:p>
              <a:pPr algn="ctr" eaLnBrk="0" hangingPunct="0">
                <a:tabLst>
                  <a:tab pos="723900" algn="l"/>
                </a:tabLst>
              </a:pPr>
              <a:r>
                <a:rPr lang="en-US" b="1" dirty="0">
                  <a:solidFill>
                    <a:srgbClr val="FF0000"/>
                  </a:solidFill>
                </a:rPr>
                <a:t>X-rays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4860032" y="4293096"/>
              <a:ext cx="1122365" cy="785818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lIns="36000" tIns="6876" rIns="36000" bIns="-9000"/>
            <a:lstStyle/>
            <a:p>
              <a:pPr algn="ctr" eaLnBrk="0" hangingPunct="0">
                <a:tabLst>
                  <a:tab pos="723900" algn="l"/>
                </a:tabLst>
              </a:pPr>
              <a:r>
                <a:rPr lang="ru-RU" sz="3200" b="1" dirty="0" smtClean="0">
                  <a:solidFill>
                    <a:srgbClr val="FF0000"/>
                  </a:solidFill>
                </a:rPr>
                <a:t>???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-468560" y="4509120"/>
            <a:ext cx="6512796" cy="1799039"/>
            <a:chOff x="-468560" y="4509120"/>
            <a:chExt cx="6512796" cy="179903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-468560" y="4509120"/>
              <a:ext cx="500062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Заметный выход </a:t>
              </a:r>
              <a:r>
                <a:rPr lang="ru-RU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при </a:t>
              </a:r>
              <a:r>
                <a:rPr lang="ru-RU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сравнительно низких </a:t>
              </a:r>
              <a:r>
                <a:rPr lang="en-US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43608" y="5877272"/>
              <a:ext cx="500062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«Локальная» реакция</a:t>
              </a:r>
              <a:endPara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1798317">
              <a:off x="86140" y="5369366"/>
              <a:ext cx="500062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r>
                <a:rPr lang="en-US" sz="2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&gt;</a:t>
              </a:r>
            </a:p>
          </p:txBody>
        </p:sp>
      </p:grpSp>
      <p:pic>
        <p:nvPicPr>
          <p:cNvPr id="7169" name="Picture 1" descr="C:\Users\ReBooSS\Google Диск\LAB\CONFERENCES\Кафедральная 2015\Fig 5c NEW!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731" y="908720"/>
            <a:ext cx="4786781" cy="3384376"/>
          </a:xfrm>
          <a:prstGeom prst="rect">
            <a:avLst/>
          </a:prstGeom>
          <a:noFill/>
        </p:spPr>
      </p:pic>
      <p:pic>
        <p:nvPicPr>
          <p:cNvPr id="7173" name="Picture 5" descr="C:\Users\ReBooSS\Google Диск\LAB\CONFERENCES\Кафедральная 2015\Fig 5c 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908720"/>
            <a:ext cx="4824536" cy="341107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2457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Механизм образования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HOCO</a:t>
            </a:r>
            <a:endParaRPr lang="ru-RU" sz="3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es-E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5517232"/>
            <a:ext cx="136815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868144" y="5229200"/>
            <a:ext cx="1800200" cy="647700"/>
          </a:xfrm>
          <a:prstGeom prst="rect">
            <a:avLst/>
          </a:prstGeom>
          <a:noFill/>
          <a:ln w="144000">
            <a:noFill/>
            <a:round/>
            <a:headEnd/>
            <a:tailEnd/>
          </a:ln>
        </p:spPr>
        <p:txBody>
          <a:bodyPr lIns="90000" tIns="73224" rIns="90000" bIns="45000"/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HOCO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•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5508104" y="4293468"/>
            <a:ext cx="4608512" cy="2447528"/>
            <a:chOff x="5508104" y="4293468"/>
            <a:chExt cx="4608512" cy="2447528"/>
          </a:xfrm>
        </p:grpSpPr>
        <p:sp>
          <p:nvSpPr>
            <p:cNvPr id="14" name="Овал 13"/>
            <p:cNvSpPr/>
            <p:nvPr/>
          </p:nvSpPr>
          <p:spPr bwMode="auto">
            <a:xfrm>
              <a:off x="5508104" y="5085184"/>
              <a:ext cx="2077972" cy="858396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7610586" y="6093296"/>
              <a:ext cx="2506030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FF0000"/>
                  </a:solidFill>
                </a:rPr>
                <a:t>H</a:t>
              </a:r>
              <a:r>
                <a:rPr lang="en-US" sz="2800" b="1" baseline="30000" dirty="0" smtClean="0">
                  <a:solidFill>
                    <a:srgbClr val="FF0000"/>
                  </a:solidFill>
                </a:rPr>
                <a:t>•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+ CO</a:t>
              </a:r>
              <a:r>
                <a:rPr lang="en-US" sz="2800" b="1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  </a:t>
              </a:r>
              <a:endParaRPr lang="ru-RU" sz="28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H="1" flipV="1">
              <a:off x="7524328" y="5805264"/>
              <a:ext cx="712100" cy="354910"/>
            </a:xfrm>
            <a:prstGeom prst="line">
              <a:avLst/>
            </a:prstGeom>
            <a:noFill/>
            <a:ln w="360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7092280" y="4293468"/>
              <a:ext cx="2592288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[CO +</a:t>
              </a:r>
              <a:r>
                <a:rPr lang="en-US" sz="2800" b="1" baseline="30000" dirty="0" smtClean="0">
                  <a:solidFill>
                    <a:srgbClr val="000000"/>
                  </a:solidFill>
                </a:rPr>
                <a:t> •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OH]</a:t>
              </a:r>
              <a:r>
                <a:rPr lang="en-US" sz="28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rot="-180000" flipH="1">
              <a:off x="7369400" y="4812522"/>
              <a:ext cx="597886" cy="401307"/>
            </a:xfrm>
            <a:prstGeom prst="line">
              <a:avLst/>
            </a:prstGeom>
            <a:noFill/>
            <a:ln w="360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Freeform 3"/>
          <p:cNvSpPr>
            <a:spLocks/>
          </p:cNvSpPr>
          <p:nvPr/>
        </p:nvSpPr>
        <p:spPr bwMode="auto">
          <a:xfrm>
            <a:off x="5940152" y="4437112"/>
            <a:ext cx="1180806" cy="366712"/>
          </a:xfrm>
          <a:custGeom>
            <a:avLst/>
            <a:gdLst>
              <a:gd name="T0" fmla="*/ 2147483647 w 2503"/>
              <a:gd name="T1" fmla="*/ 2147483647 h 1017"/>
              <a:gd name="T2" fmla="*/ 2147483647 w 2503"/>
              <a:gd name="T3" fmla="*/ 2147483647 h 1017"/>
              <a:gd name="T4" fmla="*/ 2147483647 w 2503"/>
              <a:gd name="T5" fmla="*/ 2147483647 h 1017"/>
              <a:gd name="T6" fmla="*/ 2147483647 w 2503"/>
              <a:gd name="T7" fmla="*/ 2147483647 h 1017"/>
              <a:gd name="T8" fmla="*/ 2147483647 w 2503"/>
              <a:gd name="T9" fmla="*/ 2147483647 h 1017"/>
              <a:gd name="T10" fmla="*/ 2147483647 w 2503"/>
              <a:gd name="T11" fmla="*/ 2147483647 h 1017"/>
              <a:gd name="T12" fmla="*/ 0 w 2503"/>
              <a:gd name="T13" fmla="*/ 2147483647 h 10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03"/>
              <a:gd name="T22" fmla="*/ 0 h 1017"/>
              <a:gd name="T23" fmla="*/ 2503 w 2503"/>
              <a:gd name="T24" fmla="*/ 1017 h 10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03" h="1017">
                <a:moveTo>
                  <a:pt x="2502" y="424"/>
                </a:moveTo>
                <a:cubicBezTo>
                  <a:pt x="1947" y="250"/>
                  <a:pt x="1985" y="810"/>
                  <a:pt x="1801" y="405"/>
                </a:cubicBezTo>
                <a:cubicBezTo>
                  <a:pt x="1616" y="0"/>
                  <a:pt x="1442" y="507"/>
                  <a:pt x="1442" y="507"/>
                </a:cubicBezTo>
                <a:cubicBezTo>
                  <a:pt x="1442" y="507"/>
                  <a:pt x="1266" y="1015"/>
                  <a:pt x="1080" y="508"/>
                </a:cubicBezTo>
                <a:cubicBezTo>
                  <a:pt x="894" y="1"/>
                  <a:pt x="720" y="508"/>
                  <a:pt x="720" y="508"/>
                </a:cubicBezTo>
                <a:cubicBezTo>
                  <a:pt x="720" y="508"/>
                  <a:pt x="545" y="1016"/>
                  <a:pt x="359" y="510"/>
                </a:cubicBezTo>
                <a:cubicBezTo>
                  <a:pt x="173" y="4"/>
                  <a:pt x="0" y="522"/>
                  <a:pt x="0" y="522"/>
                </a:cubicBezTo>
              </a:path>
            </a:pathLst>
          </a:custGeom>
          <a:noFill/>
          <a:ln w="36000">
            <a:solidFill>
              <a:schemeClr val="accent1">
                <a:lumMod val="50000"/>
              </a:schemeClr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084168" y="4221088"/>
            <a:ext cx="765175" cy="292100"/>
          </a:xfrm>
          <a:prstGeom prst="rect">
            <a:avLst/>
          </a:prstGeom>
          <a:noFill/>
          <a:ln w="36000">
            <a:noFill/>
            <a:round/>
            <a:headEnd/>
            <a:tailEnd/>
          </a:ln>
        </p:spPr>
        <p:txBody>
          <a:bodyPr wrap="none" lIns="36000" tIns="6876" rIns="36000" bIns="-9000"/>
          <a:lstStyle/>
          <a:p>
            <a:pPr algn="ctr" eaLnBrk="0" hangingPunct="0">
              <a:tabLst>
                <a:tab pos="723900" algn="l"/>
              </a:tabLst>
            </a:pPr>
            <a:r>
              <a:rPr lang="en-US" b="1" dirty="0">
                <a:solidFill>
                  <a:srgbClr val="FF0000"/>
                </a:solidFill>
              </a:rPr>
              <a:t>X-rays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211960" y="4365476"/>
            <a:ext cx="2357454" cy="647700"/>
          </a:xfrm>
          <a:prstGeom prst="rect">
            <a:avLst/>
          </a:prstGeom>
          <a:noFill/>
          <a:ln w="144000">
            <a:noFill/>
            <a:round/>
            <a:headEnd/>
            <a:tailEnd/>
          </a:ln>
        </p:spPr>
        <p:txBody>
          <a:bodyPr lIns="90000" tIns="73224" rIns="90000" bIns="45000"/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b="1" dirty="0" smtClean="0">
                <a:solidFill>
                  <a:srgbClr val="00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</a:rPr>
              <a:t>O…CO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000000"/>
                </a:solidFill>
              </a:rPr>
              <a:t>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30722" name="Picture 2" descr="C:\Users\ReBooSS\Google Диск\LAB\CONFERENCES\Кафедральная 2015\Комплексы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980728"/>
            <a:ext cx="4680520" cy="3309246"/>
          </a:xfrm>
          <a:prstGeom prst="rect">
            <a:avLst/>
          </a:prstGeom>
          <a:noFill/>
        </p:spPr>
      </p:pic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644006" y="2204864"/>
          <a:ext cx="4320482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82"/>
                <a:gridCol w="1045278"/>
                <a:gridCol w="1045278"/>
                <a:gridCol w="1672444"/>
              </a:tblGrid>
              <a:tr h="42862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</a:t>
                      </a:r>
                      <a:r>
                        <a:rPr lang="en-US" baseline="-25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(H</a:t>
                      </a:r>
                      <a:r>
                        <a:rPr lang="en-US" baseline="-25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O)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</a:t>
                      </a:r>
                      <a:r>
                        <a:rPr lang="en-US" baseline="-25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(H</a:t>
                      </a:r>
                      <a:r>
                        <a:rPr lang="en-US" baseline="-25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O)</a:t>
                      </a:r>
                      <a:endParaRPr lang="ru-RU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v</a:t>
                      </a:r>
                      <a:r>
                        <a:rPr lang="en-US" baseline="-25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(CO</a:t>
                      </a:r>
                      <a:r>
                        <a:rPr lang="en-US" baseline="-25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3732,5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1593</a:t>
                      </a:r>
                      <a:r>
                        <a:rPr lang="en-US" dirty="0" smtClean="0"/>
                        <a:t>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656,0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3723,5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1594,0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655,4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ru-RU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1593,2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655,1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?)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283968" y="1556792"/>
            <a:ext cx="4931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ИК-спектроскопические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характеристики (максимум поглощения, см</a:t>
            </a:r>
            <a:r>
              <a:rPr lang="ru-RU" b="1" baseline="30000" dirty="0" smtClean="0">
                <a:solidFill>
                  <a:schemeClr val="accent1">
                    <a:lumMod val="50000"/>
                  </a:schemeClr>
                </a:solidFill>
              </a:rPr>
              <a:t>-1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endParaRPr lang="ru-RU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52528" y="1053897"/>
            <a:ext cx="40679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Комплекс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O…CO</a:t>
            </a:r>
            <a:r>
              <a:rPr lang="en-US" sz="2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200" b="1" baseline="-25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-428628" y="4437112"/>
            <a:ext cx="5648700" cy="2376264"/>
            <a:chOff x="-428628" y="4437112"/>
            <a:chExt cx="5648700" cy="237626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72008" y="4437112"/>
              <a:ext cx="4139952" cy="19442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-428628" y="4541058"/>
              <a:ext cx="50006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20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Мономерный</a:t>
              </a:r>
              <a:r>
                <a:rPr lang="ru-RU" sz="2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</a:rPr>
                <a:t>» образец</a:t>
              </a:r>
              <a:endPara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76536" y="5084588"/>
              <a:ext cx="5143536" cy="1728788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lnSpc>
                  <a:spcPct val="113000"/>
                </a:lnSpc>
                <a:spcAft>
                  <a:spcPts val="600"/>
                </a:spcAft>
                <a:buFont typeface="Arial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</a:rPr>
                <a:t>Высокое разбавление (1:1</a:t>
              </a:r>
              <a:r>
                <a:rPr lang="en-US" dirty="0" smtClean="0">
                  <a:solidFill>
                    <a:srgbClr val="000000"/>
                  </a:solidFill>
                </a:rPr>
                <a:t>:</a:t>
              </a:r>
              <a:r>
                <a:rPr lang="ru-RU" dirty="0" smtClean="0">
                  <a:solidFill>
                    <a:srgbClr val="000000"/>
                  </a:solidFill>
                </a:rPr>
                <a:t>3500)</a:t>
              </a:r>
              <a:endParaRPr lang="ru-RU" dirty="0">
                <a:solidFill>
                  <a:srgbClr val="000000"/>
                </a:solidFill>
              </a:endParaRPr>
            </a:p>
            <a:p>
              <a:pPr eaLnBrk="0" hangingPunct="0">
                <a:lnSpc>
                  <a:spcPct val="113000"/>
                </a:lnSpc>
                <a:spcAft>
                  <a:spcPts val="600"/>
                </a:spcAft>
                <a:buFont typeface="Arial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ru-RU" dirty="0" smtClean="0">
                  <a:solidFill>
                    <a:srgbClr val="000000"/>
                  </a:solidFill>
                </a:rPr>
                <a:t>Воздействие ультразвука</a:t>
              </a:r>
            </a:p>
            <a:p>
              <a:pPr eaLnBrk="0" hangingPunct="0">
                <a:lnSpc>
                  <a:spcPct val="113000"/>
                </a:lnSpc>
                <a:spcAft>
                  <a:spcPts val="600"/>
                </a:spcAft>
                <a:buFont typeface="Arial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ru-RU" dirty="0" smtClean="0">
                  <a:solidFill>
                    <a:srgbClr val="000000"/>
                  </a:solidFill>
                </a:rPr>
                <a:t> Минимальная </a:t>
              </a:r>
              <a:r>
                <a:rPr lang="en-US" dirty="0" smtClean="0">
                  <a:solidFill>
                    <a:srgbClr val="000000"/>
                  </a:solidFill>
                </a:rPr>
                <a:t>T</a:t>
              </a:r>
              <a:r>
                <a:rPr lang="ru-RU" baseline="-25000" dirty="0" err="1" smtClean="0">
                  <a:solidFill>
                    <a:srgbClr val="000000"/>
                  </a:solidFill>
                </a:rPr>
                <a:t>осажд</a:t>
              </a:r>
              <a:r>
                <a:rPr lang="ru-RU" baseline="-25000" dirty="0" smtClean="0">
                  <a:solidFill>
                    <a:srgbClr val="000000"/>
                  </a:solidFill>
                </a:rPr>
                <a:t>. </a:t>
              </a:r>
              <a:r>
                <a:rPr lang="ru-RU" dirty="0" smtClean="0">
                  <a:solidFill>
                    <a:srgbClr val="000000"/>
                  </a:solidFill>
                </a:rPr>
                <a:t>(7 </a:t>
              </a:r>
              <a:r>
                <a:rPr lang="en-US" dirty="0" smtClean="0">
                  <a:solidFill>
                    <a:srgbClr val="000000"/>
                  </a:solidFill>
                </a:rPr>
                <a:t>K)</a:t>
              </a:r>
              <a:endParaRPr lang="ru-RU" dirty="0">
                <a:solidFill>
                  <a:srgbClr val="000000"/>
                </a:solidFill>
              </a:endParaRPr>
            </a:p>
            <a:p>
              <a:pPr eaLnBrk="0" hangingPunct="0">
                <a:buFont typeface="Arial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2200" dirty="0">
                <a:solidFill>
                  <a:srgbClr val="000000"/>
                </a:solidFill>
              </a:endParaRPr>
            </a:p>
            <a:p>
              <a:pPr eaLnBrk="0" hangingPunct="0">
                <a:buFont typeface="Arial" charset="0"/>
                <a:buChar char="•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2200" dirty="0">
                <a:solidFill>
                  <a:srgbClr val="000000"/>
                </a:solidFill>
              </a:endParaRPr>
            </a:p>
            <a:p>
              <a:pPr algn="ctr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ru-RU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005439" y="3808311"/>
            <a:ext cx="239709" cy="1750232"/>
            <a:chOff x="5005439" y="3808311"/>
            <a:chExt cx="239709" cy="1750232"/>
          </a:xfrm>
        </p:grpSpPr>
        <p:sp>
          <p:nvSpPr>
            <p:cNvPr id="37" name="Минус 36"/>
            <p:cNvSpPr/>
            <p:nvPr/>
          </p:nvSpPr>
          <p:spPr>
            <a:xfrm rot="18502850">
              <a:off x="4252509" y="4561241"/>
              <a:ext cx="1693427" cy="187567"/>
            </a:xfrm>
            <a:prstGeom prst="mathMinus">
              <a:avLst/>
            </a:prstGeom>
            <a:solidFill>
              <a:schemeClr val="accent1">
                <a:lumMod val="9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 rot="14386051">
              <a:off x="4304651" y="4618046"/>
              <a:ext cx="1693427" cy="187567"/>
            </a:xfrm>
            <a:prstGeom prst="mathMinus">
              <a:avLst/>
            </a:prstGeom>
            <a:solidFill>
              <a:schemeClr val="accent1">
                <a:lumMod val="9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Минус 39"/>
          <p:cNvSpPr/>
          <p:nvPr/>
        </p:nvSpPr>
        <p:spPr>
          <a:xfrm rot="18502850">
            <a:off x="5692668" y="5353330"/>
            <a:ext cx="1693427" cy="18756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Минус 40"/>
          <p:cNvSpPr/>
          <p:nvPr/>
        </p:nvSpPr>
        <p:spPr>
          <a:xfrm rot="14386051">
            <a:off x="5744812" y="5410133"/>
            <a:ext cx="1693427" cy="18756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2457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Радиолиз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HCOOH </a:t>
            </a:r>
            <a:r>
              <a:rPr lang="ru-RU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в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Xe</a:t>
            </a:r>
            <a:endParaRPr lang="ru-RU" sz="3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es-ES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79512" y="4293096"/>
            <a:ext cx="7488832" cy="2231876"/>
            <a:chOff x="179512" y="4293096"/>
            <a:chExt cx="7488832" cy="2231876"/>
          </a:xfrm>
        </p:grpSpPr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179512" y="5085556"/>
              <a:ext cx="2592288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OOH</a:t>
              </a:r>
              <a:r>
                <a:rPr lang="en-US" sz="28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3059832" y="4293096"/>
              <a:ext cx="4071934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</a:t>
              </a:r>
              <a:r>
                <a:rPr lang="en-US" sz="2800" b="1" baseline="-25000" dirty="0" smtClean="0">
                  <a:solidFill>
                    <a:srgbClr val="000000"/>
                  </a:solidFill>
                </a:rPr>
                <a:t>2 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+ 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</a:t>
              </a:r>
              <a:r>
                <a:rPr lang="en-US" sz="2800" b="1" baseline="-25000" dirty="0" smtClean="0">
                  <a:solidFill>
                    <a:srgbClr val="000000"/>
                  </a:solidFill>
                </a:rPr>
                <a:t>2</a:t>
              </a: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36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36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3024874" y="5085184"/>
              <a:ext cx="4643470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</a:t>
              </a:r>
              <a:r>
                <a:rPr lang="en-US" sz="2800" b="1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 + 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</a:t>
              </a:r>
              <a:endParaRPr lang="en-US" sz="28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36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36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2987824" y="5877272"/>
              <a:ext cx="2592288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 + HOCO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3"/>
            <p:cNvSpPr>
              <a:spLocks/>
            </p:cNvSpPr>
            <p:nvPr/>
          </p:nvSpPr>
          <p:spPr bwMode="auto">
            <a:xfrm rot="20601585">
              <a:off x="1522641" y="4750434"/>
              <a:ext cx="1663533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12700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691680" y="5229200"/>
              <a:ext cx="1296144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6350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"/>
            <p:cNvSpPr>
              <a:spLocks/>
            </p:cNvSpPr>
            <p:nvPr/>
          </p:nvSpPr>
          <p:spPr bwMode="auto">
            <a:xfrm rot="1464719">
              <a:off x="1636889" y="5699560"/>
              <a:ext cx="1310100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1" name="Picture 1" descr="C:\Users\ReBooSS\Google Диск\LAB\CONFERENCES\Кафедральная 2015\HCOO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644008" cy="3283432"/>
          </a:xfrm>
          <a:prstGeom prst="rect">
            <a:avLst/>
          </a:prstGeom>
          <a:noFill/>
        </p:spPr>
      </p:pic>
      <p:sp>
        <p:nvSpPr>
          <p:cNvPr id="17" name="Блок-схема: узел 16"/>
          <p:cNvSpPr/>
          <p:nvPr/>
        </p:nvSpPr>
        <p:spPr>
          <a:xfrm>
            <a:off x="3707904" y="2996952"/>
            <a:ext cx="432048" cy="432048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979712" y="1340768"/>
            <a:ext cx="1800200" cy="1728192"/>
          </a:xfrm>
          <a:prstGeom prst="flowChartConnector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347864" y="2852936"/>
            <a:ext cx="504056" cy="288032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ReBooSS\Google Диск\LAB\CONFERENCES\Кафедральная 2015\Дозн зав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684935" cy="3312368"/>
          </a:xfrm>
          <a:prstGeom prst="rect">
            <a:avLst/>
          </a:prstGeom>
          <a:noFill/>
        </p:spPr>
      </p:pic>
      <p:grpSp>
        <p:nvGrpSpPr>
          <p:cNvPr id="50" name="Группа 49"/>
          <p:cNvGrpSpPr/>
          <p:nvPr/>
        </p:nvGrpSpPr>
        <p:grpSpPr>
          <a:xfrm>
            <a:off x="2987824" y="4221088"/>
            <a:ext cx="7379774" cy="2519908"/>
            <a:chOff x="2987824" y="4221088"/>
            <a:chExt cx="7379774" cy="2519908"/>
          </a:xfrm>
        </p:grpSpPr>
        <p:sp>
          <p:nvSpPr>
            <p:cNvPr id="36" name="Freeform 3"/>
            <p:cNvSpPr>
              <a:spLocks/>
            </p:cNvSpPr>
            <p:nvPr/>
          </p:nvSpPr>
          <p:spPr bwMode="auto">
            <a:xfrm>
              <a:off x="4716016" y="4437112"/>
              <a:ext cx="1008112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3779912" y="4221088"/>
              <a:ext cx="936104" cy="72008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5724128" y="4293468"/>
              <a:ext cx="4643470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ru-RU" sz="280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 + O</a:t>
              </a:r>
              <a:endParaRPr lang="en-US" sz="28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36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36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 rot="21098722">
              <a:off x="4738167" y="5144721"/>
              <a:ext cx="846292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5580112" y="4869160"/>
              <a:ext cx="4643470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[HO + 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O]</a:t>
              </a:r>
              <a:endParaRPr lang="en-US" sz="28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36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36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"/>
            <p:cNvSpPr>
              <a:spLocks/>
            </p:cNvSpPr>
            <p:nvPr/>
          </p:nvSpPr>
          <p:spPr bwMode="auto">
            <a:xfrm rot="20504507">
              <a:off x="4750296" y="5751695"/>
              <a:ext cx="920249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"/>
            <p:cNvSpPr>
              <a:spLocks/>
            </p:cNvSpPr>
            <p:nvPr/>
          </p:nvSpPr>
          <p:spPr bwMode="auto">
            <a:xfrm rot="788669">
              <a:off x="4816514" y="6203119"/>
              <a:ext cx="1008112" cy="366712"/>
            </a:xfrm>
            <a:custGeom>
              <a:avLst/>
              <a:gdLst>
                <a:gd name="T0" fmla="*/ 2147483647 w 2503"/>
                <a:gd name="T1" fmla="*/ 2147483647 h 1017"/>
                <a:gd name="T2" fmla="*/ 2147483647 w 2503"/>
                <a:gd name="T3" fmla="*/ 2147483647 h 1017"/>
                <a:gd name="T4" fmla="*/ 2147483647 w 2503"/>
                <a:gd name="T5" fmla="*/ 2147483647 h 1017"/>
                <a:gd name="T6" fmla="*/ 2147483647 w 2503"/>
                <a:gd name="T7" fmla="*/ 2147483647 h 1017"/>
                <a:gd name="T8" fmla="*/ 2147483647 w 2503"/>
                <a:gd name="T9" fmla="*/ 2147483647 h 1017"/>
                <a:gd name="T10" fmla="*/ 2147483647 w 2503"/>
                <a:gd name="T11" fmla="*/ 2147483647 h 1017"/>
                <a:gd name="T12" fmla="*/ 0 w 2503"/>
                <a:gd name="T13" fmla="*/ 2147483647 h 1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3"/>
                <a:gd name="T22" fmla="*/ 0 h 1017"/>
                <a:gd name="T23" fmla="*/ 2503 w 2503"/>
                <a:gd name="T24" fmla="*/ 1017 h 10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3" h="1017">
                  <a:moveTo>
                    <a:pt x="2502" y="424"/>
                  </a:moveTo>
                  <a:cubicBezTo>
                    <a:pt x="1947" y="250"/>
                    <a:pt x="1985" y="810"/>
                    <a:pt x="1801" y="405"/>
                  </a:cubicBezTo>
                  <a:cubicBezTo>
                    <a:pt x="1616" y="0"/>
                    <a:pt x="1442" y="507"/>
                    <a:pt x="1442" y="507"/>
                  </a:cubicBezTo>
                  <a:cubicBezTo>
                    <a:pt x="1442" y="507"/>
                    <a:pt x="1266" y="1015"/>
                    <a:pt x="1080" y="508"/>
                  </a:cubicBezTo>
                  <a:cubicBezTo>
                    <a:pt x="894" y="1"/>
                    <a:pt x="720" y="508"/>
                    <a:pt x="720" y="508"/>
                  </a:cubicBezTo>
                  <a:cubicBezTo>
                    <a:pt x="720" y="508"/>
                    <a:pt x="545" y="1016"/>
                    <a:pt x="359" y="510"/>
                  </a:cubicBezTo>
                  <a:cubicBezTo>
                    <a:pt x="173" y="4"/>
                    <a:pt x="0" y="522"/>
                    <a:pt x="0" y="522"/>
                  </a:cubicBezTo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  <a:round/>
              <a:headEnd type="stealth" w="med" len="med"/>
              <a:tailEnd/>
            </a:ln>
            <a:scene3d>
              <a:camera prst="orthographicFront">
                <a:rot lat="21599989" lon="10799999" rev="10799999"/>
              </a:camera>
              <a:lightRig rig="threePt" dir="t"/>
            </a:scene3d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5617162" y="5445596"/>
              <a:ext cx="4643470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HO + 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</a:t>
              </a:r>
              <a:endParaRPr lang="en-US" sz="28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36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36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5756650" y="6093296"/>
              <a:ext cx="4071934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</a:t>
              </a:r>
              <a:r>
                <a:rPr lang="en-US" sz="2800" b="1" baseline="-250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+ 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С</a:t>
              </a:r>
              <a:r>
                <a:rPr lang="en-US" sz="2800" b="1" dirty="0" smtClean="0">
                  <a:solidFill>
                    <a:srgbClr val="000000"/>
                  </a:solidFill>
                </a:rPr>
                <a:t>O</a:t>
              </a:r>
              <a:r>
                <a:rPr lang="en-US" sz="2800" b="1" baseline="-25000" dirty="0" smtClean="0">
                  <a:solidFill>
                    <a:srgbClr val="000000"/>
                  </a:solidFill>
                </a:rPr>
                <a:t>2</a:t>
              </a: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en-US" sz="3600" b="1" baseline="-25000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36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2987824" y="5013176"/>
              <a:ext cx="1800200" cy="72008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4" name="Овал 43"/>
            <p:cNvSpPr/>
            <p:nvPr/>
          </p:nvSpPr>
          <p:spPr bwMode="auto">
            <a:xfrm>
              <a:off x="3635896" y="5805264"/>
              <a:ext cx="1296144" cy="72008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335217" y="5013176"/>
            <a:ext cx="3213447" cy="864096"/>
            <a:chOff x="7335217" y="5013176"/>
            <a:chExt cx="3213447" cy="864096"/>
          </a:xfrm>
        </p:grpSpPr>
        <p:sp>
          <p:nvSpPr>
            <p:cNvPr id="45" name="Line 33"/>
            <p:cNvSpPr>
              <a:spLocks noChangeShapeType="1"/>
            </p:cNvSpPr>
            <p:nvPr/>
          </p:nvSpPr>
          <p:spPr bwMode="auto">
            <a:xfrm rot="21420000">
              <a:off x="7387408" y="5213112"/>
              <a:ext cx="633882" cy="287729"/>
            </a:xfrm>
            <a:prstGeom prst="line">
              <a:avLst/>
            </a:prstGeom>
            <a:noFill/>
            <a:ln w="360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7956376" y="5229572"/>
              <a:ext cx="2592288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800" b="1" dirty="0" smtClean="0">
                  <a:solidFill>
                    <a:srgbClr val="000000"/>
                  </a:solidFill>
                </a:rPr>
                <a:t>HOCO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7335217" y="5013176"/>
              <a:ext cx="765175" cy="292100"/>
            </a:xfrm>
            <a:prstGeom prst="rect">
              <a:avLst/>
            </a:prstGeom>
            <a:noFill/>
            <a:ln w="36000">
              <a:noFill/>
              <a:round/>
              <a:headEnd/>
              <a:tailEnd/>
            </a:ln>
          </p:spPr>
          <p:txBody>
            <a:bodyPr wrap="none" lIns="36000" tIns="6876" rIns="36000" bIns="-9000"/>
            <a:lstStyle/>
            <a:p>
              <a:pPr algn="ctr" eaLnBrk="0" hangingPunct="0">
                <a:tabLst>
                  <a:tab pos="723900" algn="l"/>
                </a:tabLst>
              </a:pPr>
              <a:r>
                <a:rPr lang="en-US" b="1" dirty="0" smtClean="0">
                  <a:solidFill>
                    <a:srgbClr val="FF0000"/>
                  </a:solidFill>
                </a:rPr>
                <a:t>T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95736" y="1052736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HCOOH/</a:t>
            </a:r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</a:rPr>
              <a:t>Xe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 1:1000</a:t>
            </a:r>
          </a:p>
          <a:p>
            <a:pPr algn="r"/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</a:rPr>
              <a:t>irr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. 30’</a:t>
            </a:r>
            <a:endParaRPr lang="ru-RU" sz="16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99792" y="148478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971600" y="1465039"/>
            <a:ext cx="2195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HOCO</a:t>
            </a:r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ЗАКЛЮЧЕНИЕ</a:t>
            </a:r>
            <a:endParaRPr lang="ru-RU" sz="3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35496" y="980728"/>
            <a:ext cx="8712968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 smtClean="0"/>
              <a:t> HOCO </a:t>
            </a:r>
            <a:r>
              <a:rPr lang="ru-RU" sz="2400" dirty="0" smtClean="0"/>
              <a:t>радикал был впервые получен и </a:t>
            </a:r>
            <a:r>
              <a:rPr lang="ru-RU" sz="2400" dirty="0" err="1" smtClean="0"/>
              <a:t>спектроскопически</a:t>
            </a:r>
            <a:r>
              <a:rPr lang="ru-RU" sz="2400" dirty="0" smtClean="0"/>
              <a:t> охарактеризован в твёрдых матрицах криптона и </a:t>
            </a:r>
            <a:r>
              <a:rPr lang="ru-RU" sz="2400" dirty="0" smtClean="0"/>
              <a:t>ксенона</a:t>
            </a:r>
            <a:endParaRPr lang="en-US" sz="2400" baseline="-25000" dirty="0" smtClean="0"/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ru-RU" sz="2400" dirty="0" smtClean="0"/>
              <a:t>Установлен механизм образования </a:t>
            </a:r>
            <a:r>
              <a:rPr lang="en-US" sz="2400" dirty="0" smtClean="0"/>
              <a:t>HOCO </a:t>
            </a:r>
            <a:r>
              <a:rPr lang="ru-RU" sz="2400" dirty="0" smtClean="0"/>
              <a:t>радикала в облучённых системах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</a:t>
            </a:r>
            <a:r>
              <a:rPr lang="ru-RU" sz="2400" dirty="0" smtClean="0"/>
              <a:t>благородный газ, основанный на радиационно-химической эволюции слабосвязанных комплексов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O.</a:t>
            </a:r>
            <a:r>
              <a:rPr lang="ru-RU" sz="2400" dirty="0" smtClean="0"/>
              <a:t>.</a:t>
            </a:r>
            <a:r>
              <a:rPr lang="en-US" sz="2400" dirty="0" smtClean="0"/>
              <a:t>.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endParaRPr lang="en-US" sz="2400" dirty="0" smtClean="0"/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400" dirty="0" smtClean="0"/>
              <a:t> </a:t>
            </a:r>
            <a:r>
              <a:rPr lang="ru-RU" sz="2400" dirty="0" smtClean="0"/>
              <a:t>При изучении радиолиза </a:t>
            </a:r>
            <a:r>
              <a:rPr lang="en-US" sz="2400" dirty="0" smtClean="0"/>
              <a:t>HCOOH </a:t>
            </a:r>
            <a:r>
              <a:rPr lang="ru-RU" sz="2400" dirty="0" smtClean="0"/>
              <a:t>в матрице ксенона обнаружено, что основными каналами</a:t>
            </a:r>
            <a:r>
              <a:rPr lang="en-US" sz="2400" dirty="0" smtClean="0"/>
              <a:t> </a:t>
            </a:r>
            <a:r>
              <a:rPr lang="ru-RU" sz="2400" dirty="0" smtClean="0"/>
              <a:t>разложения (как и в случае фотолиза) являются реакции с образованием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CO</a:t>
            </a:r>
            <a:endParaRPr lang="en-US" sz="2400" dirty="0" smtClean="0"/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 smtClean="0"/>
              <a:t> Продемонстрировано прямое образование </a:t>
            </a:r>
            <a:r>
              <a:rPr lang="en-US" sz="2400" dirty="0" smtClean="0"/>
              <a:t>HOCO </a:t>
            </a:r>
            <a:r>
              <a:rPr lang="ru-RU" sz="2400" dirty="0" smtClean="0"/>
              <a:t>радикала на начальных стадиях радиолиза </a:t>
            </a:r>
            <a:r>
              <a:rPr lang="en-US" sz="2400" dirty="0" smtClean="0"/>
              <a:t>HCOOH </a:t>
            </a:r>
            <a:r>
              <a:rPr lang="ru-RU" sz="2400" dirty="0" smtClean="0"/>
              <a:t>в матрице ксенона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6"/>
          <p:cNvSpPr>
            <a:spLocks noChangeArrowheads="1"/>
          </p:cNvSpPr>
          <p:nvPr/>
        </p:nvSpPr>
        <p:spPr bwMode="auto">
          <a:xfrm>
            <a:off x="107504" y="332656"/>
            <a:ext cx="8892480" cy="1728788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269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4B7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4B7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D4B7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10" descr="http://www.rad.chem.msu.ru/img/feld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87" y="2654264"/>
            <a:ext cx="2316497" cy="279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2484784" y="5374957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</a:rPr>
              <a:t>д.х.н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, проф.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Фельдман В.И.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576635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Работа выполнялась при поддержке </a:t>
            </a:r>
            <a:b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Российского Научного Фонда </a:t>
            </a: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chemeClr val="accent5">
                    <a:lumMod val="25000"/>
                  </a:schemeClr>
                </a:solidFill>
              </a:rPr>
              <a:t>грант</a:t>
            </a: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5">
                    <a:lumMod val="25000"/>
                  </a:schemeClr>
                </a:solidFill>
              </a:rPr>
              <a:t># </a:t>
            </a:r>
            <a:r>
              <a:rPr lang="en-US" sz="2400" b="1" i="1" dirty="0" smtClean="0">
                <a:solidFill>
                  <a:schemeClr val="accent5">
                    <a:lumMod val="25000"/>
                  </a:schemeClr>
                </a:solidFill>
              </a:rPr>
              <a:t>14-13-01266)</a:t>
            </a: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2132856"/>
            <a:ext cx="5760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Благодарности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Sukhov F.F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1" y="2924942"/>
            <a:ext cx="154305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Tyulpina I.V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1038" y="2926060"/>
            <a:ext cx="154305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71800" y="4870901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ед. </a:t>
            </a:r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</a:rPr>
              <a:t>инж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25000"/>
                  </a:schemeClr>
                </a:solidFill>
              </a:rPr>
              <a:t>Тюльпина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 И.В.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52120" y="4870901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.х.н., в.н.с.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Сухов Ф.Ф.</a:t>
            </a:r>
            <a:endParaRPr lang="ru-RU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.01.2015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BACKGROUND</a:t>
            </a:r>
            <a:endParaRPr lang="ru-RU" sz="3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fld id="{1A095ACE-5858-4BEF-81C4-62A2CE7D0212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2" y="910880"/>
            <a:ext cx="41434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</a:t>
            </a:r>
          </a:p>
          <a:p>
            <a:pPr algn="just"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кандидатской </a:t>
            </a:r>
          </a:p>
          <a:p>
            <a:pPr algn="just"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диссертации</a:t>
            </a:r>
          </a:p>
          <a:p>
            <a:pPr algn="just"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(предварительная):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1085663"/>
            <a:ext cx="582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Динамика и реакции некоторых радиационно-индуцированных атомов и небольших радикалов в низкотемпературных матрицах благородных газов</a:t>
            </a:r>
            <a:endParaRPr lang="ru-RU" b="1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8286776" y="2428868"/>
            <a:ext cx="785818" cy="4143404"/>
            <a:chOff x="8286776" y="2428868"/>
            <a:chExt cx="785818" cy="4143404"/>
          </a:xfrm>
        </p:grpSpPr>
        <p:sp>
          <p:nvSpPr>
            <p:cNvPr id="14" name="Стрелка вправо с вырезом 13"/>
            <p:cNvSpPr/>
            <p:nvPr/>
          </p:nvSpPr>
          <p:spPr>
            <a:xfrm rot="5400000">
              <a:off x="6607983" y="4107661"/>
              <a:ext cx="4143404" cy="785818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8468053" y="3000371"/>
              <a:ext cx="461665" cy="35004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b="1" dirty="0" smtClean="0"/>
                <a:t>Ход </a:t>
              </a:r>
              <a:r>
                <a:rPr lang="ru-RU" b="1" dirty="0" err="1" smtClean="0"/>
                <a:t>аспирансткой</a:t>
              </a:r>
              <a:r>
                <a:rPr lang="ru-RU" b="1" dirty="0" smtClean="0"/>
                <a:t> работы</a:t>
              </a:r>
              <a:endParaRPr lang="ru-RU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32" y="2428868"/>
            <a:ext cx="83582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b="1" dirty="0" smtClean="0"/>
              <a:t> </a:t>
            </a:r>
            <a:r>
              <a:rPr lang="ru-RU" b="1" dirty="0" smtClean="0"/>
              <a:t>Исследование динамики и пространственного распределения атомов водорода в ксеноновой матрице, полученных при радиолизе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 </a:t>
            </a:r>
            <a:r>
              <a:rPr lang="ru-RU" b="1" dirty="0" smtClean="0"/>
              <a:t>или фотодиссоциации слабосвязанных </a:t>
            </a:r>
            <a:r>
              <a:rPr lang="en-US" b="1" dirty="0" err="1" smtClean="0"/>
              <a:t>Xe</a:t>
            </a:r>
            <a:r>
              <a:rPr lang="ru-RU" b="1" dirty="0" smtClean="0"/>
              <a:t>-содержащих молекул (</a:t>
            </a:r>
            <a:r>
              <a:rPr lang="en-US" b="1" dirty="0" err="1" smtClean="0"/>
              <a:t>HXeSH</a:t>
            </a:r>
            <a:r>
              <a:rPr lang="ru-RU" b="1" dirty="0" smtClean="0"/>
              <a:t>, </a:t>
            </a:r>
            <a:r>
              <a:rPr lang="en-US" b="1" dirty="0" err="1" smtClean="0"/>
              <a:t>HXeH</a:t>
            </a:r>
            <a:r>
              <a:rPr lang="ru-RU" b="1" dirty="0" smtClean="0"/>
              <a:t>)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n-US" b="1" dirty="0" smtClean="0"/>
              <a:t> </a:t>
            </a:r>
            <a:r>
              <a:rPr lang="ru-RU" b="1" dirty="0" smtClean="0"/>
              <a:t>Исследование динамики и реакций</a:t>
            </a:r>
            <a:r>
              <a:rPr lang="en-US" b="1" dirty="0" smtClean="0"/>
              <a:t> </a:t>
            </a:r>
            <a:r>
              <a:rPr lang="ru-RU" b="1" dirty="0" smtClean="0"/>
              <a:t>радиационно-индуцированных атомов кислорода полученных из различных простых неорганических </a:t>
            </a:r>
            <a:r>
              <a:rPr lang="ru-RU" b="1" dirty="0" err="1" smtClean="0"/>
              <a:t>прекурсоров</a:t>
            </a:r>
            <a:r>
              <a:rPr lang="ru-RU" b="1" dirty="0" smtClean="0"/>
              <a:t> (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O, N</a:t>
            </a:r>
            <a:r>
              <a:rPr lang="en-US" b="1" baseline="-25000" dirty="0" smtClean="0"/>
              <a:t>2</a:t>
            </a:r>
            <a:r>
              <a:rPr lang="en-US" b="1" dirty="0" smtClean="0"/>
              <a:t>O, CO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r>
              <a:rPr lang="ru-RU" b="1" dirty="0" smtClean="0"/>
              <a:t> в  матрицах благородных газов</a:t>
            </a:r>
            <a:endParaRPr lang="ru-RU" dirty="0" smtClean="0"/>
          </a:p>
          <a:p>
            <a:pPr algn="just">
              <a:spcBef>
                <a:spcPts val="3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Изучение радиационно-химических процессов, приводящих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 образованию радикала </a:t>
            </a:r>
            <a:r>
              <a:rPr lang="en-US" b="1" dirty="0" smtClean="0">
                <a:solidFill>
                  <a:srgbClr val="C00000"/>
                </a:solidFill>
              </a:rPr>
              <a:t>HOCO</a:t>
            </a:r>
            <a:r>
              <a:rPr lang="ru-RU" b="1" dirty="0" smtClean="0">
                <a:solidFill>
                  <a:srgbClr val="C00000"/>
                </a:solidFill>
              </a:rPr>
              <a:t> в различных матрично-изолированных системах.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Развитие подходов к изучению реакционной способности данного радикала в условиях матричной изоляции</a:t>
            </a:r>
          </a:p>
          <a:p>
            <a:pPr algn="just">
              <a:buFont typeface="Arial" pitchFamily="34" charset="0"/>
              <a:buChar char="•"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…to be continued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3406975"/>
            <a:ext cx="507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Ryazantsev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S.V. et. al.,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J. Chem. Phys.,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139, 124315 (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4480" y="4621421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Ryazantsev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S.V. and Feldman V.I.,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J. Phys. Chem. A,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DOI: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 10.1021/jp509313n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4480" y="6121619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Ryazantsev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S.V. and Feldman V.I.,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J. Phys. Chem. A,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DOI: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 10.1021/jp509313n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1562"/>
            <a:ext cx="914400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Объект исследования и мотивация</a:t>
            </a:r>
            <a:endParaRPr lang="ru-RU" sz="3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fld id="{1A095ACE-5858-4BEF-81C4-62A2CE7D0212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3" descr="C:\Documents and Settings\Ирина\Рабочий стол\задумалс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1547126" cy="3580403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</p:spPr>
      </p:pic>
      <p:sp>
        <p:nvSpPr>
          <p:cNvPr id="18" name="Выноска-облако 17"/>
          <p:cNvSpPr/>
          <p:nvPr/>
        </p:nvSpPr>
        <p:spPr>
          <a:xfrm>
            <a:off x="2643174" y="1000108"/>
            <a:ext cx="5313202" cy="2428892"/>
          </a:xfrm>
          <a:prstGeom prst="cloudCallout">
            <a:avLst>
              <a:gd name="adj1" fmla="val -83658"/>
              <a:gd name="adj2" fmla="val 38740"/>
            </a:avLst>
          </a:prstGeom>
          <a:blipFill dpi="0" rotWithShape="1">
            <a:blip r:embed="rId4" cstate="print">
              <a:alphaModFix amt="27000"/>
            </a:blip>
            <a:srcRect/>
            <a:stretch>
              <a:fillRect l="24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3717032"/>
            <a:ext cx="687521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Важнейший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интермедиат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процессах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горения и атмосферной химии</a:t>
            </a:r>
            <a:endParaRPr 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" name="Picture 2" descr="C:\Users\ReBooSS\Desktop\HO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12776"/>
            <a:ext cx="3587892" cy="144016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3" name="Прямоугольник 32"/>
          <p:cNvSpPr/>
          <p:nvPr/>
        </p:nvSpPr>
        <p:spPr>
          <a:xfrm>
            <a:off x="1619672" y="5847655"/>
            <a:ext cx="67933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Потенциальный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прекурсор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HXeOCOH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652120" y="4509492"/>
            <a:ext cx="1944216" cy="647700"/>
          </a:xfrm>
          <a:prstGeom prst="rect">
            <a:avLst/>
          </a:prstGeom>
          <a:noFill/>
          <a:ln w="144000">
            <a:noFill/>
            <a:round/>
            <a:headEnd/>
            <a:tailEnd/>
          </a:ln>
        </p:spPr>
        <p:txBody>
          <a:bodyPr lIns="90000" tIns="73224" rIns="90000" bIns="45000"/>
          <a:lstStyle/>
          <a:p>
            <a: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2400" b="1" dirty="0">
              <a:solidFill>
                <a:srgbClr val="0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411760" y="4581500"/>
            <a:ext cx="5832648" cy="1223392"/>
            <a:chOff x="2411760" y="4581500"/>
            <a:chExt cx="5832648" cy="1223392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411760" y="4581500"/>
              <a:ext cx="5832648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HO 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+ 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CO           HOCO</a:t>
              </a:r>
              <a:r>
                <a:rPr lang="en-US" sz="2400" b="1" baseline="30000" dirty="0" smtClean="0">
                  <a:solidFill>
                    <a:srgbClr val="000000"/>
                  </a:solidFill>
                </a:rPr>
                <a:t>*</a:t>
              </a:r>
              <a:r>
                <a:rPr lang="en-US" sz="2400" b="1" baseline="30000" dirty="0" smtClean="0">
                  <a:solidFill>
                    <a:srgbClr val="000000"/>
                  </a:solidFill>
                </a:rPr>
                <a:t>                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H + CO</a:t>
              </a:r>
              <a:r>
                <a:rPr lang="en-US" sz="2400" b="1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 </a:t>
              </a:r>
              <a:endParaRPr lang="ru-RU" sz="2400" b="1" dirty="0" smtClean="0">
                <a:solidFill>
                  <a:srgbClr val="000000"/>
                </a:solidFill>
              </a:endParaRPr>
            </a:p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endParaRPr lang="ru-RU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4572000" y="5157192"/>
              <a:ext cx="1440160" cy="647700"/>
            </a:xfrm>
            <a:prstGeom prst="rect">
              <a:avLst/>
            </a:prstGeom>
            <a:noFill/>
            <a:ln w="144000">
              <a:noFill/>
              <a:round/>
              <a:headEnd/>
              <a:tailEnd/>
            </a:ln>
          </p:spPr>
          <p:txBody>
            <a:bodyPr lIns="90000" tIns="73224" rIns="90000" bIns="45000"/>
            <a:lstStyle/>
            <a:p>
              <a: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</a:pPr>
              <a:r>
                <a:rPr lang="en-US" sz="2400" b="1" dirty="0" smtClean="0">
                  <a:solidFill>
                    <a:srgbClr val="000000"/>
                  </a:solidFill>
                </a:rPr>
                <a:t>HOCO</a:t>
              </a:r>
              <a:r>
                <a:rPr lang="en-US" sz="3200" b="1" baseline="30000" dirty="0" smtClean="0">
                  <a:solidFill>
                    <a:srgbClr val="000000"/>
                  </a:solidFill>
                </a:rPr>
                <a:t> 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rot="-120000">
              <a:off x="3924199" y="4831059"/>
              <a:ext cx="647530" cy="26809"/>
            </a:xfrm>
            <a:prstGeom prst="line">
              <a:avLst/>
            </a:prstGeom>
            <a:noFill/>
            <a:ln w="360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rot="-120000" flipH="1">
              <a:off x="5070162" y="5035559"/>
              <a:ext cx="11789" cy="337554"/>
            </a:xfrm>
            <a:prstGeom prst="line">
              <a:avLst/>
            </a:prstGeom>
            <a:noFill/>
            <a:ln w="360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rot="-120000">
              <a:off x="5796407" y="4831059"/>
              <a:ext cx="647530" cy="26809"/>
            </a:xfrm>
            <a:prstGeom prst="line">
              <a:avLst/>
            </a:prstGeom>
            <a:noFill/>
            <a:ln w="360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067944" y="5373216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Francisco J.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et. al.,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Acc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Chem.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Res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1519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6309320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Zhang M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 and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Sheng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L.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Phys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Chem.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Chem. Phys.,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16, 196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1"/>
      <p:bldP spid="33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/>
        </p:nvGraphicFramePr>
        <p:xfrm>
          <a:off x="2555776" y="1628800"/>
          <a:ext cx="6588224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Экспериментальный подход</a:t>
            </a:r>
            <a:endParaRPr lang="ru-RU" sz="3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fld id="{1A095ACE-5858-4BEF-81C4-62A2CE7D0212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graphicFrame>
        <p:nvGraphicFramePr>
          <p:cNvPr id="26" name="Схема 25"/>
          <p:cNvGraphicFramePr/>
          <p:nvPr/>
        </p:nvGraphicFramePr>
        <p:xfrm>
          <a:off x="60176" y="1556792"/>
          <a:ext cx="26396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79512" y="1052736"/>
            <a:ext cx="91450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Метод матричной изоляции 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 радиационно-химической генерацией </a:t>
            </a:r>
            <a:b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ИК-спектроскопической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идентификацией активных частиц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8032" y="5661248"/>
            <a:ext cx="23397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1600" b="1" i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O/CO</a:t>
            </a:r>
            <a:r>
              <a:rPr lang="en-US" sz="1600" b="1" i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</a:rPr>
              <a:t>Xe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 (Kr,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</a:rPr>
              <a:t>Ar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6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HCOOH/</a:t>
            </a:r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</a:rPr>
              <a:t>Xe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Разбавление 1: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1000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27784" y="5301208"/>
            <a:ext cx="183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Осаждение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при 18-25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K;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з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атем – </a:t>
            </a:r>
            <a:r>
              <a:rPr lang="ru-RU" sz="1600" b="1" i="1" dirty="0" err="1" smtClean="0">
                <a:solidFill>
                  <a:schemeClr val="bg1">
                    <a:lumMod val="50000"/>
                  </a:schemeClr>
                </a:solidFill>
              </a:rPr>
              <a:t>захолаживание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до 7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endParaRPr lang="en-US" sz="16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5301208"/>
            <a:ext cx="183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Источник: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рентгеновская</a:t>
            </a:r>
          </a:p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трубка </a:t>
            </a:r>
            <a:b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с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W-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нодом</a:t>
            </a:r>
            <a:endParaRPr lang="ru-RU" sz="16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i="1" dirty="0" err="1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1600" b="1" i="1" baseline="-25000" dirty="0" err="1" smtClean="0">
                <a:solidFill>
                  <a:schemeClr val="bg1">
                    <a:lumMod val="50000"/>
                  </a:schemeClr>
                </a:solidFill>
              </a:rPr>
              <a:t>eff</a:t>
            </a:r>
            <a:r>
              <a:rPr lang="en-US" sz="1600" b="1" i="1" baseline="-250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~ 25 </a:t>
            </a:r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кэВ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04248" y="5724545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>
                    <a:lumMod val="50000"/>
                  </a:schemeClr>
                </a:solidFill>
              </a:rPr>
              <a:t>Диапазон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T:</a:t>
            </a:r>
          </a:p>
          <a:p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15 ÷ 45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endParaRPr lang="ru-RU" sz="16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5856" y="44998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Измерение </a:t>
            </a:r>
            <a:r>
              <a:rPr lang="ru-RU" b="1" dirty="0" err="1" smtClean="0">
                <a:solidFill>
                  <a:schemeClr val="bg1"/>
                </a:solidFill>
              </a:rPr>
              <a:t>ИК-спектра</a:t>
            </a:r>
            <a:r>
              <a:rPr lang="ru-RU" b="1" dirty="0" smtClean="0">
                <a:solidFill>
                  <a:schemeClr val="bg1"/>
                </a:solidFill>
              </a:rPr>
              <a:t> на каждой стадии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A54BE7EE-A077-4818-BCD7-78D71A2C8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4">
                                            <p:graphicEl>
                                              <a:dgm id="{A54BE7EE-A077-4818-BCD7-78D71A2C8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E768AAC-F664-4F39-9A89-C12E7916A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4">
                                            <p:graphicEl>
                                              <a:dgm id="{8E768AAC-F664-4F39-9A89-C12E7916A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2B6C52D-87C2-47DC-9B2E-58F626D6E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4">
                                            <p:graphicEl>
                                              <a:dgm id="{B2B6C52D-87C2-47DC-9B2E-58F626D6E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A39933A-254F-429B-93B3-C91F50804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4">
                                            <p:graphicEl>
                                              <a:dgm id="{8A39933A-254F-429B-93B3-C91F50804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915A406-5A7F-4305-817D-F3E1D64A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graphicEl>
                                              <a:dgm id="{F915A406-5A7F-4305-817D-F3E1D64A2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01584F8-C86F-4C54-9507-F36187199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24">
                                            <p:graphicEl>
                                              <a:dgm id="{801584F8-C86F-4C54-9507-F36187199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31306C3-6865-445D-992C-1B0FB5BE6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graphicEl>
                                              <a:dgm id="{631306C3-6865-445D-992C-1B0FB5BE6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Dgm bld="one"/>
        </p:bldSub>
      </p:bldGraphic>
      <p:bldGraphic spid="26" grpId="0">
        <p:bldAsOne/>
      </p:bldGraphic>
      <p:bldP spid="28" grpId="0"/>
      <p:bldP spid="29" grpId="0"/>
      <p:bldP spid="30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C:\Users\ReBooSS\Desktop\ИК-криостат, ne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423" y="764704"/>
            <a:ext cx="52181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Оборудование</a:t>
            </a:r>
            <a:endParaRPr lang="ru-RU" sz="38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fld id="{1A095ACE-5858-4BEF-81C4-62A2CE7D0212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pic>
        <p:nvPicPr>
          <p:cNvPr id="21" name="Picture 5" descr="C:\Users\ReBooSS\Desktop\криоста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015498"/>
            <a:ext cx="43204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71438" y="1015498"/>
            <a:ext cx="4320000" cy="4357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 rot="19434406">
            <a:off x="4636776" y="5444007"/>
            <a:ext cx="1873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X-rays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24" name="Прямая со стрелкой 6"/>
          <p:cNvCxnSpPr>
            <a:cxnSpLocks noChangeShapeType="1"/>
          </p:cNvCxnSpPr>
          <p:nvPr/>
        </p:nvCxnSpPr>
        <p:spPr bwMode="auto">
          <a:xfrm flipV="1">
            <a:off x="4929190" y="5301208"/>
            <a:ext cx="1731042" cy="1199626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prstDash val="sysDash"/>
            <a:round/>
            <a:headEnd type="none" w="sm" len="sm"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538" y="5445224"/>
            <a:ext cx="493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Оригинальный (разработка ЛХВЭ, 2010)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гелиевый ИК-криостат замкнутого цикла на основе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серийного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криокулера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SHI RDK-101E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2457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H</a:t>
            </a:r>
            <a:r>
              <a:rPr lang="en-US" sz="3200" b="1" baseline="-25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O/CO</a:t>
            </a:r>
            <a:r>
              <a:rPr lang="en-US" sz="3200" b="1" baseline="-25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/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Xe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: </a:t>
            </a: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неожиданное наблюдение</a:t>
            </a:r>
            <a:endParaRPr lang="ru-RU" sz="3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fld id="{1A095ACE-5858-4BEF-81C4-62A2CE7D0212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1026" name="Picture 2" descr="C:\Documents and Settings\Ирина\Мои документы\Google Диск\LAB\CONFERENCES\Кафедральная 2015\начало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7643866" cy="5382834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1928794" y="1835339"/>
            <a:ext cx="5857916" cy="2308041"/>
            <a:chOff x="1928794" y="1835339"/>
            <a:chExt cx="5857916" cy="2308041"/>
          </a:xfrm>
        </p:grpSpPr>
        <p:cxnSp>
          <p:nvCxnSpPr>
            <p:cNvPr id="15" name="Прямая со стрелкой 14"/>
            <p:cNvCxnSpPr/>
            <p:nvPr/>
          </p:nvCxnSpPr>
          <p:spPr>
            <a:xfrm rot="16200000" flipH="1">
              <a:off x="2143108" y="3714752"/>
              <a:ext cx="500066" cy="357190"/>
            </a:xfrm>
            <a:prstGeom prst="straightConnector1">
              <a:avLst/>
            </a:prstGeom>
            <a:ln w="31750">
              <a:solidFill>
                <a:srgbClr val="FC7404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5643570" y="3714752"/>
              <a:ext cx="428628" cy="357190"/>
            </a:xfrm>
            <a:prstGeom prst="straightConnector1">
              <a:avLst/>
            </a:prstGeom>
            <a:ln w="31750">
              <a:solidFill>
                <a:srgbClr val="FC7404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>
              <a:off x="6893735" y="2393149"/>
              <a:ext cx="785818" cy="142876"/>
            </a:xfrm>
            <a:prstGeom prst="straightConnector1">
              <a:avLst/>
            </a:prstGeom>
            <a:ln w="31750">
              <a:solidFill>
                <a:srgbClr val="FC7404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928794" y="3357562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C7404"/>
                  </a:solidFill>
                </a:rPr>
                <a:t>???</a:t>
              </a:r>
              <a:endParaRPr lang="ru-RU" sz="1400" b="1" i="1" dirty="0">
                <a:solidFill>
                  <a:srgbClr val="FC740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57818" y="3429000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C7404"/>
                  </a:solidFill>
                </a:rPr>
                <a:t>???</a:t>
              </a:r>
              <a:endParaRPr lang="ru-RU" sz="1400" b="1" i="1" dirty="0">
                <a:solidFill>
                  <a:srgbClr val="FC740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43768" y="1835339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FC7404"/>
                  </a:solidFill>
                </a:rPr>
                <a:t>???</a:t>
              </a:r>
              <a:endParaRPr lang="ru-RU" sz="1400" b="1" i="1" dirty="0">
                <a:solidFill>
                  <a:srgbClr val="FC7404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300192" y="6238473"/>
            <a:ext cx="3634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sz="22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O/CO</a:t>
            </a:r>
            <a:r>
              <a:rPr lang="en-US" sz="22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sz="2200" b="1" i="1" dirty="0" err="1" smtClean="0">
                <a:solidFill>
                  <a:schemeClr val="bg2">
                    <a:lumMod val="75000"/>
                  </a:schemeClr>
                </a:solidFill>
              </a:rPr>
              <a:t>Xe</a:t>
            </a:r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 1:1:1500</a:t>
            </a:r>
            <a:endParaRPr lang="ru-RU" sz="2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2457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H</a:t>
            </a:r>
            <a:r>
              <a:rPr lang="en-US" sz="3200" b="1" baseline="-25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O/CO</a:t>
            </a:r>
            <a:r>
              <a:rPr lang="en-US" sz="3200" b="1" baseline="-2500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2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/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Xe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: </a:t>
            </a:r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неожиданное наблюдение</a:t>
            </a:r>
            <a:endParaRPr lang="ru-RU" sz="3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es-ES" dirty="0"/>
          </a:p>
        </p:txBody>
      </p:sp>
      <p:pic>
        <p:nvPicPr>
          <p:cNvPr id="1026" name="Picture 2" descr="C:\Documents and Settings\Ирина\Мои документы\Google Диск\LAB\CONFERENCES\Кафедральная 2015\начало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7643866" cy="5382834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16200000" flipH="1">
            <a:off x="2143108" y="3714752"/>
            <a:ext cx="500066" cy="357190"/>
          </a:xfrm>
          <a:prstGeom prst="straightConnector1">
            <a:avLst/>
          </a:prstGeom>
          <a:ln w="31750">
            <a:solidFill>
              <a:srgbClr val="FC740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643570" y="3714752"/>
            <a:ext cx="428628" cy="357190"/>
          </a:xfrm>
          <a:prstGeom prst="straightConnector1">
            <a:avLst/>
          </a:prstGeom>
          <a:ln w="31750">
            <a:solidFill>
              <a:srgbClr val="FC740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893735" y="2393149"/>
            <a:ext cx="785818" cy="142876"/>
          </a:xfrm>
          <a:prstGeom prst="straightConnector1">
            <a:avLst/>
          </a:prstGeom>
          <a:ln w="31750">
            <a:solidFill>
              <a:srgbClr val="FC740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28794" y="3357562"/>
            <a:ext cx="113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C7404"/>
                </a:solidFill>
              </a:rPr>
              <a:t>HOCO</a:t>
            </a:r>
            <a:r>
              <a:rPr lang="ru-RU" sz="1400" b="1" i="1" dirty="0" smtClean="0">
                <a:solidFill>
                  <a:srgbClr val="FC7404"/>
                </a:solidFill>
              </a:rPr>
              <a:t>??</a:t>
            </a:r>
            <a:endParaRPr lang="ru-RU" sz="1400" b="1" i="1" dirty="0">
              <a:solidFill>
                <a:srgbClr val="FC740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7818" y="3429000"/>
            <a:ext cx="1158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C7404"/>
                </a:solidFill>
              </a:rPr>
              <a:t>HOCO</a:t>
            </a:r>
            <a:r>
              <a:rPr lang="ru-RU" sz="1400" b="1" i="1" dirty="0" smtClean="0">
                <a:solidFill>
                  <a:srgbClr val="FC7404"/>
                </a:solidFill>
              </a:rPr>
              <a:t>??</a:t>
            </a:r>
            <a:endParaRPr lang="ru-RU" sz="1400" b="1" i="1" dirty="0">
              <a:solidFill>
                <a:srgbClr val="FC740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1825079"/>
            <a:ext cx="124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C7404"/>
                </a:solidFill>
              </a:rPr>
              <a:t>HOCO</a:t>
            </a:r>
            <a:r>
              <a:rPr lang="ru-RU" sz="1400" b="1" i="1" dirty="0" smtClean="0">
                <a:solidFill>
                  <a:srgbClr val="FC7404"/>
                </a:solidFill>
              </a:rPr>
              <a:t>??</a:t>
            </a:r>
            <a:endParaRPr lang="ru-RU" sz="1400" b="1" i="1" dirty="0">
              <a:solidFill>
                <a:srgbClr val="FC740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0192" y="6238473"/>
            <a:ext cx="3634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sz="22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O/CO</a:t>
            </a:r>
            <a:r>
              <a:rPr lang="en-US" sz="22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/</a:t>
            </a:r>
            <a:r>
              <a:rPr lang="en-US" sz="2200" b="1" i="1" dirty="0" err="1" smtClean="0">
                <a:solidFill>
                  <a:schemeClr val="bg2">
                    <a:lumMod val="75000"/>
                  </a:schemeClr>
                </a:solidFill>
              </a:rPr>
              <a:t>Xe</a:t>
            </a:r>
            <a:r>
              <a:rPr lang="en-US" sz="2200" b="1" i="1" dirty="0" smtClean="0">
                <a:solidFill>
                  <a:schemeClr val="bg2">
                    <a:lumMod val="75000"/>
                  </a:schemeClr>
                </a:solidFill>
              </a:rPr>
              <a:t> 1:1:1500</a:t>
            </a:r>
            <a:endParaRPr lang="ru-RU" sz="2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2457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Эксперименты в других матрицах</a:t>
            </a:r>
            <a:endParaRPr lang="ru-RU" sz="3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es-ES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20" y="1000108"/>
          <a:ext cx="8501125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0"/>
                <a:gridCol w="1696652"/>
                <a:gridCol w="2125281"/>
                <a:gridCol w="2125281"/>
                <a:gridCol w="2125281"/>
              </a:tblGrid>
              <a:tr h="678661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Колебание</a:t>
                      </a:r>
                    </a:p>
                    <a:p>
                      <a:pPr algn="l"/>
                      <a:r>
                        <a:rPr lang="ru-RU" b="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Матрица</a:t>
                      </a:r>
                      <a:endParaRPr lang="ru-RU" b="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 C=O </a:t>
                      </a:r>
                      <a:r>
                        <a:rPr lang="en-US" sz="1800" b="1" dirty="0" err="1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str</a:t>
                      </a:r>
                      <a:endParaRPr lang="ru-RU" sz="1800" b="1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H-O-C bend</a:t>
                      </a:r>
                      <a:endParaRPr lang="ru-RU" sz="1800" b="1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C-O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str</a:t>
                      </a:r>
                      <a:endParaRPr lang="ru-RU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8661">
                <a:tc row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Литературные данные</a:t>
                      </a:r>
                      <a:endParaRPr lang="ru-RU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1833</a:t>
                      </a:r>
                      <a:endParaRPr lang="ru-RU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1261</a:t>
                      </a:r>
                      <a:endParaRPr lang="ru-RU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1077</a:t>
                      </a:r>
                    </a:p>
                  </a:txBody>
                  <a:tcPr anchor="ctr"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r>
                        <a:rPr lang="en-US" sz="1600" baseline="-25000" dirty="0" smtClean="0"/>
                        <a:t>2</a:t>
                      </a:r>
                      <a:endParaRPr lang="ru-RU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1837,8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1241,1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1062,8</a:t>
                      </a:r>
                      <a:endParaRPr lang="ru-RU" sz="1800" i="1" dirty="0" smtClean="0"/>
                    </a:p>
                  </a:txBody>
                  <a:tcPr anchor="ctr"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1848,0</a:t>
                      </a:r>
                      <a:endParaRPr lang="ru-RU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1210,4</a:t>
                      </a:r>
                      <a:endParaRPr lang="ru-RU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1050,4</a:t>
                      </a:r>
                      <a:endParaRPr lang="ru-RU" sz="1800" i="1" dirty="0" smtClean="0"/>
                    </a:p>
                  </a:txBody>
                  <a:tcPr anchor="ctr"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Ar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1843,6</a:t>
                      </a:r>
                      <a:endParaRPr lang="ru-RU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1211,2</a:t>
                      </a:r>
                      <a:endParaRPr lang="ru-RU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1064,6</a:t>
                      </a:r>
                    </a:p>
                  </a:txBody>
                  <a:tcPr anchor="ctr"/>
                </a:tc>
              </a:tr>
              <a:tr h="678661">
                <a:tc row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Новые данные</a:t>
                      </a:r>
                      <a:endParaRPr lang="ru-RU" b="1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vert="vert27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Xe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1834,2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1210,0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1063,4</a:t>
                      </a:r>
                    </a:p>
                  </a:txBody>
                  <a:tcPr anchor="ctr"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Kr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1840,0</a:t>
                      </a:r>
                      <a:endParaRPr lang="ru-RU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1211,2</a:t>
                      </a:r>
                      <a:endParaRPr lang="ru-RU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1064,9</a:t>
                      </a:r>
                      <a:endParaRPr lang="ru-RU" sz="1800" b="1" dirty="0" smtClean="0"/>
                    </a:p>
                  </a:txBody>
                  <a:tcPr anchor="ctr"/>
                </a:tc>
              </a:tr>
              <a:tr h="6786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Ar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1843,6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1211,3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1064,8</a:t>
                      </a:r>
                      <a:endParaRPr lang="ru-RU" sz="1800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285720" y="4392000"/>
            <a:ext cx="8501122" cy="1588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2457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2C84A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Эксперименты с изотопным замещением</a:t>
            </a:r>
            <a:endParaRPr lang="ru-RU" sz="3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2C84A8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58016" y="166668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es-ES" dirty="0"/>
          </a:p>
        </p:txBody>
      </p:sp>
      <p:pic>
        <p:nvPicPr>
          <p:cNvPr id="6" name="Picture 1" descr="C:\Users\ReBooSS\Google Диск\LAB\CONFERENCES\CPLT2014\HOCO-X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1094937"/>
            <a:ext cx="4818396" cy="3405633"/>
          </a:xfrm>
          <a:prstGeom prst="rect">
            <a:avLst/>
          </a:prstGeom>
          <a:noFill/>
        </p:spPr>
      </p:pic>
      <p:pic>
        <p:nvPicPr>
          <p:cNvPr id="7" name="Picture 2" descr="C:\Users\ReBooSS\Google Диск\LAB\CONFERENCES\CPLT2014\HOCO-K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783" y="1000108"/>
            <a:ext cx="4952563" cy="350046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4929198"/>
          <a:ext cx="8786871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19"/>
                <a:gridCol w="976319"/>
                <a:gridCol w="976319"/>
                <a:gridCol w="976319"/>
                <a:gridCol w="976319"/>
                <a:gridCol w="976319"/>
                <a:gridCol w="976319"/>
                <a:gridCol w="976319"/>
                <a:gridCol w="976319"/>
              </a:tblGrid>
              <a:tr h="428628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Xe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Kr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Ar</a:t>
                      </a:r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 (</a:t>
                      </a:r>
                      <a:r>
                        <a:rPr lang="ru-RU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лит.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 данные)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HOCO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DOCO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Сдвиг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HOCO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DOCO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Сдвиг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HOCO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DOCO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65000"/>
                              <a:lumOff val="35000"/>
                            </a:schemeClr>
                          </a:solidFill>
                        </a:rPr>
                        <a:t>Сдвиг</a:t>
                      </a:r>
                      <a:endParaRPr lang="ru-RU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1834,2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1832,5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,7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1840,0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1838,0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-2,0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1843,6</a:t>
                      </a:r>
                      <a:endParaRPr lang="ru-RU" sz="18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1841,7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-1,9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7158" y="4429132"/>
            <a:ext cx="85725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Максимумы полос поглощения и изотопные сдвиги,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en-US" sz="22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6572272"/>
            <a:ext cx="6037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Конференция кафедры электрохимии 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659735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20-22</a:t>
            </a:r>
            <a:r>
              <a:rPr lang="ru-RU" sz="1600" b="1" dirty="0" smtClean="0">
                <a:solidFill>
                  <a:schemeClr val="bg1"/>
                </a:solidFill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</a:rPr>
              <a:t>.201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13665</TotalTime>
  <Words>783</Words>
  <Application>Microsoft Office PowerPoint</Application>
  <PresentationFormat>Экран (4:3)</PresentationFormat>
  <Paragraphs>233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 Исследования  радикала HOCO  методом матричной изоляции: спектроскопия  и механизм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ReBooSS</cp:lastModifiedBy>
  <cp:revision>1193</cp:revision>
  <dcterms:created xsi:type="dcterms:W3CDTF">2010-05-23T14:28:12Z</dcterms:created>
  <dcterms:modified xsi:type="dcterms:W3CDTF">2015-01-21T04:38:17Z</dcterms:modified>
</cp:coreProperties>
</file>