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71" r:id="rId3"/>
    <p:sldId id="269" r:id="rId4"/>
    <p:sldId id="258" r:id="rId5"/>
    <p:sldId id="257" r:id="rId6"/>
    <p:sldId id="268" r:id="rId7"/>
    <p:sldId id="273" r:id="rId8"/>
    <p:sldId id="256" r:id="rId9"/>
    <p:sldId id="275" r:id="rId10"/>
    <p:sldId id="264" r:id="rId11"/>
    <p:sldId id="267" r:id="rId12"/>
    <p:sldId id="276" r:id="rId13"/>
    <p:sldId id="277" r:id="rId14"/>
    <p:sldId id="292" r:id="rId15"/>
    <p:sldId id="293" r:id="rId16"/>
    <p:sldId id="278" r:id="rId17"/>
    <p:sldId id="290" r:id="rId18"/>
    <p:sldId id="291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80FE1"/>
    <a:srgbClr val="0066FF"/>
    <a:srgbClr val="1D0BA1"/>
    <a:srgbClr val="9933FF"/>
    <a:srgbClr val="F2585C"/>
    <a:srgbClr val="FF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>
        <p:scale>
          <a:sx n="50" d="100"/>
          <a:sy n="50" d="100"/>
        </p:scale>
        <p:origin x="-1968" y="-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4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FDE8B-1095-40DA-8FF6-A43DD7FCF332}" type="datetimeFigureOut">
              <a:rPr lang="ru-RU" smtClean="0"/>
              <a:pPr/>
              <a:t>21.01.2015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3338-D623-4A95-B6EE-A9D5CC6319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FDE8B-1095-40DA-8FF6-A43DD7FCF332}" type="datetimeFigureOut">
              <a:rPr lang="ru-RU" smtClean="0"/>
              <a:pPr/>
              <a:t>21.01.2015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3338-D623-4A95-B6EE-A9D5CC6319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FDE8B-1095-40DA-8FF6-A43DD7FCF332}" type="datetimeFigureOut">
              <a:rPr lang="ru-RU" smtClean="0"/>
              <a:pPr/>
              <a:t>21.01.2015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3338-D623-4A95-B6EE-A9D5CC6319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FDE8B-1095-40DA-8FF6-A43DD7FCF332}" type="datetimeFigureOut">
              <a:rPr lang="ru-RU" smtClean="0"/>
              <a:pPr/>
              <a:t>21.01.2015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3338-D623-4A95-B6EE-A9D5CC6319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FDE8B-1095-40DA-8FF6-A43DD7FCF332}" type="datetimeFigureOut">
              <a:rPr lang="ru-RU" smtClean="0"/>
              <a:pPr/>
              <a:t>21.01.2015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3338-D623-4A95-B6EE-A9D5CC6319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FDE8B-1095-40DA-8FF6-A43DD7FCF332}" type="datetimeFigureOut">
              <a:rPr lang="ru-RU" smtClean="0"/>
              <a:pPr/>
              <a:t>21.01.2015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3338-D623-4A95-B6EE-A9D5CC6319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FDE8B-1095-40DA-8FF6-A43DD7FCF332}" type="datetimeFigureOut">
              <a:rPr lang="ru-RU" smtClean="0"/>
              <a:pPr/>
              <a:t>21.01.2015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3338-D623-4A95-B6EE-A9D5CC6319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FDE8B-1095-40DA-8FF6-A43DD7FCF332}" type="datetimeFigureOut">
              <a:rPr lang="ru-RU" smtClean="0"/>
              <a:pPr/>
              <a:t>21.01.2015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3338-D623-4A95-B6EE-A9D5CC6319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FDE8B-1095-40DA-8FF6-A43DD7FCF332}" type="datetimeFigureOut">
              <a:rPr lang="ru-RU" smtClean="0"/>
              <a:pPr/>
              <a:t>21.01.2015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3338-D623-4A95-B6EE-A9D5CC6319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FDE8B-1095-40DA-8FF6-A43DD7FCF332}" type="datetimeFigureOut">
              <a:rPr lang="ru-RU" smtClean="0"/>
              <a:pPr/>
              <a:t>21.01.2015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3338-D623-4A95-B6EE-A9D5CC6319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FDE8B-1095-40DA-8FF6-A43DD7FCF332}" type="datetimeFigureOut">
              <a:rPr lang="ru-RU" smtClean="0"/>
              <a:pPr/>
              <a:t>21.01.2015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3338-D623-4A95-B6EE-A9D5CC6319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FDE8B-1095-40DA-8FF6-A43DD7FCF332}" type="datetimeFigureOut">
              <a:rPr lang="ru-RU" smtClean="0"/>
              <a:pPr/>
              <a:t>21.01.2015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03338-D623-4A95-B6EE-A9D5CC63191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9.bin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oleObject" Target="../embeddings/oleObject1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71600" y="980728"/>
            <a:ext cx="7772400" cy="48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endParaRPr lang="en-US" sz="2800" kern="0" dirty="0" smtClean="0">
              <a:solidFill>
                <a:srgbClr val="280FE1"/>
              </a:solidFill>
              <a:latin typeface="Cambria" pitchFamily="18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ru-RU" sz="2800" b="1" dirty="0" err="1" smtClean="0">
                <a:solidFill>
                  <a:srgbClr val="280FE1"/>
                </a:solidFill>
                <a:latin typeface="Cambria" pitchFamily="18" charset="0"/>
              </a:rPr>
              <a:t>Электрокаталитические</a:t>
            </a:r>
            <a:r>
              <a:rPr lang="ru-RU" sz="2800" b="1" dirty="0" smtClean="0">
                <a:solidFill>
                  <a:srgbClr val="280FE1"/>
                </a:solidFill>
                <a:latin typeface="Cambria" pitchFamily="18" charset="0"/>
              </a:rPr>
              <a:t> свойства простых оксидов марганца в реакции восстановления кислорода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rgbClr val="280FE1"/>
                </a:solidFill>
                <a:latin typeface="Cambria" pitchFamily="18" charset="0"/>
              </a:rPr>
              <a:t> </a:t>
            </a:r>
            <a:endParaRPr lang="en-US" sz="2800" kern="0" dirty="0" smtClean="0">
              <a:solidFill>
                <a:srgbClr val="280FE1"/>
              </a:solidFill>
              <a:latin typeface="Cambria" pitchFamily="18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sz="2800" b="1" kern="0" dirty="0">
                <a:solidFill>
                  <a:srgbClr val="280FE1"/>
                </a:solidFill>
                <a:latin typeface="Cambria" pitchFamily="18" charset="0"/>
                <a:ea typeface="+mj-ea"/>
                <a:cs typeface="+mj-cs"/>
              </a:rPr>
              <a:t/>
            </a:r>
            <a:br>
              <a:rPr lang="en-US" sz="2800" b="1" kern="0" dirty="0">
                <a:solidFill>
                  <a:srgbClr val="280FE1"/>
                </a:solidFill>
                <a:latin typeface="Cambria" pitchFamily="18" charset="0"/>
                <a:ea typeface="+mj-ea"/>
                <a:cs typeface="+mj-cs"/>
              </a:rPr>
            </a:br>
            <a:r>
              <a:rPr lang="ru-RU" sz="2800" b="1" kern="0" dirty="0" smtClean="0">
                <a:solidFill>
                  <a:srgbClr val="280FE1"/>
                </a:solidFill>
                <a:latin typeface="Cambria" pitchFamily="18" charset="0"/>
                <a:ea typeface="+mj-ea"/>
                <a:cs typeface="+mj-cs"/>
              </a:rPr>
              <a:t>                                </a:t>
            </a:r>
            <a:r>
              <a:rPr lang="ru-RU" sz="2800" kern="0" dirty="0" smtClean="0">
                <a:solidFill>
                  <a:srgbClr val="280FE1"/>
                </a:solidFill>
                <a:latin typeface="Cambria" pitchFamily="18" charset="0"/>
                <a:ea typeface="+mj-ea"/>
                <a:cs typeface="+mj-cs"/>
              </a:rPr>
              <a:t>Анна Рябова, </a:t>
            </a:r>
            <a:r>
              <a:rPr lang="ru-RU" sz="2800" dirty="0" smtClean="0">
                <a:solidFill>
                  <a:srgbClr val="280FE1"/>
                </a:solidFill>
              </a:rPr>
              <a:t>аспирантка </a:t>
            </a:r>
            <a:r>
              <a:rPr lang="en-US" sz="2800" dirty="0" smtClean="0">
                <a:solidFill>
                  <a:srgbClr val="280FE1"/>
                </a:solidFill>
              </a:rPr>
              <a:t>II </a:t>
            </a:r>
            <a:r>
              <a:rPr lang="ru-RU" sz="2800" dirty="0" smtClean="0">
                <a:solidFill>
                  <a:srgbClr val="280FE1"/>
                </a:solidFill>
              </a:rPr>
              <a:t>года</a:t>
            </a:r>
            <a:r>
              <a:rPr lang="ru-RU" sz="2800" kern="0" dirty="0" smtClean="0">
                <a:solidFill>
                  <a:srgbClr val="280FE1"/>
                </a:solidFill>
                <a:latin typeface="Cambria" pitchFamily="18" charset="0"/>
                <a:ea typeface="+mj-ea"/>
                <a:cs typeface="+mj-cs"/>
              </a:rPr>
              <a:t> </a:t>
            </a:r>
          </a:p>
          <a:p>
            <a:pPr algn="ctr">
              <a:defRPr/>
            </a:pPr>
            <a:r>
              <a:rPr lang="ru-RU" sz="2800" dirty="0" smtClean="0">
                <a:solidFill>
                  <a:srgbClr val="280FE1"/>
                </a:solidFill>
              </a:rPr>
              <a:t>                                          </a:t>
            </a:r>
          </a:p>
          <a:p>
            <a:pPr algn="ctr">
              <a:defRPr/>
            </a:pPr>
            <a:r>
              <a:rPr lang="ru-RU" sz="2800" dirty="0" smtClean="0">
                <a:solidFill>
                  <a:srgbClr val="280FE1"/>
                </a:solidFill>
              </a:rPr>
              <a:t>                                   Научные руководители:</a:t>
            </a:r>
          </a:p>
          <a:p>
            <a:pPr algn="ctr">
              <a:defRPr/>
            </a:pPr>
            <a:r>
              <a:rPr lang="ru-RU" sz="2800" dirty="0" smtClean="0">
                <a:solidFill>
                  <a:srgbClr val="280FE1"/>
                </a:solidFill>
              </a:rPr>
              <a:t>                                         проф.,  д.х.н. </a:t>
            </a:r>
            <a:r>
              <a:rPr lang="ru-RU" sz="2800" dirty="0" err="1" smtClean="0">
                <a:solidFill>
                  <a:srgbClr val="280FE1"/>
                </a:solidFill>
              </a:rPr>
              <a:t>Цирлина</a:t>
            </a:r>
            <a:r>
              <a:rPr lang="ru-RU" sz="2800" dirty="0" smtClean="0">
                <a:solidFill>
                  <a:srgbClr val="280FE1"/>
                </a:solidFill>
              </a:rPr>
              <a:t> Г.А.</a:t>
            </a:r>
          </a:p>
          <a:p>
            <a:pPr algn="r">
              <a:lnSpc>
                <a:spcPct val="80000"/>
              </a:lnSpc>
            </a:pPr>
            <a:r>
              <a:rPr lang="ru-RU" sz="2800" dirty="0" smtClean="0">
                <a:solidFill>
                  <a:srgbClr val="280FE1"/>
                </a:solidFill>
              </a:rPr>
              <a:t>проф.,  д.х.н. Савинова Е. Р.</a:t>
            </a:r>
            <a:endParaRPr lang="ru-RU" sz="3000" kern="0" dirty="0">
              <a:solidFill>
                <a:srgbClr val="280FE1"/>
              </a:solidFill>
              <a:latin typeface="Cambr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35496" y="3068960"/>
            <a:ext cx="9144000" cy="3717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/>
            <a:tailEnd type="none" w="lg" len="lg"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3600" b="1" u="sng" dirty="0" smtClean="0">
                <a:solidFill>
                  <a:srgbClr val="0000FF"/>
                </a:solidFill>
                <a:latin typeface="Cambria" pitchFamily="18" charset="0"/>
              </a:rPr>
              <a:t>Выводы</a:t>
            </a:r>
            <a:r>
              <a:rPr lang="en-US" sz="3600" b="1" u="sng" dirty="0" smtClean="0">
                <a:solidFill>
                  <a:srgbClr val="0000FF"/>
                </a:solidFill>
                <a:latin typeface="Cambria" pitchFamily="18" charset="0"/>
              </a:rPr>
              <a:t>:</a:t>
            </a:r>
            <a:endParaRPr lang="en-US" sz="3600" b="1" u="sng" dirty="0">
              <a:solidFill>
                <a:srgbClr val="0000FF"/>
              </a:solidFill>
              <a:latin typeface="Cambria" pitchFamily="18" charset="0"/>
            </a:endParaRPr>
          </a:p>
          <a:p>
            <a:pPr marL="72000" algn="just">
              <a:defRPr/>
            </a:pPr>
            <a:r>
              <a:rPr lang="en-US" sz="2800" dirty="0" smtClean="0">
                <a:latin typeface="Cambria" pitchFamily="18" charset="0"/>
              </a:rPr>
              <a:t>Mn</a:t>
            </a:r>
            <a:r>
              <a:rPr lang="en-US" sz="2800" baseline="-25000" dirty="0" smtClean="0">
                <a:latin typeface="Cambria" pitchFamily="18" charset="0"/>
              </a:rPr>
              <a:t>2</a:t>
            </a:r>
            <a:r>
              <a:rPr lang="en-US" sz="2800" dirty="0" smtClean="0">
                <a:latin typeface="Cambria" pitchFamily="18" charset="0"/>
              </a:rPr>
              <a:t>O</a:t>
            </a:r>
            <a:r>
              <a:rPr lang="en-US" sz="2800" baseline="-25000" dirty="0" smtClean="0">
                <a:latin typeface="Cambria" pitchFamily="18" charset="0"/>
              </a:rPr>
              <a:t>3 </a:t>
            </a:r>
            <a:r>
              <a:rPr lang="en-US" sz="2800" dirty="0" smtClean="0">
                <a:latin typeface="Cambria" pitchFamily="18" charset="0"/>
              </a:rPr>
              <a:t> </a:t>
            </a:r>
            <a:r>
              <a:rPr lang="ru-RU" sz="2800" dirty="0" smtClean="0">
                <a:latin typeface="Cambria" pitchFamily="18" charset="0"/>
              </a:rPr>
              <a:t>имеет лучшую каталитическую активность чем </a:t>
            </a:r>
            <a:r>
              <a:rPr lang="en-US" sz="2800" dirty="0" err="1" smtClean="0">
                <a:latin typeface="Cambria" pitchFamily="18" charset="0"/>
              </a:rPr>
              <a:t>MnOOH</a:t>
            </a:r>
            <a:r>
              <a:rPr lang="en-US" sz="2800" dirty="0" smtClean="0">
                <a:latin typeface="Cambria" pitchFamily="18" charset="0"/>
              </a:rPr>
              <a:t>, MnO</a:t>
            </a:r>
            <a:r>
              <a:rPr lang="en-US" sz="2800" baseline="-25000" dirty="0" smtClean="0">
                <a:latin typeface="Cambria" pitchFamily="18" charset="0"/>
              </a:rPr>
              <a:t>2 </a:t>
            </a:r>
            <a:r>
              <a:rPr lang="ru-RU" sz="2800" dirty="0" smtClean="0">
                <a:latin typeface="Cambria" pitchFamily="18" charset="0"/>
              </a:rPr>
              <a:t>и </a:t>
            </a:r>
            <a:r>
              <a:rPr lang="ru-RU" sz="2800" dirty="0" err="1" smtClean="0">
                <a:latin typeface="Cambria" pitchFamily="18" charset="0"/>
              </a:rPr>
              <a:t>допированые</a:t>
            </a:r>
            <a:r>
              <a:rPr lang="ru-RU" sz="2800" dirty="0" smtClean="0">
                <a:latin typeface="Cambria" pitchFamily="18" charset="0"/>
              </a:rPr>
              <a:t> </a:t>
            </a:r>
            <a:r>
              <a:rPr lang="ru-RU" sz="2800" dirty="0" err="1" smtClean="0">
                <a:latin typeface="Cambria" pitchFamily="18" charset="0"/>
              </a:rPr>
              <a:t>и</a:t>
            </a:r>
            <a:r>
              <a:rPr lang="ru-RU" sz="2800" dirty="0" smtClean="0">
                <a:latin typeface="Cambria" pitchFamily="18" charset="0"/>
              </a:rPr>
              <a:t> </a:t>
            </a:r>
            <a:r>
              <a:rPr lang="ru-RU" sz="2800" dirty="0" err="1" smtClean="0">
                <a:latin typeface="Cambria" pitchFamily="18" charset="0"/>
              </a:rPr>
              <a:t>недопированые</a:t>
            </a:r>
            <a:r>
              <a:rPr lang="ru-RU" sz="2800" dirty="0" smtClean="0">
                <a:latin typeface="Cambria" pitchFamily="18" charset="0"/>
              </a:rPr>
              <a:t> перовскиты</a:t>
            </a:r>
            <a:r>
              <a:rPr lang="en-US" sz="2800" dirty="0" smtClean="0">
                <a:latin typeface="Cambria" pitchFamily="18" charset="0"/>
              </a:rPr>
              <a:t>. </a:t>
            </a:r>
            <a:r>
              <a:rPr lang="ru-RU" sz="2800" dirty="0" smtClean="0">
                <a:latin typeface="Cambria" pitchFamily="18" charset="0"/>
              </a:rPr>
              <a:t>Вероятно это связано с различием в структуре простых и сложных оксидов,  которая влияет на потенциал и кинетику </a:t>
            </a:r>
            <a:r>
              <a:rPr lang="en-US" sz="2800" dirty="0" err="1" smtClean="0">
                <a:latin typeface="Cambria" pitchFamily="18" charset="0"/>
              </a:rPr>
              <a:t>Mn</a:t>
            </a:r>
            <a:r>
              <a:rPr lang="en-US" sz="2800" dirty="0" smtClean="0">
                <a:latin typeface="Cambria" pitchFamily="18" charset="0"/>
              </a:rPr>
              <a:t>(IV</a:t>
            </a:r>
            <a:r>
              <a:rPr lang="en-US" sz="2800" dirty="0">
                <a:latin typeface="Cambria" pitchFamily="18" charset="0"/>
              </a:rPr>
              <a:t>)/</a:t>
            </a:r>
            <a:r>
              <a:rPr lang="en-US" sz="2800" dirty="0" err="1">
                <a:latin typeface="Cambria" pitchFamily="18" charset="0"/>
              </a:rPr>
              <a:t>Mn</a:t>
            </a:r>
            <a:r>
              <a:rPr lang="en-US" sz="2800" dirty="0">
                <a:latin typeface="Cambria" pitchFamily="18" charset="0"/>
              </a:rPr>
              <a:t>(III) </a:t>
            </a:r>
            <a:r>
              <a:rPr lang="ru-RU" sz="2800" dirty="0" err="1" smtClean="0">
                <a:latin typeface="Cambria" pitchFamily="18" charset="0"/>
              </a:rPr>
              <a:t>редокс</a:t>
            </a:r>
            <a:r>
              <a:rPr lang="ru-RU" sz="2800" dirty="0" smtClean="0">
                <a:latin typeface="Cambria" pitchFamily="18" charset="0"/>
              </a:rPr>
              <a:t> переходом </a:t>
            </a:r>
            <a:r>
              <a:rPr lang="ru-RU" sz="2800" dirty="0" err="1" smtClean="0">
                <a:latin typeface="Cambria" pitchFamily="18" charset="0"/>
              </a:rPr>
              <a:t>коррелирующим</a:t>
            </a:r>
            <a:r>
              <a:rPr lang="ru-RU" sz="2800" dirty="0" smtClean="0">
                <a:latin typeface="Cambria" pitchFamily="18" charset="0"/>
              </a:rPr>
              <a:t> с активностью оксидов марганца.</a:t>
            </a:r>
            <a:endParaRPr lang="ru-RU" sz="2800" dirty="0">
              <a:latin typeface="Cambria" pitchFamily="18" charset="0"/>
            </a:endParaRPr>
          </a:p>
          <a:p>
            <a:pPr algn="just">
              <a:defRPr/>
            </a:pPr>
            <a:endParaRPr lang="en-US" sz="3600" b="1" u="sng" dirty="0">
              <a:solidFill>
                <a:srgbClr val="0000FF"/>
              </a:solidFill>
              <a:latin typeface="Cambria" pitchFamily="18" charset="0"/>
            </a:endParaRPr>
          </a:p>
          <a:p>
            <a:pPr algn="just">
              <a:defRPr/>
            </a:pPr>
            <a:endParaRPr lang="en-US" sz="3600" b="1" u="sng" dirty="0">
              <a:solidFill>
                <a:srgbClr val="0000FF"/>
              </a:solidFill>
              <a:latin typeface="Cambria" pitchFamily="18" charset="0"/>
            </a:endParaRPr>
          </a:p>
          <a:p>
            <a:pPr algn="just">
              <a:defRPr/>
            </a:pPr>
            <a:endParaRPr lang="en-US" sz="3600" b="1" u="sng" dirty="0">
              <a:solidFill>
                <a:srgbClr val="0000FF"/>
              </a:solidFill>
              <a:latin typeface="Cambria" pitchFamily="18" charset="0"/>
            </a:endParaRPr>
          </a:p>
          <a:p>
            <a:pPr algn="just">
              <a:defRPr/>
            </a:pPr>
            <a:endParaRPr lang="en-US" sz="3600" b="1" u="sng" dirty="0">
              <a:solidFill>
                <a:srgbClr val="0000FF"/>
              </a:solidFill>
              <a:latin typeface="Cambria" pitchFamily="18" charset="0"/>
            </a:endParaRPr>
          </a:p>
          <a:p>
            <a:pPr algn="just">
              <a:defRPr/>
            </a:pPr>
            <a:endParaRPr lang="en-US" sz="3600" b="1" u="sng" dirty="0">
              <a:solidFill>
                <a:srgbClr val="0000FF"/>
              </a:solidFill>
              <a:latin typeface="Cambria" pitchFamily="18" charset="0"/>
            </a:endParaRPr>
          </a:p>
          <a:p>
            <a:pPr algn="just">
              <a:defRPr/>
            </a:pPr>
            <a:endParaRPr lang="en-US" sz="3600" b="1" u="sng" dirty="0">
              <a:solidFill>
                <a:srgbClr val="0000FF"/>
              </a:solidFill>
              <a:latin typeface="Cambria" pitchFamily="18" charset="0"/>
            </a:endParaRPr>
          </a:p>
          <a:p>
            <a:pPr algn="just">
              <a:defRPr/>
            </a:pPr>
            <a:endParaRPr lang="en-US" sz="3600" b="1" u="sng" dirty="0">
              <a:solidFill>
                <a:srgbClr val="0000FF"/>
              </a:solidFill>
              <a:latin typeface="Cambria" pitchFamily="18" charset="0"/>
            </a:endParaRPr>
          </a:p>
          <a:p>
            <a:pPr algn="just">
              <a:defRPr/>
            </a:pPr>
            <a:endParaRPr lang="en-US" sz="3600" b="1" u="sng" dirty="0">
              <a:solidFill>
                <a:srgbClr val="0000FF"/>
              </a:solidFill>
              <a:latin typeface="Cambria" pitchFamily="18" charset="0"/>
            </a:endParaRPr>
          </a:p>
          <a:p>
            <a:pPr algn="just">
              <a:defRPr/>
            </a:pPr>
            <a:endParaRPr lang="en-US" sz="3600" b="1" u="sng" dirty="0">
              <a:solidFill>
                <a:srgbClr val="0000FF"/>
              </a:solidFill>
              <a:latin typeface="Cambria" pitchFamily="18" charset="0"/>
            </a:endParaRPr>
          </a:p>
          <a:p>
            <a:pPr algn="just">
              <a:defRPr/>
            </a:pPr>
            <a:endParaRPr lang="en-US" sz="3600" b="1" u="sng" dirty="0">
              <a:solidFill>
                <a:srgbClr val="0000FF"/>
              </a:solidFill>
              <a:latin typeface="Cambria" pitchFamily="18" charset="0"/>
            </a:endParaRPr>
          </a:p>
          <a:p>
            <a:pPr algn="just">
              <a:defRPr/>
            </a:pPr>
            <a:endParaRPr lang="en-US" sz="1100" dirty="0">
              <a:solidFill>
                <a:srgbClr val="0000FF"/>
              </a:solidFill>
              <a:latin typeface="Cambria" pitchFamily="18" charset="0"/>
            </a:endParaRPr>
          </a:p>
        </p:txBody>
      </p:sp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4464496" y="-243408"/>
          <a:ext cx="4860032" cy="3436336"/>
        </p:xfrm>
        <a:graphic>
          <a:graphicData uri="http://schemas.openxmlformats.org/presentationml/2006/ole">
            <p:oleObj spid="_x0000_s16388" name="Graph" r:id="rId3" imgW="4135320" imgH="2880720" progId="Origin50.Graph">
              <p:embed/>
            </p:oleObj>
          </a:graphicData>
        </a:graphic>
      </p:graphicFrame>
      <p:graphicFrame>
        <p:nvGraphicFramePr>
          <p:cNvPr id="16389" name="Object 5"/>
          <p:cNvGraphicFramePr>
            <a:graphicFrameLocks noChangeAspect="1"/>
          </p:cNvGraphicFramePr>
          <p:nvPr/>
        </p:nvGraphicFramePr>
        <p:xfrm>
          <a:off x="216056" y="-243408"/>
          <a:ext cx="4860000" cy="3386143"/>
        </p:xfrm>
        <a:graphic>
          <a:graphicData uri="http://schemas.openxmlformats.org/presentationml/2006/ole">
            <p:oleObj spid="_x0000_s16389" name="Graph" r:id="rId4" imgW="4135320" imgH="2880720" progId="Origin50.Grap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395536" y="2017713"/>
            <a:ext cx="8559552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Эксперименты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вращающемся дисковом электроде с кольцом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3200" dirty="0" smtClean="0"/>
              <a:t>Сопоставление с результатами моделирования (</a:t>
            </a:r>
            <a:r>
              <a:rPr lang="ru-RU" sz="3200" dirty="0" err="1" smtClean="0"/>
              <a:t>Антуан</a:t>
            </a:r>
            <a:r>
              <a:rPr lang="ru-RU" sz="3200" dirty="0" smtClean="0"/>
              <a:t> </a:t>
            </a:r>
            <a:r>
              <a:rPr lang="ru-RU" sz="3200" dirty="0" err="1" smtClean="0"/>
              <a:t>Бонефорт</a:t>
            </a:r>
            <a:r>
              <a:rPr lang="ru-RU" sz="3200" dirty="0" smtClean="0"/>
              <a:t>)</a:t>
            </a:r>
            <a:endParaRPr kumimoji="0" lang="ru-RU" sz="32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50938" y="214313"/>
            <a:ext cx="7793037" cy="1462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b="1" dirty="0" smtClean="0">
                <a:latin typeface="+mj-lt"/>
                <a:ea typeface="+mj-ea"/>
                <a:cs typeface="+mj-cs"/>
              </a:rPr>
              <a:t>Планы на ближайшее будущее: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60"/>
          <p:cNvSpPr txBox="1">
            <a:spLocks noChangeArrowheads="1"/>
          </p:cNvSpPr>
          <p:nvPr/>
        </p:nvSpPr>
        <p:spPr bwMode="auto">
          <a:xfrm>
            <a:off x="467544" y="4781252"/>
            <a:ext cx="728662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err="1">
                <a:latin typeface="Cambria" pitchFamily="18" charset="0"/>
                <a:sym typeface="Wingdings" pitchFamily="2" charset="2"/>
              </a:rPr>
              <a:t>Koutecky-Levich</a:t>
            </a:r>
            <a:r>
              <a:rPr lang="en-US" sz="2800" b="1" dirty="0">
                <a:latin typeface="Cambria" pitchFamily="18" charset="0"/>
                <a:sym typeface="Wingdings" pitchFamily="2" charset="2"/>
              </a:rPr>
              <a:t> plots suggest:</a:t>
            </a:r>
          </a:p>
          <a:p>
            <a:pPr algn="just"/>
            <a:r>
              <a:rPr lang="fr-FR" sz="2800" dirty="0">
                <a:latin typeface="Cambria" pitchFamily="18" charset="0"/>
              </a:rPr>
              <a:t>-</a:t>
            </a:r>
            <a:r>
              <a:rPr lang="en-US" sz="2800" dirty="0">
                <a:latin typeface="Cambria" pitchFamily="18" charset="0"/>
              </a:rPr>
              <a:t> The slopes of </a:t>
            </a:r>
            <a:r>
              <a:rPr lang="en-US" sz="2800" dirty="0" err="1">
                <a:latin typeface="Cambria" pitchFamily="18" charset="0"/>
              </a:rPr>
              <a:t>Koutecky–Levich</a:t>
            </a:r>
            <a:r>
              <a:rPr lang="en-US" sz="2800" dirty="0">
                <a:latin typeface="Cambria" pitchFamily="18" charset="0"/>
              </a:rPr>
              <a:t> plots for </a:t>
            </a:r>
            <a:r>
              <a:rPr lang="en-US" sz="2800" dirty="0" err="1">
                <a:latin typeface="Cambria" pitchFamily="18" charset="0"/>
              </a:rPr>
              <a:t>manganeseoxide</a:t>
            </a:r>
            <a:r>
              <a:rPr lang="en-US" sz="2800" dirty="0">
                <a:latin typeface="Cambria" pitchFamily="18" charset="0"/>
              </a:rPr>
              <a:t> electrodes confirm transfer of 4e</a:t>
            </a:r>
            <a:r>
              <a:rPr lang="en-US" sz="2800" baseline="30000" dirty="0">
                <a:latin typeface="Cambria" pitchFamily="18" charset="0"/>
              </a:rPr>
              <a:t>−</a:t>
            </a:r>
            <a:r>
              <a:rPr lang="en-US" sz="2800" dirty="0">
                <a:latin typeface="Cambria" pitchFamily="18" charset="0"/>
              </a:rPr>
              <a:t> in the overall </a:t>
            </a:r>
            <a:r>
              <a:rPr lang="fr-FR" sz="2800" dirty="0">
                <a:latin typeface="Cambria" pitchFamily="18" charset="0"/>
              </a:rPr>
              <a:t>reaction.</a:t>
            </a:r>
          </a:p>
        </p:txBody>
      </p:sp>
      <p:pic>
        <p:nvPicPr>
          <p:cNvPr id="5" name="Рисунок 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789161"/>
            <a:ext cx="6072188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62"/>
          <p:cNvSpPr/>
          <p:nvPr/>
        </p:nvSpPr>
        <p:spPr>
          <a:xfrm>
            <a:off x="0" y="0"/>
            <a:ext cx="7215188" cy="1368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Koutecky–Levich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 plots of the ORR currents measured at +0.65 V vs. RHE by thin layer RDE method in O</a:t>
            </a:r>
            <a:r>
              <a:rPr lang="en-US" sz="2000" baseline="-250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2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 saturated 1 M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NaOH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 at 10 mV s</a:t>
            </a:r>
            <a:r>
              <a:rPr lang="en-US" sz="2000" baseline="300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−1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 for manganese oxide + Sibunit carbon composites 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Cambria" pitchFamily="18" charset="0"/>
            </a:endParaRPr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268760"/>
            <a:ext cx="3616765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68544" y="1772816"/>
            <a:ext cx="46482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55575" y="1909131"/>
          <a:ext cx="7704857" cy="2671997"/>
        </p:xfrm>
        <a:graphic>
          <a:graphicData uri="http://schemas.openxmlformats.org/drawingml/2006/table">
            <a:tbl>
              <a:tblPr/>
              <a:tblGrid>
                <a:gridCol w="2352628"/>
                <a:gridCol w="882235"/>
                <a:gridCol w="744999"/>
                <a:gridCol w="744999"/>
                <a:gridCol w="744999"/>
                <a:gridCol w="744999"/>
                <a:gridCol w="744999"/>
                <a:gridCol w="744999"/>
              </a:tblGrid>
              <a:tr h="4320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Соединение</a:t>
                      </a:r>
                    </a:p>
                  </a:txBody>
                  <a:tcPr marL="7749" marR="7749" marT="77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Заряд на 1 </a:t>
                      </a:r>
                      <a:r>
                        <a:rPr lang="ru-RU" sz="2800" b="1" i="0" u="none" strike="noStrike" dirty="0" err="1">
                          <a:solidFill>
                            <a:srgbClr val="1F497D"/>
                          </a:solidFill>
                          <a:latin typeface="Calibri"/>
                        </a:rPr>
                        <a:t>монослой</a:t>
                      </a:r>
                      <a:r>
                        <a:rPr lang="ru-RU" sz="28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 (мкКл/см^2)</a:t>
                      </a:r>
                    </a:p>
                  </a:txBody>
                  <a:tcPr marL="7749" marR="7749" marT="77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40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960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>
                          <a:solidFill>
                            <a:srgbClr val="3F3F76"/>
                          </a:solidFill>
                          <a:latin typeface="Calibri"/>
                        </a:rPr>
                        <a:t>MnOOH</a:t>
                      </a:r>
                      <a:r>
                        <a:rPr lang="en-US" sz="2000" b="1" i="0" u="none" strike="noStrike" dirty="0">
                          <a:solidFill>
                            <a:srgbClr val="3F3F76"/>
                          </a:solidFill>
                          <a:latin typeface="Calibri"/>
                        </a:rPr>
                        <a:t> - </a:t>
                      </a:r>
                      <a:r>
                        <a:rPr lang="en-US" sz="2000" b="1" i="0" u="none" strike="noStrike" dirty="0" err="1">
                          <a:solidFill>
                            <a:srgbClr val="3F3F76"/>
                          </a:solidFill>
                          <a:latin typeface="Calibri"/>
                        </a:rPr>
                        <a:t>manganite</a:t>
                      </a:r>
                      <a:r>
                        <a:rPr lang="en-US" sz="2000" b="1" i="0" u="none" strike="noStrike" dirty="0">
                          <a:solidFill>
                            <a:srgbClr val="3F3F76"/>
                          </a:solidFill>
                          <a:latin typeface="Calibri"/>
                        </a:rPr>
                        <a:t> [84949-ICSD]</a:t>
                      </a:r>
                    </a:p>
                  </a:txBody>
                  <a:tcPr marL="7749" marR="7749" marT="7749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101</a:t>
                      </a:r>
                    </a:p>
                  </a:txBody>
                  <a:tcPr marL="7749" marR="7749" marT="7749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8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3F3F76"/>
                          </a:solidFill>
                          <a:latin typeface="Calibri"/>
                        </a:rPr>
                        <a:t>MnO2 [393-ICSD]</a:t>
                      </a:r>
                    </a:p>
                  </a:txBody>
                  <a:tcPr marL="7749" marR="7749" marT="7749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122</a:t>
                      </a:r>
                    </a:p>
                  </a:txBody>
                  <a:tcPr marL="7749" marR="7749" marT="7749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804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Mn2O3</a:t>
                      </a: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135</a:t>
                      </a: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00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ABO</a:t>
                      </a:r>
                      <a:r>
                        <a:rPr lang="en-US" sz="2000" b="1" i="0" u="none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3528" y="260648"/>
          <a:ext cx="7344813" cy="2304257"/>
        </p:xfrm>
        <a:graphic>
          <a:graphicData uri="http://schemas.openxmlformats.org/drawingml/2006/table">
            <a:tbl>
              <a:tblPr/>
              <a:tblGrid>
                <a:gridCol w="1232887"/>
                <a:gridCol w="615538"/>
                <a:gridCol w="613727"/>
                <a:gridCol w="613727"/>
                <a:gridCol w="1303492"/>
                <a:gridCol w="488810"/>
                <a:gridCol w="412772"/>
                <a:gridCol w="412772"/>
                <a:gridCol w="412772"/>
                <a:gridCol w="412772"/>
                <a:gridCol w="412772"/>
                <a:gridCol w="412772"/>
              </a:tblGrid>
              <a:tr h="1547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Соединение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Пр. группа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Параметры эл. ячейки (</a:t>
                      </a:r>
                      <a:r>
                        <a:rPr lang="en-US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A)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Кол-во атомов на плоскости (поверхность)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2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a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b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c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[100]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[010]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[001]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[110]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[101]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[011]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[111]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2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3F3F76"/>
                          </a:solidFill>
                          <a:latin typeface="Calibri"/>
                        </a:rPr>
                        <a:t>MnOOH - manganite [84949-ICSD]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3F3F76"/>
                          </a:solidFill>
                          <a:latin typeface="Calibri"/>
                        </a:rPr>
                        <a:t>P21/c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3F3F76"/>
                          </a:solidFill>
                          <a:latin typeface="Calibri"/>
                        </a:rPr>
                        <a:t>5.3040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3F3F76"/>
                          </a:solidFill>
                          <a:latin typeface="Calibri"/>
                        </a:rPr>
                        <a:t>5.2770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3F3F76"/>
                          </a:solidFill>
                          <a:latin typeface="Calibri"/>
                        </a:rPr>
                        <a:t>5.3040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3F3F76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3F3F76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3F3F76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3F3F76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3F3F76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3F3F76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3F3F76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137327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4734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Symbol"/>
                        </a:rPr>
                        <a:t>b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Площадь грани (нм^2)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288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114.38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[100]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[010]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[001]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[110]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[101]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[011]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[111]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27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0.27989208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0.256238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0.279892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0.194352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0.231299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0.758939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1.071471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7327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4734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Плотность атомов (шт/нм^2)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288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[100]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[010]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[001]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[110]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[101]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[011]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[111]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27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7.15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7.81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7.15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5.15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4.32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5.27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7.47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7327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4734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Заряд на 1 монослой (мкКл/см^2)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288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[100]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[010]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[001]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[110]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[101]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[011]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[111]</a:t>
                      </a:r>
                    </a:p>
                  </a:txBody>
                  <a:tcPr marL="4504" marR="4504" marT="450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27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04" marR="4504" marT="4504" marB="0" anchor="b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114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125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114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69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84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FA7D00"/>
                          </a:solidFill>
                          <a:latin typeface="Calibri"/>
                        </a:rPr>
                        <a:t>119</a:t>
                      </a:r>
                    </a:p>
                  </a:txBody>
                  <a:tcPr marL="4504" marR="4504" marT="4504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22" y="2852935"/>
          <a:ext cx="7560838" cy="2232249"/>
        </p:xfrm>
        <a:graphic>
          <a:graphicData uri="http://schemas.openxmlformats.org/drawingml/2006/table">
            <a:tbl>
              <a:tblPr/>
              <a:tblGrid>
                <a:gridCol w="1416877"/>
                <a:gridCol w="707399"/>
                <a:gridCol w="705317"/>
                <a:gridCol w="705317"/>
                <a:gridCol w="705317"/>
                <a:gridCol w="474373"/>
                <a:gridCol w="474373"/>
                <a:gridCol w="474373"/>
                <a:gridCol w="474373"/>
                <a:gridCol w="474373"/>
                <a:gridCol w="474373"/>
                <a:gridCol w="474373"/>
              </a:tblGrid>
              <a:tr h="15006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Соединение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Пр. группа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Параметры эл. ячейки (</a:t>
                      </a:r>
                      <a:r>
                        <a:rPr lang="en-US" sz="7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A)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Кол-во атомов на плоскости (поверхность)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8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a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b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c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[100]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[010]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[001]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[110]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[101]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[011]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[111]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3F3F76"/>
                          </a:solidFill>
                          <a:latin typeface="Calibri"/>
                        </a:rPr>
                        <a:t>MnO2 [393-ICSD]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3F3F76"/>
                          </a:solidFill>
                          <a:latin typeface="Calibri"/>
                        </a:rPr>
                        <a:t>P42/mnm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3F3F76"/>
                          </a:solidFill>
                          <a:latin typeface="Calibri"/>
                        </a:rPr>
                        <a:t>4.3983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3F3F76"/>
                          </a:solidFill>
                          <a:latin typeface="Calibri"/>
                        </a:rPr>
                        <a:t>4.3983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3F3F76"/>
                          </a:solidFill>
                          <a:latin typeface="Calibri"/>
                        </a:rPr>
                        <a:t>2.8730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3F3F76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3F3F76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3F3F76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3F3F76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3F3F76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3F3F76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3F3F76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131309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0067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Площадь грани (нм^2)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814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[100]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[010]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[001]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[110]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[101]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[011]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[111]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309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0.126363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0.126363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0.19345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0.178703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0.231065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0.231065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0.526718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1309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0067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Плотность атомов (шт/нм^2)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814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[100]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[010]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[001]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[110]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[101]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[011]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[111]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309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7.91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7.91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5.17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11.19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8.66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8.66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3.80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1309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0067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Заряд на 1 монослой (мкКл/см^2)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814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[100]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[010]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[001]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[110]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[101]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[011]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[111]</a:t>
                      </a:r>
                    </a:p>
                  </a:txBody>
                  <a:tcPr marL="5030" marR="5030" marT="50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8C0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309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127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127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179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138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138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FA7D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5030" marR="5030" marT="5030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1309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30" marR="5030" marT="50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409882"/>
            <a:ext cx="914400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LaMnO3  </a:t>
            </a:r>
            <a:endParaRPr kumimoji="0" lang="ru-RU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параметры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эл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ячейки  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a=5,74A, b=7,7A, c=5,54A</a:t>
            </a:r>
            <a:b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  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Грань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010: </a:t>
            </a:r>
            <a:endParaRPr kumimoji="0" lang="ru-RU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плотность атомов на поверхности 6,29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ат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/нм2</a:t>
            </a:r>
            <a:b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Заряд, необходимый для заряжения 1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монослоя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т 100мкКл/см2</a:t>
            </a:r>
            <a:b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Грань 100: </a:t>
            </a:r>
            <a:endParaRPr kumimoji="0" lang="ru-RU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плотность атомов на поверхности 4,68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ат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/нм2</a:t>
            </a:r>
            <a:b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Заряд, необходимый для заряжения 1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монослоя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74мкКл/см2</a:t>
            </a:r>
            <a:b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Грань 001: </a:t>
            </a:r>
            <a:endParaRPr kumimoji="0" lang="ru-RU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плотность атомов на поверхности 4,52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ат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/нм2</a:t>
            </a:r>
            <a:b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Заряд, необходимый для заряжения 1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монослоя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72мкКл/см2</a:t>
            </a:r>
            <a:b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Для Mn2O3 </a:t>
            </a:r>
            <a:endParaRPr kumimoji="0" lang="ru-RU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параметры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эл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ячейки: а=9,42А</a:t>
            </a:r>
            <a:endParaRPr kumimoji="0" lang="ru-RU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Грань 100, 010, 001:</a:t>
            </a:r>
            <a:endParaRPr kumimoji="0" lang="ru-RU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плотность атомов на поверхности 9,0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ат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/нм2</a:t>
            </a:r>
            <a:b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Заряд, необходимый для заряжения 1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монослоя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144мкКл/см2</a:t>
            </a:r>
            <a:b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Грань 110, 011, 101: </a:t>
            </a:r>
            <a:endParaRPr kumimoji="0" lang="ru-RU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плотность атомов на поверхности 6,37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ат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/нм2</a:t>
            </a:r>
            <a:b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Заряд, необходимый для заряжения 1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монослоя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102мкКл/см2</a:t>
            </a:r>
            <a:b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Грань 111: </a:t>
            </a:r>
            <a:endParaRPr kumimoji="0" lang="ru-RU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плотность атомов на поверхности 10,0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ат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/нм2</a:t>
            </a:r>
            <a:b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Заряд, необходимый для заряжения 1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монослоя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160мкКл/см2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484784"/>
            <a:ext cx="1963923" cy="171011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6280" y="3194899"/>
            <a:ext cx="22744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err="1" smtClean="0">
                <a:latin typeface="Arial"/>
                <a:cs typeface="Arial"/>
              </a:rPr>
              <a:t>γ</a:t>
            </a:r>
            <a:r>
              <a:rPr lang="ru-RU" sz="1600" b="1" dirty="0" smtClean="0">
                <a:latin typeface="Arial"/>
                <a:cs typeface="Arial"/>
              </a:rPr>
              <a:t>-</a:t>
            </a:r>
            <a:r>
              <a:rPr lang="en-US" sz="1600" b="1" dirty="0" err="1" smtClean="0">
                <a:latin typeface="Arial"/>
                <a:cs typeface="Arial"/>
              </a:rPr>
              <a:t>MnOOH</a:t>
            </a:r>
            <a:r>
              <a:rPr lang="ru-RU" sz="1600" b="1" dirty="0" smtClean="0">
                <a:latin typeface="Arial"/>
                <a:cs typeface="Arial"/>
              </a:rPr>
              <a:t> (манганит)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1484784"/>
            <a:ext cx="2331923" cy="17798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54003" y="3134674"/>
            <a:ext cx="21135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α</a:t>
            </a:r>
            <a:r>
              <a:rPr lang="ru-RU" sz="1600" b="1" dirty="0" smtClean="0">
                <a:latin typeface="Arial"/>
                <a:cs typeface="Arial"/>
              </a:rPr>
              <a:t>-</a:t>
            </a:r>
            <a:r>
              <a:rPr lang="en-US" sz="1600" b="1" dirty="0" err="1" smtClean="0">
                <a:latin typeface="Arial"/>
                <a:cs typeface="Arial"/>
              </a:rPr>
              <a:t>MnOOH</a:t>
            </a:r>
            <a:r>
              <a:rPr lang="ru-RU" sz="1600" b="1" dirty="0" smtClean="0">
                <a:latin typeface="Arial"/>
                <a:cs typeface="Arial"/>
              </a:rPr>
              <a:t> (</a:t>
            </a:r>
            <a:r>
              <a:rPr lang="ru-RU" sz="1600" b="1" dirty="0" err="1" smtClean="0">
                <a:latin typeface="Arial"/>
                <a:cs typeface="Arial"/>
              </a:rPr>
              <a:t>гроутит</a:t>
            </a:r>
            <a:r>
              <a:rPr lang="ru-RU" sz="1600" b="1" dirty="0" smtClean="0">
                <a:latin typeface="Arial"/>
                <a:cs typeface="Arial"/>
              </a:rPr>
              <a:t>)</a:t>
            </a:r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7864" y="3861048"/>
            <a:ext cx="2376264" cy="1763841"/>
          </a:xfrm>
          <a:prstGeom prst="rect">
            <a:avLst/>
          </a:prstGeom>
        </p:spPr>
      </p:pic>
      <p:pic>
        <p:nvPicPr>
          <p:cNvPr id="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645024"/>
            <a:ext cx="1834581" cy="15974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5576" y="573325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β</a:t>
            </a:r>
            <a:r>
              <a:rPr lang="ru-RU" dirty="0" smtClean="0"/>
              <a:t>-</a:t>
            </a:r>
            <a:r>
              <a:rPr lang="en-US" dirty="0" smtClean="0"/>
              <a:t>MnO</a:t>
            </a:r>
            <a:r>
              <a:rPr lang="en-US" baseline="-25000" dirty="0" smtClean="0"/>
              <a:t>2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046989" y="580526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Mn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fr-FR" smtClean="0">
                <a:solidFill>
                  <a:srgbClr val="0070C0"/>
                </a:solidFill>
              </a:rPr>
              <a:t>Perovskite structure</a:t>
            </a:r>
          </a:p>
        </p:txBody>
      </p:sp>
      <p:sp>
        <p:nvSpPr>
          <p:cNvPr id="4099" name="Espace réservé du contenu 2"/>
          <p:cNvSpPr>
            <a:spLocks noGrp="1"/>
          </p:cNvSpPr>
          <p:nvPr>
            <p:ph idx="1"/>
          </p:nvPr>
        </p:nvSpPr>
        <p:spPr>
          <a:xfrm>
            <a:off x="35496" y="3860130"/>
            <a:ext cx="4320480" cy="2593206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fr-FR" sz="2800" dirty="0" smtClean="0"/>
              <a:t>Ideal strucuture : </a:t>
            </a:r>
            <a:r>
              <a:rPr lang="fr-FR" sz="2800" b="1" dirty="0" smtClean="0"/>
              <a:t>cubic</a:t>
            </a:r>
            <a:r>
              <a:rPr lang="fr-FR" sz="2800" dirty="0" smtClean="0"/>
              <a:t> </a:t>
            </a:r>
          </a:p>
          <a:p>
            <a:pPr eaLnBrk="1" hangingPunct="1"/>
            <a:r>
              <a:rPr lang="fr-FR" sz="2800" dirty="0" smtClean="0"/>
              <a:t>3D array of BO</a:t>
            </a:r>
            <a:r>
              <a:rPr lang="fr-FR" sz="2800" baseline="-25000" dirty="0" smtClean="0"/>
              <a:t>6</a:t>
            </a:r>
            <a:r>
              <a:rPr lang="fr-FR" sz="2800" dirty="0" smtClean="0"/>
              <a:t> corner-sharing octahedra, </a:t>
            </a:r>
            <a:br>
              <a:rPr lang="fr-FR" sz="2800" dirty="0" smtClean="0"/>
            </a:br>
            <a:r>
              <a:rPr lang="fr-FR" sz="2800" dirty="0" smtClean="0"/>
              <a:t>with A in the cavity created by 8 octahedra </a:t>
            </a:r>
          </a:p>
          <a:p>
            <a:pPr eaLnBrk="1" hangingPunct="1"/>
            <a:r>
              <a:rPr lang="fr-FR" sz="2800" dirty="0" smtClean="0"/>
              <a:t>B-O-B angle = 180°</a:t>
            </a: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521" y="3501008"/>
            <a:ext cx="4752975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ZoneTexte 5"/>
          <p:cNvSpPr txBox="1">
            <a:spLocks noChangeArrowheads="1"/>
          </p:cNvSpPr>
          <p:nvPr/>
        </p:nvSpPr>
        <p:spPr bwMode="auto">
          <a:xfrm>
            <a:off x="3779838" y="6237288"/>
            <a:ext cx="51482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i="1"/>
              <a:t>Goodenough, Rep. Prog. Phys. 67 (2004) 1915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251520" y="1124744"/>
            <a:ext cx="822960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ABX</a:t>
            </a:r>
            <a:r>
              <a:rPr kumimoji="0" lang="fr-FR" sz="28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fr-FR" sz="2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 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O, F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large metal cation, low valence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small metal cation, high valence, most often transition metal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fr-FR" smtClean="0">
                <a:solidFill>
                  <a:srgbClr val="0070C0"/>
                </a:solidFill>
              </a:rPr>
              <a:t>Perovskite structure</a:t>
            </a: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>
          <a:xfrm>
            <a:off x="395288" y="1557338"/>
            <a:ext cx="8497887" cy="5038725"/>
          </a:xfrm>
        </p:spPr>
        <p:txBody>
          <a:bodyPr/>
          <a:lstStyle/>
          <a:p>
            <a:pPr eaLnBrk="1" hangingPunct="1"/>
            <a:r>
              <a:rPr lang="fr-FR" sz="2800" smtClean="0"/>
              <a:t>Cubic : √2 (R</a:t>
            </a:r>
            <a:r>
              <a:rPr lang="fr-FR" sz="2800" baseline="-25000" smtClean="0"/>
              <a:t>B-X</a:t>
            </a:r>
            <a:r>
              <a:rPr lang="fr-FR" sz="2800" smtClean="0"/>
              <a:t>) = (R</a:t>
            </a:r>
            <a:r>
              <a:rPr lang="fr-FR" sz="2800" baseline="-25000" smtClean="0"/>
              <a:t>A-X</a:t>
            </a:r>
            <a:r>
              <a:rPr lang="fr-FR" sz="2800" smtClean="0"/>
              <a:t>) </a:t>
            </a:r>
            <a:br>
              <a:rPr lang="fr-FR" sz="2800" smtClean="0"/>
            </a:br>
            <a:endParaRPr lang="fr-FR" sz="2800" smtClean="0"/>
          </a:p>
          <a:p>
            <a:pPr eaLnBrk="1" hangingPunct="1"/>
            <a:r>
              <a:rPr lang="fr-FR" sz="2800" smtClean="0"/>
              <a:t>Tolerance factor :</a:t>
            </a:r>
            <a:br>
              <a:rPr lang="fr-FR" sz="2800" smtClean="0"/>
            </a:br>
            <a:r>
              <a:rPr lang="fr-FR" sz="2800" b="1" smtClean="0"/>
              <a:t>t = (R</a:t>
            </a:r>
            <a:r>
              <a:rPr lang="fr-FR" sz="2800" b="1" baseline="-25000" smtClean="0"/>
              <a:t>A</a:t>
            </a:r>
            <a:r>
              <a:rPr lang="fr-FR" sz="2800" b="1" smtClean="0"/>
              <a:t>+R</a:t>
            </a:r>
            <a:r>
              <a:rPr lang="fr-FR" sz="2800" b="1" baseline="-25000" smtClean="0"/>
              <a:t>O</a:t>
            </a:r>
            <a:r>
              <a:rPr lang="fr-FR" sz="2800" b="1" smtClean="0"/>
              <a:t>) / √2(R</a:t>
            </a:r>
            <a:r>
              <a:rPr lang="fr-FR" sz="2800" b="1" baseline="-25000" smtClean="0"/>
              <a:t>B</a:t>
            </a:r>
            <a:r>
              <a:rPr lang="fr-FR" sz="2800" b="1" smtClean="0"/>
              <a:t>+R</a:t>
            </a:r>
            <a:r>
              <a:rPr lang="fr-FR" sz="2800" b="1" baseline="-25000" smtClean="0"/>
              <a:t>O</a:t>
            </a:r>
            <a:r>
              <a:rPr lang="fr-FR" sz="2800" b="1" smtClean="0"/>
              <a:t>)</a:t>
            </a:r>
            <a:r>
              <a:rPr lang="fr-FR" sz="2800" smtClean="0"/>
              <a:t/>
            </a:r>
            <a:br>
              <a:rPr lang="fr-FR" sz="2800" smtClean="0"/>
            </a:br>
            <a:endParaRPr lang="fr-FR" sz="2800" smtClean="0"/>
          </a:p>
          <a:p>
            <a:pPr eaLnBrk="1" hangingPunct="1"/>
            <a:r>
              <a:rPr lang="fr-FR" sz="2800" b="1" smtClean="0"/>
              <a:t>t = 1</a:t>
            </a:r>
            <a:r>
              <a:rPr lang="fr-FR" sz="2800" smtClean="0"/>
              <a:t> : ideal structure, minimal strain</a:t>
            </a:r>
            <a:br>
              <a:rPr lang="fr-FR" sz="2800" smtClean="0"/>
            </a:br>
            <a:endParaRPr lang="fr-FR" sz="2800" smtClean="0"/>
          </a:p>
          <a:p>
            <a:pPr eaLnBrk="1" hangingPunct="1"/>
            <a:r>
              <a:rPr lang="fr-FR" sz="2800" b="1" smtClean="0"/>
              <a:t>t ≠ 1 </a:t>
            </a:r>
            <a:r>
              <a:rPr lang="fr-FR" sz="2800" smtClean="0"/>
              <a:t>: distortions required </a:t>
            </a:r>
            <a:br>
              <a:rPr lang="fr-FR" sz="2800" smtClean="0"/>
            </a:br>
            <a:r>
              <a:rPr lang="fr-FR" sz="2800" smtClean="0">
                <a:sym typeface="Wingdings" pitchFamily="2" charset="2"/>
              </a:rPr>
              <a:t> lower symmetry  (</a:t>
            </a:r>
            <a:r>
              <a:rPr lang="fr-FR" sz="2800" smtClean="0"/>
              <a:t>orthorhombic, rhombohedral)</a:t>
            </a:r>
          </a:p>
        </p:txBody>
      </p:sp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1484313"/>
            <a:ext cx="351472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3688" y="4924425"/>
            <a:ext cx="3857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4775" y="5429250"/>
            <a:ext cx="52292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179512" y="1631950"/>
          <a:ext cx="7488237" cy="5226050"/>
        </p:xfrm>
        <a:graphic>
          <a:graphicData uri="http://schemas.openxmlformats.org/presentationml/2006/ole">
            <p:oleObj spid="_x0000_s24578" name="Graph" r:id="rId5" imgW="4135320" imgH="2880720" progId="Origin50.Graph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-36511" y="-27384"/>
            <a:ext cx="4032448" cy="1462088"/>
          </a:xfrm>
        </p:spPr>
        <p:txBody>
          <a:bodyPr/>
          <a:lstStyle/>
          <a:p>
            <a:r>
              <a:rPr lang="ru-RU" sz="4000" b="1" i="1" dirty="0" smtClean="0">
                <a:solidFill>
                  <a:srgbClr val="0000FF"/>
                </a:solidFill>
                <a:latin typeface="Cambria" pitchFamily="18" charset="0"/>
              </a:rPr>
              <a:t>Задачи:</a:t>
            </a: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107504" y="1124744"/>
            <a:ext cx="8955087" cy="5733256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>
                <a:latin typeface="Cambria" pitchFamily="18" charset="0"/>
              </a:rPr>
              <a:t>Изучение восстановление кислорода на оксидах марганца</a:t>
            </a:r>
          </a:p>
          <a:p>
            <a:pPr algn="just"/>
            <a:r>
              <a:rPr lang="ru-RU" sz="2800" dirty="0" smtClean="0">
                <a:latin typeface="Cambria" pitchFamily="18" charset="0"/>
              </a:rPr>
              <a:t>Изучение роли углеродного носителя в </a:t>
            </a:r>
            <a:r>
              <a:rPr lang="ru-RU" sz="2800" dirty="0" err="1" smtClean="0">
                <a:latin typeface="Cambria" pitchFamily="18" charset="0"/>
              </a:rPr>
              <a:t>электрокатализе</a:t>
            </a:r>
            <a:r>
              <a:rPr lang="ru-RU" sz="2800" dirty="0" smtClean="0">
                <a:latin typeface="Cambria" pitchFamily="18" charset="0"/>
              </a:rPr>
              <a:t> оксидов</a:t>
            </a:r>
          </a:p>
          <a:p>
            <a:pPr algn="just"/>
            <a:endParaRPr lang="ru-RU" sz="2800" dirty="0" smtClean="0">
              <a:latin typeface="Cambria" pitchFamily="18" charset="0"/>
            </a:endParaRPr>
          </a:p>
          <a:p>
            <a:pPr algn="just"/>
            <a:endParaRPr lang="ru-RU" sz="2800" dirty="0" smtClean="0">
              <a:latin typeface="Cambria" pitchFamily="18" charset="0"/>
            </a:endParaRPr>
          </a:p>
          <a:p>
            <a:pPr lvl="2" algn="just"/>
            <a:r>
              <a:rPr lang="ru-RU" sz="2000" dirty="0" smtClean="0">
                <a:latin typeface="Cambria" pitchFamily="18" charset="0"/>
              </a:rPr>
              <a:t>Совместно с лабораторией неорганической кристаллохимии и университетом г. Страсбурга</a:t>
            </a:r>
            <a:r>
              <a:rPr lang="en-US" sz="2000" dirty="0" smtClean="0">
                <a:latin typeface="Cambria" pitchFamily="18" charset="0"/>
              </a:rPr>
              <a:t> </a:t>
            </a:r>
            <a:endParaRPr lang="ru-RU" sz="2000" dirty="0" smtClean="0">
              <a:latin typeface="Cambria" pitchFamily="18" charset="0"/>
            </a:endParaRPr>
          </a:p>
          <a:p>
            <a:pPr lvl="2" algn="just"/>
            <a:r>
              <a:rPr lang="ru-RU" sz="2000" dirty="0" smtClean="0">
                <a:latin typeface="Cambria" pitchFamily="18" charset="0"/>
              </a:rPr>
              <a:t>Совместная аспирантура с университетом г. Страсбурга</a:t>
            </a:r>
          </a:p>
          <a:p>
            <a:pPr lvl="2" algn="just">
              <a:buFont typeface="Wingdings" pitchFamily="2" charset="2"/>
              <a:buNone/>
            </a:pPr>
            <a:endParaRPr lang="en-US" sz="1800" dirty="0" smtClean="0">
              <a:latin typeface="Cambria" pitchFamily="18" charset="0"/>
            </a:endParaRPr>
          </a:p>
          <a:p>
            <a:pPr lvl="2" algn="just"/>
            <a:r>
              <a:rPr lang="ru-RU" sz="1800" dirty="0" smtClean="0">
                <a:latin typeface="Cambria" pitchFamily="18" charset="0"/>
              </a:rPr>
              <a:t>Проект </a:t>
            </a:r>
            <a:r>
              <a:rPr lang="en-US" sz="1800" dirty="0" err="1" smtClean="0">
                <a:latin typeface="Cambria" pitchFamily="18" charset="0"/>
              </a:rPr>
              <a:t>PICS</a:t>
            </a:r>
            <a:r>
              <a:rPr lang="en-US" sz="1800" dirty="0" smtClean="0">
                <a:latin typeface="Cambria" pitchFamily="18" charset="0"/>
              </a:rPr>
              <a:t> (</a:t>
            </a:r>
            <a:r>
              <a:rPr lang="ru-RU" sz="1800" dirty="0" smtClean="0">
                <a:latin typeface="Cambria" pitchFamily="18" charset="0"/>
              </a:rPr>
              <a:t>РФФИ-</a:t>
            </a:r>
            <a:r>
              <a:rPr lang="en-US" sz="1800" dirty="0" err="1" smtClean="0">
                <a:latin typeface="Cambria" pitchFamily="18" charset="0"/>
              </a:rPr>
              <a:t>CNRS</a:t>
            </a:r>
            <a:r>
              <a:rPr lang="en-US" sz="1800" dirty="0" smtClean="0">
                <a:latin typeface="Cambria" pitchFamily="18" charset="0"/>
              </a:rPr>
              <a:t>)</a:t>
            </a:r>
            <a:endParaRPr lang="ru-RU" sz="1800" dirty="0" smtClean="0">
              <a:latin typeface="Cambria" pitchFamily="18" charset="0"/>
            </a:endParaRPr>
          </a:p>
          <a:p>
            <a:pPr lvl="2" algn="just"/>
            <a:r>
              <a:rPr lang="ru-RU" sz="1800" dirty="0" smtClean="0">
                <a:latin typeface="Cambria" pitchFamily="18" charset="0"/>
              </a:rPr>
              <a:t>март-апрель 2014 г. стипендия Французского правительства</a:t>
            </a:r>
          </a:p>
          <a:p>
            <a:pPr lvl="2" algn="just"/>
            <a:r>
              <a:rPr lang="ru-RU" sz="1800" dirty="0" smtClean="0">
                <a:latin typeface="Cambria" pitchFamily="18" charset="0"/>
              </a:rPr>
              <a:t>октябрь 2014 –июль 2015 г. стипендия министерства Франции </a:t>
            </a:r>
            <a:r>
              <a:rPr lang="en-US" sz="1800" dirty="0" smtClean="0">
                <a:latin typeface="Cambria" pitchFamily="18" charset="0"/>
              </a:rPr>
              <a:t>Eiffel</a:t>
            </a:r>
            <a:endParaRPr lang="ru-RU" sz="1600" dirty="0" smtClean="0">
              <a:latin typeface="Cambria" pitchFamily="18" charset="0"/>
            </a:endParaRPr>
          </a:p>
          <a:p>
            <a:pPr lvl="2" algn="just"/>
            <a:r>
              <a:rPr lang="ru-RU" sz="1800" dirty="0" smtClean="0">
                <a:latin typeface="Cambria" pitchFamily="18" charset="0"/>
              </a:rPr>
              <a:t>с октября 2015 г. стипендия Мечников</a:t>
            </a:r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F3130F1-C184-4E33-8C88-DC43D923B969}" type="slidenum">
              <a:rPr lang="ru-RU" smtClean="0"/>
              <a:pPr/>
              <a:t>2</a:t>
            </a:fld>
            <a:endParaRPr lang="ru-RU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79388" y="-387350"/>
            <a:ext cx="7793037" cy="1219200"/>
          </a:xfrm>
        </p:spPr>
        <p:txBody>
          <a:bodyPr/>
          <a:lstStyle/>
          <a:p>
            <a:r>
              <a:rPr lang="ru-RU" smtClean="0"/>
              <a:t>Влияние концентрации </a:t>
            </a:r>
            <a:r>
              <a:rPr lang="en-US" smtClean="0"/>
              <a:t>H</a:t>
            </a:r>
            <a:r>
              <a:rPr lang="en-US" baseline="-25000" smtClean="0"/>
              <a:t>2</a:t>
            </a:r>
            <a:r>
              <a:rPr lang="en-US" smtClean="0"/>
              <a:t>O</a:t>
            </a:r>
            <a:r>
              <a:rPr lang="en-US" baseline="-25000" smtClean="0"/>
              <a:t>2</a:t>
            </a:r>
            <a:endParaRPr lang="ru-RU" baseline="-2500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661A16B-4B87-4476-BB73-EB1C58DA3720}" type="slidenum">
              <a:rPr lang="ru-RU" smtClean="0"/>
              <a:pPr/>
              <a:t>20</a:t>
            </a:fld>
            <a:endParaRPr lang="ru-RU" smtClean="0"/>
          </a:p>
        </p:txBody>
      </p:sp>
      <p:graphicFrame>
        <p:nvGraphicFramePr>
          <p:cNvPr id="4098" name="Object 7"/>
          <p:cNvGraphicFramePr>
            <a:graphicFrameLocks noChangeAspect="1"/>
          </p:cNvGraphicFramePr>
          <p:nvPr/>
        </p:nvGraphicFramePr>
        <p:xfrm>
          <a:off x="990600" y="692150"/>
          <a:ext cx="6821488" cy="4752975"/>
        </p:xfrm>
        <a:graphic>
          <a:graphicData uri="http://schemas.openxmlformats.org/presentationml/2006/ole">
            <p:oleObj spid="_x0000_s25602" name="Graph" r:id="rId3" imgW="4135320" imgH="2880720" progId="Origin50.Graph">
              <p:embed/>
            </p:oleObj>
          </a:graphicData>
        </a:graphic>
      </p:graphicFrame>
      <p:pic>
        <p:nvPicPr>
          <p:cNvPr id="410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5732463"/>
            <a:ext cx="3857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14775" y="5429250"/>
            <a:ext cx="52292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76656" y="5085184"/>
            <a:ext cx="3857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88624" y="3140968"/>
            <a:ext cx="52292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Заголовок 1"/>
          <p:cNvSpPr>
            <a:spLocks noGrp="1"/>
          </p:cNvSpPr>
          <p:nvPr>
            <p:ph type="title"/>
          </p:nvPr>
        </p:nvSpPr>
        <p:spPr>
          <a:xfrm>
            <a:off x="-1620688" y="-458788"/>
            <a:ext cx="7793038" cy="1462088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Механизм</a:t>
            </a:r>
          </a:p>
        </p:txBody>
      </p:sp>
      <p:sp>
        <p:nvSpPr>
          <p:cNvPr id="6149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9A28BEF-642F-422E-B478-A207BB0E8716}" type="slidenum">
              <a:rPr lang="ru-RU" smtClean="0"/>
              <a:pPr/>
              <a:t>21</a:t>
            </a:fld>
            <a:endParaRPr lang="ru-RU" smtClean="0"/>
          </a:p>
        </p:txBody>
      </p:sp>
      <p:pic>
        <p:nvPicPr>
          <p:cNvPr id="615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1075"/>
            <a:ext cx="3924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7950" y="1412875"/>
            <a:ext cx="409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44675"/>
            <a:ext cx="3933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52413" y="2205038"/>
            <a:ext cx="4191001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29075" y="0"/>
            <a:ext cx="5114925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328613" y="3213100"/>
          <a:ext cx="4748212" cy="3311525"/>
        </p:xfrm>
        <a:graphic>
          <a:graphicData uri="http://schemas.openxmlformats.org/presentationml/2006/ole">
            <p:oleObj spid="_x0000_s26626" name="Graph" r:id="rId8" imgW="4154760" imgH="2898720" progId="Origin50.Graph">
              <p:embed/>
            </p:oleObj>
          </a:graphicData>
        </a:graphic>
      </p:graphicFrame>
      <p:graphicFrame>
        <p:nvGraphicFramePr>
          <p:cNvPr id="6147" name="Object 4"/>
          <p:cNvGraphicFramePr>
            <a:graphicFrameLocks noChangeAspect="1"/>
          </p:cNvGraphicFramePr>
          <p:nvPr/>
        </p:nvGraphicFramePr>
        <p:xfrm>
          <a:off x="4675188" y="3213100"/>
          <a:ext cx="4360862" cy="3076575"/>
        </p:xfrm>
        <a:graphic>
          <a:graphicData uri="http://schemas.openxmlformats.org/presentationml/2006/ole">
            <p:oleObj spid="_x0000_s26627" name="Graph" r:id="rId9" imgW="2377440" imgH="1426320" progId="Origin50.Graph">
              <p:embed/>
            </p:oleObj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38775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2059" y="-459432"/>
            <a:ext cx="5983882" cy="923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5554" y="1988840"/>
            <a:ext cx="4632149" cy="3708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07183" y="5626678"/>
            <a:ext cx="5436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Зависимость активности от электронной конфигурации центрального атома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3416" y="288305"/>
            <a:ext cx="8955088" cy="66690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Эксперимент: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	               </a:t>
            </a:r>
            <a:r>
              <a:rPr kumimoji="0" lang="ru-RU" sz="2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ЦВА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вращающийся дисковый электрод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        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мВ/с,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w=400-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25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00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rpm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16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Электрод: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</a:t>
            </a:r>
            <a:r>
              <a:rPr lang="ru-RU" sz="2000" dirty="0" err="1" smtClean="0"/>
              <a:t>Стеклоуглерод</a:t>
            </a:r>
            <a:r>
              <a:rPr lang="ru-RU" sz="2000" dirty="0" smtClean="0"/>
              <a:t> с</a:t>
            </a:r>
            <a:r>
              <a:rPr lang="en-US" sz="2000" dirty="0" smtClean="0"/>
              <a:t> </a:t>
            </a:r>
            <a:r>
              <a:rPr lang="ru-RU" sz="2000" dirty="0" smtClean="0"/>
              <a:t>нанесенной тонкой пленкой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			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Oxide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 Carbon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Sibunit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65 m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-1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La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0.8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0.2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MnO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LaMnO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PrMnO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Mn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dirty="0" smtClean="0"/>
              <a:t>					</a:t>
            </a:r>
            <a:r>
              <a:rPr lang="en-US" dirty="0" err="1" smtClean="0"/>
              <a:t>MnOOH</a:t>
            </a:r>
            <a:endParaRPr lang="en-US" dirty="0" smtClean="0"/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	MnO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ru-RU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dirty="0" smtClean="0"/>
              <a:t>полученный из</a:t>
            </a:r>
            <a:r>
              <a:rPr lang="en-US" dirty="0" smtClean="0"/>
              <a:t> </a:t>
            </a:r>
            <a:r>
              <a:rPr lang="en-US" dirty="0" err="1" smtClean="0"/>
              <a:t>MnOOH</a:t>
            </a:r>
            <a:endParaRPr lang="en-US" dirty="0" smtClean="0"/>
          </a:p>
          <a:p>
            <a:pPr marL="342900" lvl="0" indent="-342900">
              <a:spcBef>
                <a:spcPct val="20000"/>
              </a:spcBef>
              <a:defRPr/>
            </a:pPr>
            <a:endParaRPr kumimoji="0" lang="en-US" sz="1800" b="0" i="0" u="none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	  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Mn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_milled – </a:t>
            </a:r>
            <a:r>
              <a:rPr lang="ru-RU" sz="1600" dirty="0" smtClean="0"/>
              <a:t>механически помолотый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     Mn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_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wet1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</a:t>
            </a:r>
            <a:r>
              <a:rPr lang="ru-RU" sz="1600" dirty="0" smtClean="0"/>
              <a:t>полученный мокрым способом с </a:t>
            </a:r>
            <a:r>
              <a:rPr lang="ru-RU" sz="1600" dirty="0" err="1" smtClean="0"/>
              <a:t>интермедиатом</a:t>
            </a:r>
            <a:r>
              <a:rPr lang="ru-RU" sz="1600" dirty="0" smtClean="0"/>
              <a:t> </a:t>
            </a:r>
            <a:r>
              <a:rPr lang="en-US" sz="1600" u="sng" dirty="0" smtClean="0"/>
              <a:t>Mn</a:t>
            </a:r>
            <a:r>
              <a:rPr lang="en-US" sz="1600" u="sng" baseline="-25000" dirty="0" smtClean="0"/>
              <a:t>3</a:t>
            </a:r>
            <a:r>
              <a:rPr lang="en-US" sz="1600" u="sng" dirty="0" smtClean="0"/>
              <a:t>O</a:t>
            </a:r>
            <a:r>
              <a:rPr lang="en-US" sz="1600" u="sng" baseline="-25000" dirty="0" smtClean="0"/>
              <a:t>4</a:t>
            </a:r>
            <a:endParaRPr kumimoji="0" lang="ru-RU" sz="1600" b="0" i="0" u="sng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			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     Mn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_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wet3 -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sz="1600" dirty="0" smtClean="0"/>
              <a:t>полученный мокрым способом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1600" dirty="0" smtClean="0"/>
              <a:t>                                                                     </a:t>
            </a:r>
            <a:r>
              <a:rPr lang="ru-RU" sz="1600" dirty="0" smtClean="0"/>
              <a:t>     </a:t>
            </a:r>
            <a:r>
              <a:rPr lang="en-US" sz="1600" dirty="0" err="1" smtClean="0"/>
              <a:t>MnOOH</a:t>
            </a:r>
            <a:r>
              <a:rPr lang="en-US" sz="1600" dirty="0" smtClean="0"/>
              <a:t> - </a:t>
            </a:r>
            <a:r>
              <a:rPr lang="ru-RU" sz="1600" dirty="0" smtClean="0"/>
              <a:t>полученный мокрым способом</a:t>
            </a:r>
          </a:p>
          <a:p>
            <a:pPr marL="342900" lvl="0" indent="-342900">
              <a:spcBef>
                <a:spcPct val="20000"/>
              </a:spcBef>
              <a:defRPr/>
            </a:pPr>
            <a:endParaRPr lang="en-US" sz="1600" dirty="0" smtClean="0"/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1600" dirty="0" smtClean="0"/>
              <a:t>                   Синтез , микроскопия – С.Я. Истомин, Ф. </a:t>
            </a:r>
            <a:r>
              <a:rPr lang="ru-RU" sz="1600" dirty="0" err="1" smtClean="0"/>
              <a:t>Напольский</a:t>
            </a:r>
            <a:r>
              <a:rPr lang="ru-RU" sz="1600" dirty="0" smtClean="0"/>
              <a:t>, Д. Антипин, И. </a:t>
            </a:r>
            <a:r>
              <a:rPr lang="ru-RU" sz="1600" dirty="0" err="1" smtClean="0"/>
              <a:t>Езепов</a:t>
            </a:r>
            <a:endParaRPr lang="ru-RU" sz="1600" dirty="0" smtClean="0"/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1600" dirty="0" smtClean="0"/>
              <a:t>                   Рентгенография –  Э. Е. Левин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sz="1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1600" b="0" i="0" u="none" strike="noStrike" kern="120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Электрод сравнения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Hg/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HgO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/1 M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NaOH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dirty="0" smtClean="0"/>
              <a:t> </a:t>
            </a:r>
            <a:r>
              <a:rPr lang="ru-RU" dirty="0" smtClean="0"/>
              <a:t>                     потенциалы </a:t>
            </a:r>
            <a:r>
              <a:rPr lang="ru-RU" dirty="0" smtClean="0"/>
              <a:t>приведены относительно  о.в.э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000" b="1" noProof="0" dirty="0" smtClean="0"/>
              <a:t>Растворы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	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М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OH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dirty="0" err="1" smtClean="0"/>
              <a:t>дэаэрированный</a:t>
            </a:r>
            <a:r>
              <a:rPr lang="ru-RU" dirty="0" smtClean="0"/>
              <a:t>  </a:t>
            </a:r>
            <a:r>
              <a:rPr lang="en-US" dirty="0" smtClean="0"/>
              <a:t>N</a:t>
            </a:r>
            <a:r>
              <a:rPr lang="en-US" sz="2000" baseline="-25000" dirty="0" smtClean="0"/>
              <a:t>2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 М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NaOH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dirty="0" smtClean="0"/>
              <a:t>насыщенный </a:t>
            </a:r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ru-RU" baseline="-25000" dirty="0" smtClean="0"/>
              <a:t>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600" b="0" i="0" u="none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20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20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143000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  <a:latin typeface="Cambria" pitchFamily="18" charset="0"/>
              </a:rPr>
              <a:t>1.</a:t>
            </a:r>
            <a:r>
              <a:rPr lang="ru-RU" b="1" u="sng" dirty="0" smtClean="0">
                <a:solidFill>
                  <a:srgbClr val="0000FF"/>
                </a:solidFill>
                <a:latin typeface="Cambria" pitchFamily="18" charset="0"/>
              </a:rPr>
              <a:t> Характеристика образцов</a:t>
            </a:r>
            <a:endParaRPr lang="ru-RU" dirty="0"/>
          </a:p>
        </p:txBody>
      </p:sp>
      <p:graphicFrame>
        <p:nvGraphicFramePr>
          <p:cNvPr id="5" name="Tableau 42"/>
          <p:cNvGraphicFramePr>
            <a:graphicFrameLocks noGrp="1"/>
          </p:cNvGraphicFramePr>
          <p:nvPr/>
        </p:nvGraphicFramePr>
        <p:xfrm>
          <a:off x="35496" y="4509120"/>
          <a:ext cx="9069197" cy="1249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445"/>
                <a:gridCol w="867092"/>
                <a:gridCol w="865505"/>
                <a:gridCol w="849630"/>
                <a:gridCol w="1014730"/>
                <a:gridCol w="1664018"/>
                <a:gridCol w="1011555"/>
                <a:gridCol w="1000442"/>
                <a:gridCol w="779780"/>
              </a:tblGrid>
              <a:tr h="295849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/>
                        <a:t>Состав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latin typeface="Cambria" pitchFamily="18" charset="0"/>
                        </a:rPr>
                        <a:t>Mn</a:t>
                      </a:r>
                      <a:r>
                        <a:rPr lang="en-US" sz="1700" b="1" baseline="-25000" dirty="0" smtClean="0">
                          <a:latin typeface="Cambria" pitchFamily="18" charset="0"/>
                        </a:rPr>
                        <a:t>2</a:t>
                      </a:r>
                      <a:r>
                        <a:rPr lang="en-US" sz="1700" b="1" baseline="0" dirty="0" smtClean="0">
                          <a:latin typeface="Cambria" pitchFamily="18" charset="0"/>
                        </a:rPr>
                        <a:t>O</a:t>
                      </a:r>
                      <a:r>
                        <a:rPr lang="en-US" sz="1700" b="1" baseline="-25000" dirty="0" smtClean="0">
                          <a:latin typeface="Cambria" pitchFamily="18" charset="0"/>
                        </a:rPr>
                        <a:t>3</a:t>
                      </a:r>
                      <a:endParaRPr lang="ru-RU" sz="1700" b="1" baseline="-25000" dirty="0" smtClean="0">
                        <a:latin typeface="Cambria" pitchFamily="18" charset="0"/>
                      </a:endParaRPr>
                    </a:p>
                    <a:p>
                      <a:pPr algn="ctr"/>
                      <a:r>
                        <a:rPr lang="en-US" sz="1700" b="1" baseline="0" dirty="0" smtClean="0">
                          <a:latin typeface="Cambria" pitchFamily="18" charset="0"/>
                        </a:rPr>
                        <a:t>milled</a:t>
                      </a:r>
                      <a:endParaRPr lang="fr-FR" sz="1700" b="1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 smtClean="0">
                          <a:latin typeface="Cambria" pitchFamily="18" charset="0"/>
                        </a:rPr>
                        <a:t>Mn</a:t>
                      </a:r>
                      <a:r>
                        <a:rPr lang="en-US" sz="1700" b="1" baseline="-25000" dirty="0" smtClean="0">
                          <a:latin typeface="Cambria" pitchFamily="18" charset="0"/>
                        </a:rPr>
                        <a:t>2</a:t>
                      </a:r>
                      <a:r>
                        <a:rPr lang="en-US" sz="1700" b="1" baseline="0" dirty="0" smtClean="0">
                          <a:latin typeface="Cambria" pitchFamily="18" charset="0"/>
                        </a:rPr>
                        <a:t>O</a:t>
                      </a:r>
                      <a:r>
                        <a:rPr lang="en-US" sz="1700" b="1" baseline="-25000" dirty="0" smtClean="0">
                          <a:latin typeface="Cambria" pitchFamily="18" charset="0"/>
                        </a:rPr>
                        <a:t>3</a:t>
                      </a:r>
                      <a:endParaRPr lang="ru-RU" sz="1700" b="1" baseline="0" dirty="0" smtClean="0">
                        <a:latin typeface="Cambria" pitchFamily="18" charset="0"/>
                      </a:endParaRPr>
                    </a:p>
                    <a:p>
                      <a:pPr marL="0" marR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baseline="0" dirty="0" smtClean="0">
                          <a:latin typeface="Cambria" pitchFamily="18" charset="0"/>
                        </a:rPr>
                        <a:t>wet1</a:t>
                      </a:r>
                      <a:endParaRPr lang="fr-FR" sz="1700" b="1" dirty="0" smtClean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 smtClean="0">
                          <a:latin typeface="Cambria" pitchFamily="18" charset="0"/>
                        </a:rPr>
                        <a:t>Mn</a:t>
                      </a:r>
                      <a:r>
                        <a:rPr lang="en-US" sz="1700" b="1" baseline="-25000" dirty="0" smtClean="0">
                          <a:latin typeface="Cambria" pitchFamily="18" charset="0"/>
                        </a:rPr>
                        <a:t>2</a:t>
                      </a:r>
                      <a:r>
                        <a:rPr lang="en-US" sz="1700" b="1" baseline="0" dirty="0" smtClean="0">
                          <a:latin typeface="Cambria" pitchFamily="18" charset="0"/>
                        </a:rPr>
                        <a:t>O</a:t>
                      </a:r>
                      <a:r>
                        <a:rPr lang="en-US" sz="1700" b="1" baseline="-25000" dirty="0" smtClean="0">
                          <a:latin typeface="Cambria" pitchFamily="18" charset="0"/>
                        </a:rPr>
                        <a:t>3</a:t>
                      </a:r>
                      <a:endParaRPr lang="ru-RU" sz="1700" b="1" baseline="-25000" dirty="0" smtClean="0">
                        <a:latin typeface="Cambria" pitchFamily="18" charset="0"/>
                      </a:endParaRPr>
                    </a:p>
                    <a:p>
                      <a:pPr marL="0" marR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baseline="0" dirty="0" smtClean="0">
                          <a:latin typeface="Cambria" pitchFamily="18" charset="0"/>
                        </a:rPr>
                        <a:t>wet3</a:t>
                      </a:r>
                      <a:endParaRPr lang="fr-FR" sz="1700" b="1" dirty="0" smtClean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 smtClean="0">
                          <a:latin typeface="Cambria" pitchFamily="18" charset="0"/>
                        </a:rPr>
                        <a:t>LaMn</a:t>
                      </a:r>
                      <a:r>
                        <a:rPr lang="en-US" sz="1700" b="1" baseline="0" dirty="0" smtClean="0">
                          <a:latin typeface="Cambria" pitchFamily="18" charset="0"/>
                        </a:rPr>
                        <a:t>O</a:t>
                      </a:r>
                      <a:r>
                        <a:rPr lang="en-US" sz="1700" b="1" baseline="-25000" dirty="0" smtClean="0">
                          <a:latin typeface="Cambria" pitchFamily="18" charset="0"/>
                        </a:rPr>
                        <a:t>3</a:t>
                      </a:r>
                      <a:endParaRPr lang="fr-FR" sz="1700" b="1" dirty="0" smtClean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 smtClean="0">
                          <a:latin typeface="Cambria" pitchFamily="18" charset="0"/>
                        </a:rPr>
                        <a:t>La</a:t>
                      </a:r>
                      <a:r>
                        <a:rPr lang="en-US" sz="1700" b="1" baseline="-25000" dirty="0" smtClean="0">
                          <a:latin typeface="Cambria" pitchFamily="18" charset="0"/>
                        </a:rPr>
                        <a:t>0.8</a:t>
                      </a:r>
                      <a:r>
                        <a:rPr lang="en-US" sz="1700" b="1" baseline="0" dirty="0" smtClean="0">
                          <a:latin typeface="Cambria" pitchFamily="18" charset="0"/>
                        </a:rPr>
                        <a:t>Ca</a:t>
                      </a:r>
                      <a:r>
                        <a:rPr lang="en-US" sz="1700" b="1" baseline="-25000" dirty="0" smtClean="0">
                          <a:latin typeface="Cambria" pitchFamily="18" charset="0"/>
                        </a:rPr>
                        <a:t>0.2</a:t>
                      </a:r>
                      <a:r>
                        <a:rPr lang="en-US" sz="1700" b="1" dirty="0" smtClean="0">
                          <a:latin typeface="Cambria" pitchFamily="18" charset="0"/>
                        </a:rPr>
                        <a:t>Mn</a:t>
                      </a:r>
                      <a:r>
                        <a:rPr lang="en-US" sz="1700" b="1" baseline="0" dirty="0" smtClean="0">
                          <a:latin typeface="Cambria" pitchFamily="18" charset="0"/>
                        </a:rPr>
                        <a:t>O</a:t>
                      </a:r>
                      <a:r>
                        <a:rPr lang="en-US" sz="1700" b="1" baseline="-25000" dirty="0" smtClean="0">
                          <a:latin typeface="Cambria" pitchFamily="18" charset="0"/>
                        </a:rPr>
                        <a:t>3</a:t>
                      </a:r>
                      <a:endParaRPr lang="fr-FR" sz="1700" b="1" dirty="0" smtClean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 smtClean="0">
                          <a:latin typeface="Cambria" pitchFamily="18" charset="0"/>
                        </a:rPr>
                        <a:t>PrMn</a:t>
                      </a:r>
                      <a:r>
                        <a:rPr lang="en-US" sz="1700" b="1" baseline="0" dirty="0" smtClean="0">
                          <a:latin typeface="Cambria" pitchFamily="18" charset="0"/>
                        </a:rPr>
                        <a:t>O</a:t>
                      </a:r>
                      <a:r>
                        <a:rPr lang="en-US" sz="1700" b="1" baseline="-25000" dirty="0" smtClean="0">
                          <a:latin typeface="Cambria" pitchFamily="18" charset="0"/>
                        </a:rPr>
                        <a:t>3</a:t>
                      </a:r>
                      <a:endParaRPr lang="fr-FR" sz="1700" b="1" dirty="0" smtClean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 err="1" smtClean="0">
                          <a:latin typeface="Cambria" pitchFamily="18" charset="0"/>
                        </a:rPr>
                        <a:t>MnOOH</a:t>
                      </a:r>
                      <a:endParaRPr lang="fr-FR" sz="1700" b="1" dirty="0" smtClean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700" b="1" dirty="0" smtClean="0">
                          <a:latin typeface="Cambria" pitchFamily="18" charset="0"/>
                        </a:rPr>
                        <a:t>MnO</a:t>
                      </a:r>
                      <a:r>
                        <a:rPr lang="fr-FR" sz="1700" b="1" baseline="-25000" dirty="0" smtClean="0">
                          <a:latin typeface="Cambria" pitchFamily="18" charset="0"/>
                        </a:rPr>
                        <a:t>2</a:t>
                      </a:r>
                      <a:endParaRPr lang="fr-FR" sz="1700" b="1" dirty="0" smtClean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318618"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 smtClean="0">
                          <a:latin typeface="Cambria" pitchFamily="18" charset="0"/>
                        </a:rPr>
                        <a:t> </a:t>
                      </a:r>
                      <a:r>
                        <a:rPr lang="en-US" sz="1800" b="1" baseline="0" dirty="0" smtClean="0">
                          <a:latin typeface="Cambria" pitchFamily="18" charset="0"/>
                        </a:rPr>
                        <a:t>BET</a:t>
                      </a:r>
                      <a:r>
                        <a:rPr lang="en-US" sz="1800" b="1" baseline="0" dirty="0" smtClean="0">
                          <a:latin typeface="Cambria" pitchFamily="18" charset="0"/>
                        </a:rPr>
                        <a:t>,</a:t>
                      </a:r>
                      <a:endParaRPr lang="ru-RU" sz="1800" b="1" baseline="0" dirty="0" smtClean="0">
                        <a:latin typeface="Cambria" pitchFamily="18" charset="0"/>
                      </a:endParaRPr>
                    </a:p>
                    <a:p>
                      <a:pPr algn="ctr"/>
                      <a:r>
                        <a:rPr lang="en-US" sz="1800" b="1" baseline="0" dirty="0" smtClean="0">
                          <a:latin typeface="Cambria" pitchFamily="18" charset="0"/>
                        </a:rPr>
                        <a:t> </a:t>
                      </a:r>
                      <a:r>
                        <a:rPr lang="en-US" sz="1800" b="1" baseline="0" dirty="0" smtClean="0">
                          <a:latin typeface="Cambria" pitchFamily="18" charset="0"/>
                        </a:rPr>
                        <a:t>m</a:t>
                      </a:r>
                      <a:r>
                        <a:rPr lang="en-US" sz="1800" b="1" baseline="30000" dirty="0" smtClean="0">
                          <a:latin typeface="Cambria" pitchFamily="18" charset="0"/>
                        </a:rPr>
                        <a:t>2</a:t>
                      </a:r>
                      <a:r>
                        <a:rPr lang="en-US" sz="1800" b="1" baseline="0" dirty="0" smtClean="0">
                          <a:latin typeface="Cambria" pitchFamily="18" charset="0"/>
                        </a:rPr>
                        <a:t>g</a:t>
                      </a:r>
                      <a:r>
                        <a:rPr lang="en-US" sz="1800" b="1" baseline="30000" dirty="0" smtClean="0">
                          <a:latin typeface="Cambria" pitchFamily="18" charset="0"/>
                        </a:rPr>
                        <a:t>-1</a:t>
                      </a:r>
                      <a:endParaRPr lang="fr-FR" sz="1800" b="1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ambria" pitchFamily="18" charset="0"/>
                        </a:rPr>
                        <a:t>8</a:t>
                      </a:r>
                      <a:endParaRPr lang="fr-FR" sz="2400" b="1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ambria" pitchFamily="18" charset="0"/>
                        </a:rPr>
                        <a:t>3</a:t>
                      </a:r>
                      <a:endParaRPr lang="fr-FR" sz="2400" b="1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ambria" pitchFamily="18" charset="0"/>
                        </a:rPr>
                        <a:t>27</a:t>
                      </a:r>
                      <a:endParaRPr lang="fr-FR" sz="2400" b="1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ambria" pitchFamily="18" charset="0"/>
                        </a:rPr>
                        <a:t>14</a:t>
                      </a:r>
                      <a:endParaRPr lang="fr-FR" sz="2400" b="1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ambria" pitchFamily="18" charset="0"/>
                        </a:rPr>
                        <a:t>20</a:t>
                      </a:r>
                      <a:endParaRPr lang="fr-FR" sz="2400" b="1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ambria" pitchFamily="18" charset="0"/>
                        </a:rPr>
                        <a:t>18</a:t>
                      </a:r>
                      <a:endParaRPr lang="fr-FR" sz="2400" b="1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ambria" pitchFamily="18" charset="0"/>
                        </a:rPr>
                        <a:t>55</a:t>
                      </a:r>
                      <a:endParaRPr lang="fr-FR" sz="2400" b="1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ambria" pitchFamily="18" charset="0"/>
                        </a:rPr>
                        <a:t>48</a:t>
                      </a:r>
                      <a:endParaRPr lang="fr-FR" sz="2400" b="1" dirty="0">
                        <a:latin typeface="Cambr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53"/>
          <p:cNvSpPr txBox="1">
            <a:spLocks noChangeArrowheads="1"/>
          </p:cNvSpPr>
          <p:nvPr/>
        </p:nvSpPr>
        <p:spPr bwMode="auto">
          <a:xfrm>
            <a:off x="7339551" y="1970881"/>
            <a:ext cx="97730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Cambria" pitchFamily="18" charset="0"/>
              </a:rPr>
              <a:t>Mn</a:t>
            </a:r>
            <a:r>
              <a:rPr lang="en-US" sz="2000" b="1" baseline="-25000">
                <a:solidFill>
                  <a:schemeClr val="bg1"/>
                </a:solidFill>
                <a:latin typeface="Cambria" pitchFamily="18" charset="0"/>
              </a:rPr>
              <a:t>2</a:t>
            </a:r>
            <a:r>
              <a:rPr lang="en-US" sz="2000" b="1">
                <a:solidFill>
                  <a:schemeClr val="bg1"/>
                </a:solidFill>
                <a:latin typeface="Cambria" pitchFamily="18" charset="0"/>
              </a:rPr>
              <a:t>O</a:t>
            </a:r>
            <a:r>
              <a:rPr lang="en-US" sz="2000" b="1" baseline="-25000">
                <a:solidFill>
                  <a:schemeClr val="bg1"/>
                </a:solidFill>
                <a:latin typeface="Cambria" pitchFamily="18" charset="0"/>
              </a:rPr>
              <a:t>3</a:t>
            </a:r>
            <a:r>
              <a:rPr lang="en-US" sz="2000" b="1">
                <a:solidFill>
                  <a:schemeClr val="bg1"/>
                </a:solidFill>
                <a:latin typeface="Cambria" pitchFamily="18" charset="0"/>
              </a:rPr>
              <a:t>_milled</a:t>
            </a:r>
            <a:endParaRPr lang="fr-FR" sz="2000" b="1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7" name="ZoneTexte 52"/>
          <p:cNvSpPr txBox="1">
            <a:spLocks noChangeArrowheads="1"/>
          </p:cNvSpPr>
          <p:nvPr/>
        </p:nvSpPr>
        <p:spPr bwMode="auto">
          <a:xfrm>
            <a:off x="107504" y="548680"/>
            <a:ext cx="93965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fr-FR" sz="2800" b="1" dirty="0" smtClean="0">
                <a:latin typeface="Cambria" pitchFamily="18" charset="0"/>
                <a:sym typeface="Wingdings" pitchFamily="2" charset="2"/>
              </a:rPr>
              <a:t>XRD</a:t>
            </a:r>
            <a:r>
              <a:rPr lang="fr-FR" sz="2800" b="1" dirty="0">
                <a:latin typeface="Cambria" pitchFamily="18" charset="0"/>
                <a:sym typeface="Wingdings" pitchFamily="2" charset="2"/>
              </a:rPr>
              <a:t>, SEM, BET</a:t>
            </a:r>
          </a:p>
        </p:txBody>
      </p:sp>
      <p:pic>
        <p:nvPicPr>
          <p:cNvPr id="18" name="Изображение 1" descr="Macintosh HD:Users:istomin:Dropbox:Alkaline (1):SEM-Mn2O3:We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512" y="1124920"/>
            <a:ext cx="4320000" cy="159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44"/>
          <p:cNvSpPr txBox="1">
            <a:spLocks noChangeArrowheads="1"/>
          </p:cNvSpPr>
          <p:nvPr/>
        </p:nvSpPr>
        <p:spPr bwMode="auto">
          <a:xfrm>
            <a:off x="4715536" y="1196928"/>
            <a:ext cx="1611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mbria" pitchFamily="18" charset="0"/>
              </a:rPr>
              <a:t>Mn</a:t>
            </a:r>
            <a:r>
              <a:rPr lang="en-US" sz="2000" b="1" baseline="-25000" dirty="0">
                <a:solidFill>
                  <a:schemeClr val="bg1"/>
                </a:solidFill>
                <a:latin typeface="Cambria" pitchFamily="18" charset="0"/>
              </a:rPr>
              <a:t>2</a:t>
            </a:r>
            <a:r>
              <a:rPr lang="en-US" sz="2000" b="1" dirty="0">
                <a:solidFill>
                  <a:schemeClr val="bg1"/>
                </a:solidFill>
                <a:latin typeface="Cambria" pitchFamily="18" charset="0"/>
              </a:rPr>
              <a:t>O</a:t>
            </a:r>
            <a:r>
              <a:rPr lang="en-US" sz="2000" b="1" baseline="-25000" dirty="0">
                <a:solidFill>
                  <a:schemeClr val="bg1"/>
                </a:solidFill>
                <a:latin typeface="Cambria" pitchFamily="18" charset="0"/>
              </a:rPr>
              <a:t>3</a:t>
            </a:r>
            <a:r>
              <a:rPr lang="en-US" sz="2000" b="1" dirty="0">
                <a:solidFill>
                  <a:schemeClr val="bg1"/>
                </a:solidFill>
                <a:latin typeface="Cambria" pitchFamily="18" charset="0"/>
              </a:rPr>
              <a:t>_wet1</a:t>
            </a:r>
            <a:endParaRPr lang="fr-FR" sz="2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0" name="Изображение 5" descr="Macintosh HD:Users:istomin:Dropbox:Alkaline (1):SEM-Mn2O3:wet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1817" y="2781104"/>
            <a:ext cx="4328175" cy="1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Изображение 6" descr="Macintosh HD:Users:istomin:Dropbox:Alkaline (1):SEM-Mn2O3:mil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24920"/>
            <a:ext cx="4320000" cy="158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53"/>
          <p:cNvSpPr txBox="1">
            <a:spLocks noChangeArrowheads="1"/>
          </p:cNvSpPr>
          <p:nvPr/>
        </p:nvSpPr>
        <p:spPr bwMode="auto">
          <a:xfrm>
            <a:off x="2641567" y="2133032"/>
            <a:ext cx="17859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mbria" pitchFamily="18" charset="0"/>
              </a:rPr>
              <a:t>Mn</a:t>
            </a:r>
            <a:r>
              <a:rPr lang="en-US" sz="2000" b="1" baseline="-25000" dirty="0">
                <a:solidFill>
                  <a:schemeClr val="bg1"/>
                </a:solidFill>
                <a:latin typeface="Cambria" pitchFamily="18" charset="0"/>
              </a:rPr>
              <a:t>2</a:t>
            </a:r>
            <a:r>
              <a:rPr lang="en-US" sz="2000" b="1" dirty="0">
                <a:solidFill>
                  <a:schemeClr val="bg1"/>
                </a:solidFill>
                <a:latin typeface="Cambria" pitchFamily="18" charset="0"/>
              </a:rPr>
              <a:t>O</a:t>
            </a:r>
            <a:r>
              <a:rPr lang="en-US" sz="2000" b="1" baseline="-25000" dirty="0">
                <a:solidFill>
                  <a:schemeClr val="bg1"/>
                </a:solidFill>
                <a:latin typeface="Cambria" pitchFamily="18" charset="0"/>
              </a:rPr>
              <a:t>3</a:t>
            </a:r>
            <a:r>
              <a:rPr lang="en-US" sz="2000" b="1" dirty="0">
                <a:solidFill>
                  <a:schemeClr val="bg1"/>
                </a:solidFill>
                <a:latin typeface="Cambria" pitchFamily="18" charset="0"/>
              </a:rPr>
              <a:t>_milled</a:t>
            </a:r>
            <a:endParaRPr lang="fr-FR" sz="2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4" name="Picture 85" descr="C:\Users\Анютка\Desktop\Новая папка\LaMnO3_057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7652" y="2781104"/>
            <a:ext cx="2111620" cy="1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6" descr="C:\Users\Анютка\Desktop\Новая папка\LaMnO3_061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15884" y="2781104"/>
            <a:ext cx="2111620" cy="1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54"/>
          <p:cNvSpPr txBox="1">
            <a:spLocks noChangeArrowheads="1"/>
          </p:cNvSpPr>
          <p:nvPr/>
        </p:nvSpPr>
        <p:spPr bwMode="auto">
          <a:xfrm>
            <a:off x="827104" y="2781104"/>
            <a:ext cx="1165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mbria" pitchFamily="18" charset="0"/>
              </a:rPr>
              <a:t>LaMnO3</a:t>
            </a:r>
            <a:endParaRPr lang="fr-FR" sz="2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4" name="TextBox 44"/>
          <p:cNvSpPr txBox="1">
            <a:spLocks noChangeArrowheads="1"/>
          </p:cNvSpPr>
          <p:nvPr/>
        </p:nvSpPr>
        <p:spPr bwMode="auto">
          <a:xfrm>
            <a:off x="4788024" y="3645200"/>
            <a:ext cx="16114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ambria" pitchFamily="18" charset="0"/>
              </a:rPr>
              <a:t>Mn</a:t>
            </a:r>
            <a:r>
              <a:rPr lang="en-US" sz="2000" b="1" baseline="-25000" dirty="0" smtClean="0">
                <a:solidFill>
                  <a:schemeClr val="bg1"/>
                </a:solidFill>
                <a:latin typeface="Cambria" pitchFamily="18" charset="0"/>
              </a:rPr>
              <a:t>2</a:t>
            </a:r>
            <a:r>
              <a:rPr lang="en-US" sz="2000" b="1" dirty="0" smtClean="0">
                <a:solidFill>
                  <a:schemeClr val="bg1"/>
                </a:solidFill>
                <a:latin typeface="Cambria" pitchFamily="18" charset="0"/>
              </a:rPr>
              <a:t>O</a:t>
            </a:r>
            <a:r>
              <a:rPr lang="en-US" sz="2000" b="1" baseline="-25000" dirty="0" smtClean="0">
                <a:solidFill>
                  <a:schemeClr val="bg1"/>
                </a:solidFill>
                <a:latin typeface="Cambria" pitchFamily="18" charset="0"/>
              </a:rPr>
              <a:t>3</a:t>
            </a:r>
            <a:r>
              <a:rPr lang="en-US" sz="2000" b="1" dirty="0" smtClean="0">
                <a:solidFill>
                  <a:schemeClr val="bg1"/>
                </a:solidFill>
                <a:latin typeface="Cambria" pitchFamily="18" charset="0"/>
              </a:rPr>
              <a:t>_wet3</a:t>
            </a:r>
            <a:endParaRPr lang="fr-FR" sz="20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520" y="11663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0000FF"/>
                </a:solidFill>
                <a:latin typeface="Cambria" pitchFamily="18" charset="0"/>
              </a:rPr>
              <a:t>2. Электрохимическая стабильность: </a:t>
            </a:r>
            <a:r>
              <a:rPr lang="ru-RU" b="1" u="sng" dirty="0" err="1" smtClean="0">
                <a:solidFill>
                  <a:srgbClr val="0000FF"/>
                </a:solidFill>
                <a:latin typeface="Cambria" pitchFamily="18" charset="0"/>
              </a:rPr>
              <a:t>ЦВА</a:t>
            </a:r>
            <a:r>
              <a:rPr lang="ru-RU" b="1" u="sng" dirty="0" smtClean="0">
                <a:solidFill>
                  <a:srgbClr val="0000FF"/>
                </a:solidFill>
                <a:latin typeface="Cambria" pitchFamily="18" charset="0"/>
              </a:rPr>
              <a:t> в растворе фона</a:t>
            </a:r>
            <a:endParaRPr lang="ru-RU" dirty="0"/>
          </a:p>
        </p:txBody>
      </p:sp>
      <p:graphicFrame>
        <p:nvGraphicFramePr>
          <p:cNvPr id="2050" name="Object 90"/>
          <p:cNvGraphicFramePr>
            <a:graphicFrameLocks noChangeAspect="1"/>
          </p:cNvGraphicFramePr>
          <p:nvPr/>
        </p:nvGraphicFramePr>
        <p:xfrm>
          <a:off x="4471326" y="1268760"/>
          <a:ext cx="4133122" cy="2880000"/>
        </p:xfrm>
        <a:graphic>
          <a:graphicData uri="http://schemas.openxmlformats.org/presentationml/2006/ole">
            <p:oleObj spid="_x0000_s2050" name="Graph" r:id="rId3" imgW="4135320" imgH="2880720" progId="Origin50.Graph">
              <p:embed/>
            </p:oleObj>
          </a:graphicData>
        </a:graphic>
      </p:graphicFrame>
      <p:graphicFrame>
        <p:nvGraphicFramePr>
          <p:cNvPr id="2051" name="Object 93"/>
          <p:cNvGraphicFramePr>
            <a:graphicFrameLocks noChangeAspect="1"/>
          </p:cNvGraphicFramePr>
          <p:nvPr/>
        </p:nvGraphicFramePr>
        <p:xfrm>
          <a:off x="292447" y="1268760"/>
          <a:ext cx="4135537" cy="2880000"/>
        </p:xfrm>
        <a:graphic>
          <a:graphicData uri="http://schemas.openxmlformats.org/presentationml/2006/ole">
            <p:oleObj spid="_x0000_s2051" name="Graph" r:id="rId4" imgW="4136400" imgH="2880720" progId="Origin50.Graph">
              <p:embed/>
            </p:oleObj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292547" y="3932063"/>
          <a:ext cx="4135437" cy="2881313"/>
        </p:xfrm>
        <a:graphic>
          <a:graphicData uri="http://schemas.openxmlformats.org/presentationml/2006/ole">
            <p:oleObj spid="_x0000_s2052" name="Graph" r:id="rId5" imgW="4135320" imgH="2880720" progId="Origin50.Graph">
              <p:embed/>
            </p:oleObj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4469011" y="3932063"/>
          <a:ext cx="4135437" cy="2881313"/>
        </p:xfrm>
        <a:graphic>
          <a:graphicData uri="http://schemas.openxmlformats.org/presentationml/2006/ole">
            <p:oleObj spid="_x0000_s2053" name="Graph" r:id="rId6" imgW="4135320" imgH="2880720" progId="Origin50.Grap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0000FF"/>
                </a:solidFill>
                <a:latin typeface="Cambria" pitchFamily="18" charset="0"/>
              </a:rPr>
              <a:t>3.Влияние содержания углерода:</a:t>
            </a:r>
            <a:endParaRPr lang="ru-RU" dirty="0"/>
          </a:p>
        </p:txBody>
      </p:sp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2" cstate="print"/>
          <a:srcRect r="26433"/>
          <a:stretch>
            <a:fillRect/>
          </a:stretch>
        </p:blipFill>
        <p:spPr bwMode="auto">
          <a:xfrm>
            <a:off x="0" y="1124744"/>
            <a:ext cx="421196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572000" y="1622405"/>
            <a:ext cx="42484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dirty="0" smtClean="0">
                <a:latin typeface="Cambria" pitchFamily="18" charset="0"/>
              </a:rPr>
              <a:t>-</a:t>
            </a:r>
            <a:r>
              <a:rPr lang="ru-RU" sz="2400" dirty="0" smtClean="0">
                <a:latin typeface="Cambria" pitchFamily="18" charset="0"/>
              </a:rPr>
              <a:t>Простые оксиды марганца </a:t>
            </a:r>
            <a:r>
              <a:rPr lang="en-US" sz="2400" dirty="0" smtClean="0">
                <a:latin typeface="Cambria" pitchFamily="18" charset="0"/>
              </a:rPr>
              <a:t>(Mn</a:t>
            </a:r>
            <a:r>
              <a:rPr lang="en-US" sz="2400" baseline="-25000" dirty="0" smtClean="0">
                <a:latin typeface="Cambria" pitchFamily="18" charset="0"/>
              </a:rPr>
              <a:t>2</a:t>
            </a:r>
            <a:r>
              <a:rPr lang="en-US" sz="2400" dirty="0" smtClean="0">
                <a:latin typeface="Cambria" pitchFamily="18" charset="0"/>
              </a:rPr>
              <a:t>O</a:t>
            </a:r>
            <a:r>
              <a:rPr lang="en-US" sz="2400" baseline="-25000" dirty="0" smtClean="0">
                <a:latin typeface="Cambria" pitchFamily="18" charset="0"/>
              </a:rPr>
              <a:t>3</a:t>
            </a:r>
            <a:r>
              <a:rPr lang="en-US" sz="2400" dirty="0" smtClean="0">
                <a:latin typeface="Cambria" pitchFamily="18" charset="0"/>
              </a:rPr>
              <a:t>) </a:t>
            </a:r>
            <a:r>
              <a:rPr lang="ru-RU" sz="2400" dirty="0" smtClean="0">
                <a:latin typeface="Cambria" pitchFamily="18" charset="0"/>
              </a:rPr>
              <a:t>менее проводимы, чем </a:t>
            </a:r>
            <a:r>
              <a:rPr lang="ru-RU" sz="2400" dirty="0" err="1" smtClean="0">
                <a:latin typeface="Cambria" pitchFamily="18" charset="0"/>
              </a:rPr>
              <a:t>марганец-содержащие</a:t>
            </a:r>
            <a:r>
              <a:rPr lang="ru-RU" sz="2400" dirty="0" smtClean="0">
                <a:latin typeface="Cambria" pitchFamily="18" charset="0"/>
              </a:rPr>
              <a:t> перовскиты.</a:t>
            </a:r>
          </a:p>
          <a:p>
            <a:pPr algn="just">
              <a:defRPr/>
            </a:pPr>
            <a:r>
              <a:rPr lang="en-US" sz="2400" dirty="0" smtClean="0">
                <a:latin typeface="Cambria" pitchFamily="18" charset="0"/>
              </a:rPr>
              <a:t>-</a:t>
            </a:r>
            <a:r>
              <a:rPr lang="ru-RU" sz="2400" dirty="0" smtClean="0">
                <a:latin typeface="Cambria" pitchFamily="18" charset="0"/>
              </a:rPr>
              <a:t>Углерод улучшает контакт между частица (улучшается степень использования поверхности оксида).</a:t>
            </a:r>
          </a:p>
          <a:p>
            <a:pPr algn="just">
              <a:buFontTx/>
              <a:buChar char="-"/>
              <a:defRPr/>
            </a:pPr>
            <a:r>
              <a:rPr lang="ru-RU" sz="2400" dirty="0" smtClean="0">
                <a:latin typeface="Cambria" pitchFamily="18" charset="0"/>
              </a:rPr>
              <a:t>Углерод также участвует в реакции восстановления кислорода, особенно в области более низких потенциалов</a:t>
            </a:r>
            <a:r>
              <a:rPr lang="en-US" sz="2400" dirty="0" smtClean="0">
                <a:latin typeface="Cambria" pitchFamily="18" charset="0"/>
              </a:rPr>
              <a:t>.</a:t>
            </a:r>
          </a:p>
          <a:p>
            <a:pPr algn="just">
              <a:buFontTx/>
              <a:buChar char="-"/>
              <a:defRPr/>
            </a:pPr>
            <a:endParaRPr lang="en-US" sz="2400" dirty="0">
              <a:latin typeface="Cambria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968" y="4149080"/>
            <a:ext cx="3852000" cy="266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104973" y="4221088"/>
            <a:ext cx="210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Data obtained by </a:t>
            </a:r>
            <a:r>
              <a:rPr lang="en-US" sz="1400" dirty="0" err="1" smtClean="0"/>
              <a:t>Tiphaine</a:t>
            </a:r>
            <a:endParaRPr lang="ru-RU" sz="1400" dirty="0"/>
          </a:p>
        </p:txBody>
      </p:sp>
      <p:sp>
        <p:nvSpPr>
          <p:cNvPr id="11" name="Rectangle 68"/>
          <p:cNvSpPr/>
          <p:nvPr/>
        </p:nvSpPr>
        <p:spPr>
          <a:xfrm>
            <a:off x="1773957" y="1412776"/>
            <a:ext cx="1285875" cy="35718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 smtClean="0">
                <a:solidFill>
                  <a:srgbClr val="280FE1"/>
                </a:solidFill>
              </a:rPr>
              <a:t>μ</a:t>
            </a:r>
            <a:r>
              <a:rPr lang="ru-RU" dirty="0" smtClean="0">
                <a:solidFill>
                  <a:srgbClr val="280FE1"/>
                </a:solidFill>
              </a:rPr>
              <a:t>г</a:t>
            </a:r>
            <a:r>
              <a:rPr lang="fr-FR" dirty="0" smtClean="0">
                <a:solidFill>
                  <a:srgbClr val="280FE1"/>
                </a:solidFill>
              </a:rPr>
              <a:t> c</a:t>
            </a:r>
            <a:r>
              <a:rPr lang="ru-RU" dirty="0" smtClean="0">
                <a:solidFill>
                  <a:srgbClr val="280FE1"/>
                </a:solidFill>
              </a:rPr>
              <a:t>м</a:t>
            </a:r>
            <a:r>
              <a:rPr lang="en-US" baseline="30000" dirty="0" smtClean="0">
                <a:solidFill>
                  <a:srgbClr val="280FE1"/>
                </a:solidFill>
              </a:rPr>
              <a:t>-2 </a:t>
            </a:r>
            <a:r>
              <a:rPr lang="en-US" dirty="0">
                <a:solidFill>
                  <a:srgbClr val="280FE1"/>
                </a:solidFill>
              </a:rPr>
              <a:t>C</a:t>
            </a:r>
            <a:r>
              <a:rPr lang="en-US" baseline="30000" dirty="0">
                <a:solidFill>
                  <a:srgbClr val="280FE1"/>
                </a:solidFill>
              </a:rPr>
              <a:t> </a:t>
            </a:r>
            <a:endParaRPr lang="fr-FR" dirty="0">
              <a:solidFill>
                <a:srgbClr val="280FE1"/>
              </a:solidFill>
            </a:endParaRPr>
          </a:p>
        </p:txBody>
      </p:sp>
      <p:sp>
        <p:nvSpPr>
          <p:cNvPr id="12" name="Rectangle 67"/>
          <p:cNvSpPr/>
          <p:nvPr/>
        </p:nvSpPr>
        <p:spPr>
          <a:xfrm>
            <a:off x="2926085" y="3284984"/>
            <a:ext cx="1285875" cy="3571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milled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211960" y="1484784"/>
            <a:ext cx="0" cy="219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r-FR" b="1" dirty="0" smtClean="0">
                <a:solidFill>
                  <a:srgbClr val="0000FF"/>
                </a:solidFill>
                <a:latin typeface="Cambria" pitchFamily="18" charset="0"/>
              </a:rPr>
              <a:t>Tentative mechanism of the ORR on manganese oxide/carbon composites [2,3]</a:t>
            </a:r>
            <a:r>
              <a:rPr lang="en-US" b="1" dirty="0" smtClean="0">
                <a:solidFill>
                  <a:srgbClr val="0000FF"/>
                </a:solidFill>
                <a:latin typeface="Cambria" pitchFamily="18" charset="0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fr-FR" b="1" dirty="0" smtClean="0">
                <a:solidFill>
                  <a:srgbClr val="0000FF"/>
                </a:solidFill>
                <a:latin typeface="Cambria" pitchFamily="18" charset="0"/>
              </a:rPr>
              <a:t/>
            </a:r>
            <a:br>
              <a:rPr lang="fr-FR" b="1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  <a:t/>
            </a:r>
            <a:b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  <a:t/>
            </a:r>
            <a:b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  <a:t/>
            </a:r>
            <a:b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  <a:t/>
            </a:r>
            <a:b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  <a:t/>
            </a:r>
            <a:b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  <a:t/>
            </a:r>
            <a:b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  <a:t/>
            </a:r>
            <a:b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  <a:t/>
            </a:r>
            <a:b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  <a:t/>
            </a:r>
            <a:b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en-US" b="1" u="sng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br>
              <a:rPr lang="en-US" b="1" u="sng" dirty="0" smtClean="0">
                <a:solidFill>
                  <a:srgbClr val="0000FF"/>
                </a:solidFill>
                <a:latin typeface="Cambria" pitchFamily="18" charset="0"/>
              </a:rPr>
            </a:br>
            <a:endParaRPr lang="ru-RU" dirty="0"/>
          </a:p>
        </p:txBody>
      </p:sp>
      <p:sp>
        <p:nvSpPr>
          <p:cNvPr id="5" name="ZoneTexte 22"/>
          <p:cNvSpPr txBox="1">
            <a:spLocks noChangeArrowheads="1"/>
          </p:cNvSpPr>
          <p:nvPr/>
        </p:nvSpPr>
        <p:spPr bwMode="auto">
          <a:xfrm>
            <a:off x="72008" y="1719674"/>
            <a:ext cx="4499992" cy="509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500" dirty="0" smtClean="0">
                <a:latin typeface="Cambria" pitchFamily="18" charset="0"/>
              </a:rPr>
              <a:t>Адсорбция</a:t>
            </a:r>
            <a:r>
              <a:rPr lang="en-GB" sz="1500" dirty="0" smtClean="0">
                <a:latin typeface="Cambria" pitchFamily="18" charset="0"/>
              </a:rPr>
              <a:t>/</a:t>
            </a:r>
            <a:r>
              <a:rPr lang="ru-RU" sz="1500" dirty="0" smtClean="0">
                <a:latin typeface="Cambria" pitchFamily="18" charset="0"/>
              </a:rPr>
              <a:t>десорбция</a:t>
            </a:r>
            <a:r>
              <a:rPr lang="en-GB" sz="1500" dirty="0" smtClean="0">
                <a:latin typeface="Cambria" pitchFamily="18" charset="0"/>
              </a:rPr>
              <a:t> O</a:t>
            </a:r>
            <a:r>
              <a:rPr lang="en-GB" sz="1500" baseline="-25000" dirty="0" smtClean="0">
                <a:latin typeface="Cambria" pitchFamily="18" charset="0"/>
              </a:rPr>
              <a:t>2 </a:t>
            </a:r>
            <a:r>
              <a:rPr lang="ru-RU" sz="1500" dirty="0" smtClean="0">
                <a:latin typeface="Cambria" pitchFamily="18" charset="0"/>
              </a:rPr>
              <a:t>в сочетании с переносом заряда:</a:t>
            </a:r>
            <a:endParaRPr lang="fr-FR" sz="1500" dirty="0">
              <a:latin typeface="Cambria" pitchFamily="18" charset="0"/>
            </a:endParaRPr>
          </a:p>
          <a:p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     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OH</a:t>
            </a:r>
            <a:r>
              <a:rPr lang="ru-RU" sz="1500" baseline="30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                                                  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O―O</a:t>
            </a:r>
            <a:endParaRPr lang="it-IT" sz="1500" baseline="30000" dirty="0">
              <a:solidFill>
                <a:srgbClr val="0000FF"/>
              </a:solidFill>
              <a:latin typeface="Cambria" pitchFamily="18" charset="0"/>
            </a:endParaRPr>
          </a:p>
          <a:p>
            <a:r>
              <a:rPr lang="it-IT" sz="1500" baseline="30000" dirty="0">
                <a:latin typeface="Cambria" pitchFamily="18" charset="0"/>
              </a:rPr>
              <a:t> </a:t>
            </a:r>
            <a:r>
              <a:rPr lang="it-IT" sz="1500" dirty="0">
                <a:latin typeface="Cambria" pitchFamily="18" charset="0"/>
              </a:rPr>
              <a:t>       ǀ                                           ǀ</a:t>
            </a:r>
          </a:p>
          <a:p>
            <a:r>
              <a:rPr lang="it-IT" sz="1500" dirty="0">
                <a:latin typeface="Cambria" pitchFamily="18" charset="0"/>
              </a:rPr>
              <a:t>O―Mn</a:t>
            </a:r>
            <a:r>
              <a:rPr lang="it-IT" sz="1500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</a:t>
            </a:r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O</a:t>
            </a:r>
            <a:r>
              <a:rPr lang="it-IT" sz="1500" baseline="-25000" dirty="0">
                <a:solidFill>
                  <a:srgbClr val="0000FF"/>
                </a:solidFill>
                <a:latin typeface="Cambria" pitchFamily="18" charset="0"/>
              </a:rPr>
              <a:t>2</a:t>
            </a:r>
            <a:r>
              <a:rPr lang="it-IT" sz="1500" dirty="0">
                <a:latin typeface="Cambria" pitchFamily="18" charset="0"/>
              </a:rPr>
              <a:t> + e</a:t>
            </a:r>
            <a:r>
              <a:rPr lang="it-IT" sz="1500" baseline="30000" dirty="0">
                <a:latin typeface="Cambria" pitchFamily="18" charset="0"/>
              </a:rPr>
              <a:t>-</a:t>
            </a:r>
            <a:r>
              <a:rPr lang="it-IT" sz="1500" dirty="0">
                <a:latin typeface="Cambria" pitchFamily="18" charset="0"/>
              </a:rPr>
              <a:t> ⇆ O―Mn</a:t>
            </a:r>
            <a:r>
              <a:rPr lang="it-IT" sz="1500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</a:t>
            </a:r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OH</a:t>
            </a:r>
            <a:r>
              <a:rPr lang="it-IT" sz="1500" baseline="30000" dirty="0">
                <a:solidFill>
                  <a:srgbClr val="0000FF"/>
                </a:solidFill>
                <a:latin typeface="Cambria" pitchFamily="18" charset="0"/>
              </a:rPr>
              <a:t>-</a:t>
            </a:r>
            <a:r>
              <a:rPr lang="it-IT" sz="1500" dirty="0">
                <a:latin typeface="Cambria" pitchFamily="18" charset="0"/>
              </a:rPr>
              <a:t>	 (1)</a:t>
            </a:r>
            <a:endParaRPr lang="fr-FR" sz="1500" dirty="0">
              <a:latin typeface="Cambria" pitchFamily="18" charset="0"/>
            </a:endParaRPr>
          </a:p>
          <a:p>
            <a:r>
              <a:rPr lang="it-IT" sz="1500" dirty="0">
                <a:latin typeface="Cambria" pitchFamily="18" charset="0"/>
              </a:rPr>
              <a:t> </a:t>
            </a:r>
            <a:endParaRPr lang="fr-FR" sz="1500" dirty="0">
              <a:latin typeface="Cambria" pitchFamily="18" charset="0"/>
            </a:endParaRPr>
          </a:p>
          <a:p>
            <a:r>
              <a:rPr lang="ru-RU" sz="1500" dirty="0" smtClean="0">
                <a:latin typeface="Cambria" pitchFamily="18" charset="0"/>
              </a:rPr>
              <a:t>Восстановление адсорбированных молекул кислорода</a:t>
            </a:r>
            <a:r>
              <a:rPr lang="it-IT" sz="1500" dirty="0" smtClean="0">
                <a:latin typeface="Cambria" pitchFamily="18" charset="0"/>
              </a:rPr>
              <a:t>:</a:t>
            </a:r>
            <a:endParaRPr lang="it-IT" sz="1500" dirty="0">
              <a:latin typeface="Cambria" pitchFamily="18" charset="0"/>
            </a:endParaRPr>
          </a:p>
          <a:p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       O―O                              </a:t>
            </a:r>
            <a:r>
              <a:rPr lang="ru-RU" sz="1500" dirty="0" smtClean="0">
                <a:solidFill>
                  <a:srgbClr val="0000FF"/>
                </a:solidFill>
                <a:latin typeface="Cambria" pitchFamily="18" charset="0"/>
              </a:rPr>
              <a:t>     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     </a:t>
            </a:r>
            <a:r>
              <a:rPr lang="it-IT" sz="1500" dirty="0">
                <a:solidFill>
                  <a:srgbClr val="FF0000"/>
                </a:solidFill>
                <a:latin typeface="Cambria" pitchFamily="18" charset="0"/>
              </a:rPr>
              <a:t>O― </a:t>
            </a:r>
            <a:r>
              <a:rPr lang="it-IT" sz="1500" dirty="0" smtClean="0">
                <a:solidFill>
                  <a:srgbClr val="FF0000"/>
                </a:solidFill>
                <a:latin typeface="Cambria" pitchFamily="18" charset="0"/>
              </a:rPr>
              <a:t>OH</a:t>
            </a:r>
            <a:r>
              <a:rPr lang="it-IT" sz="1500" baseline="30000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endParaRPr lang="it-IT" sz="1500" baseline="30000" dirty="0">
              <a:solidFill>
                <a:srgbClr val="FF0000"/>
              </a:solidFill>
              <a:latin typeface="Cambria" pitchFamily="18" charset="0"/>
            </a:endParaRPr>
          </a:p>
          <a:p>
            <a:r>
              <a:rPr lang="it-IT" sz="1500" baseline="30000" dirty="0">
                <a:latin typeface="Cambria" pitchFamily="18" charset="0"/>
              </a:rPr>
              <a:t> </a:t>
            </a:r>
            <a:r>
              <a:rPr lang="it-IT" sz="1500" dirty="0">
                <a:latin typeface="Cambria" pitchFamily="18" charset="0"/>
              </a:rPr>
              <a:t>       ǀ                                       </a:t>
            </a:r>
            <a:r>
              <a:rPr lang="ru-RU" sz="1500" dirty="0" smtClean="0">
                <a:latin typeface="Cambria" pitchFamily="18" charset="0"/>
              </a:rPr>
              <a:t>       </a:t>
            </a:r>
            <a:r>
              <a:rPr lang="it-IT" sz="1500" dirty="0" smtClean="0">
                <a:latin typeface="Cambria" pitchFamily="18" charset="0"/>
              </a:rPr>
              <a:t>    </a:t>
            </a:r>
            <a:r>
              <a:rPr lang="it-IT" sz="1500" dirty="0">
                <a:latin typeface="Cambria" pitchFamily="18" charset="0"/>
              </a:rPr>
              <a:t>ǀ</a:t>
            </a:r>
          </a:p>
          <a:p>
            <a:r>
              <a:rPr lang="it-IT" sz="1500" dirty="0">
                <a:latin typeface="Cambria" pitchFamily="18" charset="0"/>
              </a:rPr>
              <a:t>O―Mn</a:t>
            </a:r>
            <a:r>
              <a:rPr lang="it-IT" sz="1500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</a:t>
            </a:r>
            <a:r>
              <a:rPr lang="pt-BR" sz="1500" dirty="0">
                <a:solidFill>
                  <a:srgbClr val="0000FF"/>
                </a:solidFill>
                <a:latin typeface="Cambria" pitchFamily="18" charset="0"/>
              </a:rPr>
              <a:t>H</a:t>
            </a:r>
            <a:r>
              <a:rPr lang="pt-BR" sz="1500" baseline="-25000" dirty="0">
                <a:solidFill>
                  <a:srgbClr val="0000FF"/>
                </a:solidFill>
                <a:latin typeface="Cambria" pitchFamily="18" charset="0"/>
              </a:rPr>
              <a:t>2</a:t>
            </a:r>
            <a:r>
              <a:rPr lang="pt-BR" sz="1500" dirty="0">
                <a:solidFill>
                  <a:srgbClr val="0000FF"/>
                </a:solidFill>
                <a:latin typeface="Cambria" pitchFamily="18" charset="0"/>
              </a:rPr>
              <a:t>O</a:t>
            </a:r>
            <a:r>
              <a:rPr lang="it-IT" sz="1500" dirty="0">
                <a:latin typeface="Cambria" pitchFamily="18" charset="0"/>
              </a:rPr>
              <a:t> + e</a:t>
            </a:r>
            <a:r>
              <a:rPr lang="it-IT" sz="1500" baseline="30000" dirty="0">
                <a:latin typeface="Cambria" pitchFamily="18" charset="0"/>
              </a:rPr>
              <a:t>-</a:t>
            </a:r>
            <a:r>
              <a:rPr lang="it-IT" sz="1500" dirty="0">
                <a:latin typeface="Cambria" pitchFamily="18" charset="0"/>
              </a:rPr>
              <a:t> ⇆ O―Mn</a:t>
            </a:r>
            <a:r>
              <a:rPr lang="it-IT" sz="1500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OH</a:t>
            </a:r>
            <a:r>
              <a:rPr lang="it-IT" sz="1500" baseline="30000" dirty="0">
                <a:latin typeface="Cambria" pitchFamily="18" charset="0"/>
              </a:rPr>
              <a:t>-</a:t>
            </a:r>
            <a:r>
              <a:rPr lang="it-IT" sz="1500" dirty="0">
                <a:latin typeface="Cambria" pitchFamily="18" charset="0"/>
              </a:rPr>
              <a:t>	 (2)</a:t>
            </a:r>
          </a:p>
          <a:p>
            <a:endParaRPr lang="fr-FR" sz="1500" dirty="0">
              <a:latin typeface="Cambria" pitchFamily="18" charset="0"/>
            </a:endParaRPr>
          </a:p>
          <a:p>
            <a:r>
              <a:rPr lang="ru-RU" sz="1500" dirty="0" smtClean="0">
                <a:latin typeface="Cambria" pitchFamily="18" charset="0"/>
              </a:rPr>
              <a:t>Адсорбция</a:t>
            </a:r>
            <a:r>
              <a:rPr lang="en-US" sz="1500" dirty="0" smtClean="0">
                <a:latin typeface="Cambria" pitchFamily="18" charset="0"/>
              </a:rPr>
              <a:t>/</a:t>
            </a:r>
            <a:r>
              <a:rPr lang="ru-RU" sz="1500" dirty="0" smtClean="0">
                <a:latin typeface="Cambria" pitchFamily="18" charset="0"/>
              </a:rPr>
              <a:t>десорбция</a:t>
            </a:r>
            <a:r>
              <a:rPr lang="en-US" sz="1500" dirty="0" smtClean="0">
                <a:latin typeface="Cambria" pitchFamily="18" charset="0"/>
              </a:rPr>
              <a:t> </a:t>
            </a:r>
            <a:r>
              <a:rPr lang="en-US" sz="1500" dirty="0">
                <a:latin typeface="Cambria" pitchFamily="18" charset="0"/>
              </a:rPr>
              <a:t>of HO</a:t>
            </a:r>
            <a:r>
              <a:rPr lang="en-US" sz="1500" baseline="-25000" dirty="0">
                <a:latin typeface="Cambria" pitchFamily="18" charset="0"/>
              </a:rPr>
              <a:t>2</a:t>
            </a:r>
            <a:r>
              <a:rPr lang="en-US" sz="1500" baseline="30000" dirty="0">
                <a:latin typeface="Cambria" pitchFamily="18" charset="0"/>
              </a:rPr>
              <a:t>-</a:t>
            </a:r>
            <a:r>
              <a:rPr lang="en-US" sz="1500" dirty="0">
                <a:latin typeface="Cambria" pitchFamily="18" charset="0"/>
              </a:rPr>
              <a:t>:</a:t>
            </a:r>
          </a:p>
          <a:p>
            <a:r>
              <a:rPr lang="it-IT" sz="1500" dirty="0">
                <a:latin typeface="Cambria" pitchFamily="18" charset="0"/>
              </a:rPr>
              <a:t>       </a:t>
            </a:r>
            <a:r>
              <a:rPr lang="it-IT" sz="1500" dirty="0">
                <a:solidFill>
                  <a:srgbClr val="FF0000"/>
                </a:solidFill>
                <a:latin typeface="Cambria" pitchFamily="18" charset="0"/>
              </a:rPr>
              <a:t>O― </a:t>
            </a:r>
            <a:r>
              <a:rPr lang="it-IT" sz="1500" dirty="0" smtClean="0">
                <a:solidFill>
                  <a:srgbClr val="FF0000"/>
                </a:solidFill>
                <a:latin typeface="Cambria" pitchFamily="18" charset="0"/>
              </a:rPr>
              <a:t>OH                            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OH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endParaRPr lang="it-IT" sz="1500" baseline="30000" dirty="0">
              <a:solidFill>
                <a:srgbClr val="0000FF"/>
              </a:solidFill>
              <a:latin typeface="Cambria" pitchFamily="18" charset="0"/>
            </a:endParaRPr>
          </a:p>
          <a:p>
            <a:r>
              <a:rPr lang="it-IT" sz="1500" baseline="30000" dirty="0">
                <a:latin typeface="Cambria" pitchFamily="18" charset="0"/>
              </a:rPr>
              <a:t> </a:t>
            </a:r>
            <a:r>
              <a:rPr lang="it-IT" sz="1500" dirty="0">
                <a:latin typeface="Cambria" pitchFamily="18" charset="0"/>
              </a:rPr>
              <a:t>       ǀ                                           ǀ</a:t>
            </a:r>
          </a:p>
          <a:p>
            <a:r>
              <a:rPr lang="it-IT" sz="1500" dirty="0">
                <a:latin typeface="Cambria" pitchFamily="18" charset="0"/>
              </a:rPr>
              <a:t>O―Mn</a:t>
            </a:r>
            <a:r>
              <a:rPr lang="it-IT" sz="1500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OH</a:t>
            </a:r>
            <a:r>
              <a:rPr lang="it-IT" sz="1500" baseline="30000" dirty="0">
                <a:latin typeface="Cambria" pitchFamily="18" charset="0"/>
              </a:rPr>
              <a:t>- </a:t>
            </a:r>
            <a:r>
              <a:rPr lang="it-IT" sz="1500" dirty="0">
                <a:latin typeface="Cambria" pitchFamily="18" charset="0"/>
              </a:rPr>
              <a:t>⇆ O―Mn</a:t>
            </a:r>
            <a:r>
              <a:rPr lang="it-IT" sz="1500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</a:t>
            </a:r>
            <a:r>
              <a:rPr lang="en-US" sz="1500" dirty="0">
                <a:solidFill>
                  <a:srgbClr val="FF0000"/>
                </a:solidFill>
                <a:latin typeface="Cambria" pitchFamily="18" charset="0"/>
              </a:rPr>
              <a:t>HO</a:t>
            </a:r>
            <a:r>
              <a:rPr lang="en-US" sz="1500" baseline="-25000" dirty="0">
                <a:solidFill>
                  <a:srgbClr val="FF0000"/>
                </a:solidFill>
                <a:latin typeface="Cambria" pitchFamily="18" charset="0"/>
              </a:rPr>
              <a:t>2</a:t>
            </a:r>
            <a:r>
              <a:rPr lang="en-US" sz="1500" baseline="30000" dirty="0">
                <a:solidFill>
                  <a:srgbClr val="FF0000"/>
                </a:solidFill>
                <a:latin typeface="Cambria" pitchFamily="18" charset="0"/>
              </a:rPr>
              <a:t>-</a:t>
            </a:r>
            <a:r>
              <a:rPr lang="it-IT" sz="1500" dirty="0">
                <a:latin typeface="Cambria" pitchFamily="18" charset="0"/>
              </a:rPr>
              <a:t>	 (3)</a:t>
            </a:r>
          </a:p>
          <a:p>
            <a:endParaRPr lang="it-IT" sz="1500" dirty="0">
              <a:latin typeface="Cambria" pitchFamily="18" charset="0"/>
            </a:endParaRPr>
          </a:p>
          <a:p>
            <a:r>
              <a:rPr lang="ru-RU" sz="1500" dirty="0" smtClean="0">
                <a:latin typeface="Cambria" pitchFamily="18" charset="0"/>
              </a:rPr>
              <a:t>Предполагается, что восстановление </a:t>
            </a:r>
            <a:r>
              <a:rPr lang="en-GB" sz="1500" dirty="0" smtClean="0">
                <a:latin typeface="Cambria" pitchFamily="18" charset="0"/>
              </a:rPr>
              <a:t>HO</a:t>
            </a:r>
            <a:r>
              <a:rPr lang="en-GB" sz="1500" baseline="-25000" dirty="0" smtClean="0">
                <a:latin typeface="Cambria" pitchFamily="18" charset="0"/>
              </a:rPr>
              <a:t>2,ad</a:t>
            </a:r>
            <a:r>
              <a:rPr lang="en-GB" sz="1500" dirty="0" smtClean="0">
                <a:latin typeface="Cambria" pitchFamily="18" charset="0"/>
              </a:rPr>
              <a:t> </a:t>
            </a:r>
            <a:r>
              <a:rPr lang="ru-RU" sz="1500" dirty="0" smtClean="0">
                <a:latin typeface="Cambria" pitchFamily="18" charset="0"/>
              </a:rPr>
              <a:t>происходит в последовательных химической </a:t>
            </a:r>
            <a:r>
              <a:rPr lang="en-GB" sz="1500" dirty="0" smtClean="0">
                <a:latin typeface="Cambria" pitchFamily="18" charset="0"/>
              </a:rPr>
              <a:t>(</a:t>
            </a:r>
            <a:r>
              <a:rPr lang="en-GB" sz="1500" dirty="0">
                <a:latin typeface="Cambria" pitchFamily="18" charset="0"/>
              </a:rPr>
              <a:t>4) </a:t>
            </a:r>
            <a:r>
              <a:rPr lang="ru-RU" sz="1500" dirty="0" smtClean="0">
                <a:latin typeface="Cambria" pitchFamily="18" charset="0"/>
              </a:rPr>
              <a:t>и электрохимических</a:t>
            </a:r>
            <a:r>
              <a:rPr lang="en-GB" sz="1500" dirty="0" smtClean="0">
                <a:latin typeface="Cambria" pitchFamily="18" charset="0"/>
              </a:rPr>
              <a:t> </a:t>
            </a:r>
            <a:r>
              <a:rPr lang="en-GB" sz="1500" dirty="0">
                <a:latin typeface="Cambria" pitchFamily="18" charset="0"/>
              </a:rPr>
              <a:t>(5) </a:t>
            </a:r>
            <a:r>
              <a:rPr lang="ru-RU" sz="1500" dirty="0" smtClean="0">
                <a:latin typeface="Cambria" pitchFamily="18" charset="0"/>
              </a:rPr>
              <a:t>реакциях</a:t>
            </a:r>
            <a:r>
              <a:rPr lang="en-GB" sz="1500" dirty="0" smtClean="0">
                <a:latin typeface="Cambria" pitchFamily="18" charset="0"/>
              </a:rPr>
              <a:t>:</a:t>
            </a:r>
            <a:endParaRPr lang="en-US" sz="1500" dirty="0">
              <a:latin typeface="Cambria" pitchFamily="18" charset="0"/>
            </a:endParaRPr>
          </a:p>
          <a:p>
            <a:endParaRPr lang="fr-FR" sz="1500" dirty="0">
              <a:latin typeface="Cambria" pitchFamily="18" charset="0"/>
            </a:endParaRPr>
          </a:p>
          <a:p>
            <a:pPr algn="ctr"/>
            <a:endParaRPr lang="fr-FR" sz="1500" baseline="-25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7" name="ZoneTexte 22"/>
          <p:cNvSpPr txBox="1">
            <a:spLocks noChangeArrowheads="1"/>
          </p:cNvSpPr>
          <p:nvPr/>
        </p:nvSpPr>
        <p:spPr bwMode="auto">
          <a:xfrm>
            <a:off x="4427984" y="1700808"/>
            <a:ext cx="6500813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       O―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OH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                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 OH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                           </a:t>
            </a:r>
            <a:r>
              <a:rPr lang="ru-RU" sz="1500" baseline="30000" dirty="0" smtClean="0">
                <a:solidFill>
                  <a:srgbClr val="0000FF"/>
                </a:solidFill>
                <a:latin typeface="Cambria" pitchFamily="18" charset="0"/>
              </a:rPr>
              <a:t>   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ru-RU" sz="1500" baseline="30000" dirty="0" smtClean="0">
                <a:solidFill>
                  <a:srgbClr val="0000FF"/>
                </a:solidFill>
                <a:latin typeface="Cambria" pitchFamily="18" charset="0"/>
              </a:rPr>
              <a:t>  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  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O</a:t>
            </a:r>
            <a:endParaRPr lang="it-IT" sz="1500" baseline="30000" dirty="0">
              <a:solidFill>
                <a:srgbClr val="0000FF"/>
              </a:solidFill>
              <a:latin typeface="Cambria" pitchFamily="18" charset="0"/>
            </a:endParaRPr>
          </a:p>
          <a:p>
            <a:r>
              <a:rPr lang="it-IT" sz="1500" baseline="30000" dirty="0">
                <a:latin typeface="Cambria" pitchFamily="18" charset="0"/>
              </a:rPr>
              <a:t> </a:t>
            </a:r>
            <a:r>
              <a:rPr lang="it-IT" sz="1500" dirty="0">
                <a:latin typeface="Cambria" pitchFamily="18" charset="0"/>
              </a:rPr>
              <a:t>       ǀ                          ǀ                                ǀ                                  </a:t>
            </a:r>
          </a:p>
          <a:p>
            <a:r>
              <a:rPr lang="it-IT" sz="1500" dirty="0">
                <a:latin typeface="Cambria" pitchFamily="18" charset="0"/>
              </a:rPr>
              <a:t>O―Mn</a:t>
            </a:r>
            <a:r>
              <a:rPr lang="it-IT" sz="1500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O―Mn</a:t>
            </a:r>
            <a:r>
              <a:rPr lang="it-IT" sz="1500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</a:t>
            </a:r>
            <a:r>
              <a:rPr lang="it-IT" sz="1500" baseline="30000" dirty="0">
                <a:latin typeface="Cambria" pitchFamily="18" charset="0"/>
              </a:rPr>
              <a:t> </a:t>
            </a:r>
            <a:r>
              <a:rPr lang="it-IT" sz="1500" dirty="0">
                <a:latin typeface="Cambria" pitchFamily="18" charset="0"/>
              </a:rPr>
              <a:t>⇆ 2 O―Mn</a:t>
            </a:r>
            <a:r>
              <a:rPr lang="it-IT" sz="1500" baseline="30000" dirty="0">
                <a:latin typeface="Cambria" pitchFamily="18" charset="0"/>
              </a:rPr>
              <a:t>4+</a:t>
            </a:r>
            <a:r>
              <a:rPr lang="it-IT" sz="1500" dirty="0">
                <a:latin typeface="Cambria" pitchFamily="18" charset="0"/>
              </a:rPr>
              <a:t> ―O + </a:t>
            </a:r>
            <a:r>
              <a:rPr lang="pt-BR" sz="1500" dirty="0">
                <a:latin typeface="Cambria" pitchFamily="18" charset="0"/>
              </a:rPr>
              <a:t>H</a:t>
            </a:r>
            <a:r>
              <a:rPr lang="pt-BR" sz="1500" baseline="-25000" dirty="0">
                <a:latin typeface="Cambria" pitchFamily="18" charset="0"/>
              </a:rPr>
              <a:t>2</a:t>
            </a:r>
            <a:r>
              <a:rPr lang="pt-BR" sz="1500" dirty="0">
                <a:latin typeface="Cambria" pitchFamily="18" charset="0"/>
              </a:rPr>
              <a:t>O       </a:t>
            </a:r>
            <a:r>
              <a:rPr lang="it-IT" sz="1500" dirty="0">
                <a:latin typeface="Cambria" pitchFamily="18" charset="0"/>
              </a:rPr>
              <a:t>(4)</a:t>
            </a:r>
          </a:p>
          <a:p>
            <a:endParaRPr lang="it-IT" sz="1500" dirty="0">
              <a:latin typeface="Cambria" pitchFamily="18" charset="0"/>
            </a:endParaRPr>
          </a:p>
          <a:p>
            <a:r>
              <a:rPr lang="it-IT" sz="1500" dirty="0">
                <a:latin typeface="Cambria" pitchFamily="18" charset="0"/>
              </a:rPr>
              <a:t>         </a:t>
            </a:r>
            <a:r>
              <a:rPr lang="ru-RU" sz="1500" dirty="0" smtClean="0">
                <a:latin typeface="Cambria" pitchFamily="18" charset="0"/>
              </a:rPr>
              <a:t> </a:t>
            </a:r>
            <a:r>
              <a:rPr lang="it-IT" sz="1500" dirty="0" smtClean="0">
                <a:latin typeface="Cambria" pitchFamily="18" charset="0"/>
              </a:rPr>
              <a:t>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O                                             </a:t>
            </a:r>
            <a:r>
              <a:rPr lang="ru-RU" sz="1500" dirty="0" smtClean="0">
                <a:solidFill>
                  <a:srgbClr val="0000FF"/>
                </a:solidFill>
                <a:latin typeface="Cambria" pitchFamily="18" charset="0"/>
              </a:rPr>
              <a:t>  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     OH</a:t>
            </a:r>
            <a:endParaRPr lang="it-IT" sz="1500" dirty="0">
              <a:solidFill>
                <a:srgbClr val="0000FF"/>
              </a:solidFill>
              <a:latin typeface="Cambria" pitchFamily="18" charset="0"/>
            </a:endParaRPr>
          </a:p>
          <a:p>
            <a:r>
              <a:rPr lang="it-IT" sz="1500" dirty="0">
                <a:latin typeface="Cambria" pitchFamily="18" charset="0"/>
              </a:rPr>
              <a:t>           ǀ                                                 </a:t>
            </a:r>
            <a:r>
              <a:rPr lang="ru-RU" sz="1500" dirty="0" smtClean="0">
                <a:latin typeface="Cambria" pitchFamily="18" charset="0"/>
              </a:rPr>
              <a:t>    </a:t>
            </a:r>
            <a:r>
              <a:rPr lang="it-IT" sz="1500" dirty="0" smtClean="0">
                <a:latin typeface="Cambria" pitchFamily="18" charset="0"/>
              </a:rPr>
              <a:t>     </a:t>
            </a:r>
            <a:r>
              <a:rPr lang="it-IT" sz="1500" dirty="0">
                <a:latin typeface="Cambria" pitchFamily="18" charset="0"/>
              </a:rPr>
              <a:t>ǀ</a:t>
            </a:r>
          </a:p>
          <a:p>
            <a:r>
              <a:rPr lang="it-IT" sz="1500" dirty="0">
                <a:latin typeface="Cambria" pitchFamily="18" charset="0"/>
              </a:rPr>
              <a:t>2 O―Mn</a:t>
            </a:r>
            <a:r>
              <a:rPr lang="it-IT" sz="1500" baseline="30000" dirty="0">
                <a:latin typeface="Cambria" pitchFamily="18" charset="0"/>
              </a:rPr>
              <a:t>4+</a:t>
            </a:r>
            <a:r>
              <a:rPr lang="it-IT" sz="1500" dirty="0">
                <a:latin typeface="Cambria" pitchFamily="18" charset="0"/>
              </a:rPr>
              <a:t> ―O + 2</a:t>
            </a:r>
            <a:r>
              <a:rPr lang="pt-BR" sz="1500" dirty="0">
                <a:latin typeface="Cambria" pitchFamily="18" charset="0"/>
              </a:rPr>
              <a:t>H</a:t>
            </a:r>
            <a:r>
              <a:rPr lang="pt-BR" sz="1500" baseline="-25000" dirty="0">
                <a:latin typeface="Cambria" pitchFamily="18" charset="0"/>
              </a:rPr>
              <a:t>2</a:t>
            </a:r>
            <a:r>
              <a:rPr lang="pt-BR" sz="1500" dirty="0">
                <a:latin typeface="Cambria" pitchFamily="18" charset="0"/>
              </a:rPr>
              <a:t>O +2</a:t>
            </a:r>
            <a:r>
              <a:rPr lang="it-IT" sz="1500" dirty="0">
                <a:latin typeface="Cambria" pitchFamily="18" charset="0"/>
              </a:rPr>
              <a:t> e</a:t>
            </a:r>
            <a:r>
              <a:rPr lang="it-IT" sz="1500" baseline="30000" dirty="0">
                <a:latin typeface="Cambria" pitchFamily="18" charset="0"/>
              </a:rPr>
              <a:t>-  </a:t>
            </a:r>
            <a:r>
              <a:rPr lang="it-IT" sz="1500" dirty="0">
                <a:latin typeface="Cambria" pitchFamily="18" charset="0"/>
              </a:rPr>
              <a:t>⇆ 2 O―Mn</a:t>
            </a:r>
            <a:r>
              <a:rPr lang="it-IT" sz="1500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OH</a:t>
            </a:r>
            <a:r>
              <a:rPr lang="it-IT" sz="1500" baseline="30000" dirty="0">
                <a:latin typeface="Cambria" pitchFamily="18" charset="0"/>
              </a:rPr>
              <a:t>-          </a:t>
            </a:r>
            <a:r>
              <a:rPr lang="it-IT" sz="1500" dirty="0">
                <a:latin typeface="Cambria" pitchFamily="18" charset="0"/>
              </a:rPr>
              <a:t>(5)</a:t>
            </a:r>
          </a:p>
          <a:p>
            <a:endParaRPr lang="it-IT" sz="1500" dirty="0">
              <a:latin typeface="Cambria" pitchFamily="18" charset="0"/>
            </a:endParaRPr>
          </a:p>
          <a:p>
            <a:r>
              <a:rPr lang="ru-RU" sz="1500" i="1" dirty="0" smtClean="0">
                <a:latin typeface="Cambria" pitchFamily="18" charset="0"/>
              </a:rPr>
              <a:t>Восстановление кислорода на углероде:</a:t>
            </a:r>
            <a:endParaRPr lang="it-IT" sz="1500" i="1" dirty="0">
              <a:latin typeface="Cambria" pitchFamily="18" charset="0"/>
            </a:endParaRPr>
          </a:p>
          <a:p>
            <a:r>
              <a:rPr lang="fr-FR" sz="1500" dirty="0">
                <a:solidFill>
                  <a:srgbClr val="000000"/>
                </a:solidFill>
                <a:latin typeface="Cambria" pitchFamily="18" charset="0"/>
              </a:rPr>
              <a:t>O</a:t>
            </a:r>
            <a:r>
              <a:rPr lang="fr-FR" sz="1500" baseline="-25000" dirty="0">
                <a:solidFill>
                  <a:srgbClr val="000000"/>
                </a:solidFill>
                <a:latin typeface="Cambria" pitchFamily="18" charset="0"/>
              </a:rPr>
              <a:t>2 </a:t>
            </a:r>
            <a:r>
              <a:rPr lang="fr-FR" sz="1500" dirty="0">
                <a:solidFill>
                  <a:srgbClr val="000000"/>
                </a:solidFill>
                <a:latin typeface="Cambria" pitchFamily="18" charset="0"/>
              </a:rPr>
              <a:t>+ * ⇆ O</a:t>
            </a:r>
            <a:r>
              <a:rPr lang="fr-FR" sz="1500" baseline="-25000" dirty="0">
                <a:solidFill>
                  <a:srgbClr val="000000"/>
                </a:solidFill>
                <a:latin typeface="Cambria" pitchFamily="18" charset="0"/>
              </a:rPr>
              <a:t>2,ads                                                                                                    </a:t>
            </a:r>
            <a:r>
              <a:rPr lang="fr-FR" sz="1500" baseline="-25000" dirty="0" smtClean="0">
                <a:solidFill>
                  <a:srgbClr val="000000"/>
                </a:solidFill>
                <a:latin typeface="Cambria" pitchFamily="18" charset="0"/>
              </a:rPr>
              <a:t>           </a:t>
            </a:r>
            <a:r>
              <a:rPr lang="it-IT" sz="1500" dirty="0">
                <a:latin typeface="Cambria" pitchFamily="18" charset="0"/>
              </a:rPr>
              <a:t>(6)</a:t>
            </a:r>
          </a:p>
          <a:p>
            <a:endParaRPr lang="it-IT" sz="1500" dirty="0">
              <a:latin typeface="Cambria" pitchFamily="18" charset="0"/>
            </a:endParaRPr>
          </a:p>
          <a:p>
            <a:r>
              <a:rPr lang="fr-FR" sz="1500" dirty="0">
                <a:solidFill>
                  <a:srgbClr val="000000"/>
                </a:solidFill>
                <a:latin typeface="Cambria" pitchFamily="18" charset="0"/>
              </a:rPr>
              <a:t>O</a:t>
            </a:r>
            <a:r>
              <a:rPr lang="fr-FR" sz="1500" baseline="-25000" dirty="0">
                <a:solidFill>
                  <a:srgbClr val="000000"/>
                </a:solidFill>
                <a:latin typeface="Cambria" pitchFamily="18" charset="0"/>
              </a:rPr>
              <a:t>2,ads </a:t>
            </a:r>
            <a:r>
              <a:rPr lang="fr-FR" sz="1500" dirty="0">
                <a:solidFill>
                  <a:srgbClr val="000000"/>
                </a:solidFill>
                <a:latin typeface="Cambria" pitchFamily="18" charset="0"/>
              </a:rPr>
              <a:t> + 2 e + H</a:t>
            </a:r>
            <a:r>
              <a:rPr lang="fr-FR" sz="1500" baseline="-25000" dirty="0">
                <a:solidFill>
                  <a:srgbClr val="000000"/>
                </a:solidFill>
                <a:latin typeface="Cambria" pitchFamily="18" charset="0"/>
              </a:rPr>
              <a:t>2</a:t>
            </a:r>
            <a:r>
              <a:rPr lang="fr-FR" sz="1500" dirty="0">
                <a:solidFill>
                  <a:srgbClr val="000000"/>
                </a:solidFill>
                <a:latin typeface="Cambria" pitchFamily="18" charset="0"/>
              </a:rPr>
              <a:t>O ⇆ </a:t>
            </a:r>
            <a:r>
              <a:rPr lang="fr-FR" sz="1500" dirty="0">
                <a:solidFill>
                  <a:srgbClr val="FF0000"/>
                </a:solidFill>
                <a:latin typeface="Cambria" pitchFamily="18" charset="0"/>
              </a:rPr>
              <a:t>HO</a:t>
            </a:r>
            <a:r>
              <a:rPr lang="fr-FR" sz="1500" baseline="-25000" dirty="0">
                <a:solidFill>
                  <a:srgbClr val="FF0000"/>
                </a:solidFill>
                <a:latin typeface="Cambria" pitchFamily="18" charset="0"/>
              </a:rPr>
              <a:t>2</a:t>
            </a:r>
            <a:r>
              <a:rPr lang="fr-FR" sz="1500" baseline="33000" dirty="0">
                <a:solidFill>
                  <a:srgbClr val="FF0000"/>
                </a:solidFill>
                <a:latin typeface="Cambria" pitchFamily="18" charset="0"/>
              </a:rPr>
              <a:t>-</a:t>
            </a:r>
            <a:r>
              <a:rPr lang="fr-FR" sz="1500" baseline="-25000" dirty="0">
                <a:solidFill>
                  <a:srgbClr val="FF0000"/>
                </a:solidFill>
                <a:latin typeface="Cambria" pitchFamily="18" charset="0"/>
              </a:rPr>
              <a:t>ads</a:t>
            </a:r>
            <a:r>
              <a:rPr lang="fr-FR" sz="1500" dirty="0">
                <a:solidFill>
                  <a:srgbClr val="000000"/>
                </a:solidFill>
                <a:latin typeface="Cambria" pitchFamily="18" charset="0"/>
              </a:rPr>
              <a:t>+ OH</a:t>
            </a:r>
            <a:r>
              <a:rPr lang="fr-FR" sz="1500" baseline="30000" dirty="0">
                <a:solidFill>
                  <a:srgbClr val="000000"/>
                </a:solidFill>
                <a:latin typeface="Cambria" pitchFamily="18" charset="0"/>
              </a:rPr>
              <a:t>-                                             </a:t>
            </a:r>
            <a:r>
              <a:rPr lang="fr-FR" sz="1500" baseline="30000" dirty="0" smtClean="0">
                <a:solidFill>
                  <a:srgbClr val="000000"/>
                </a:solidFill>
                <a:latin typeface="Cambria" pitchFamily="18" charset="0"/>
              </a:rPr>
              <a:t>               </a:t>
            </a:r>
            <a:r>
              <a:rPr lang="it-IT" sz="1500" dirty="0">
                <a:latin typeface="Cambria" pitchFamily="18" charset="0"/>
              </a:rPr>
              <a:t>(7)</a:t>
            </a:r>
          </a:p>
          <a:p>
            <a:endParaRPr lang="it-IT" sz="1500" dirty="0">
              <a:latin typeface="Cambria" pitchFamily="18" charset="0"/>
            </a:endParaRPr>
          </a:p>
          <a:p>
            <a:r>
              <a:rPr lang="fr-FR" sz="1500" dirty="0">
                <a:solidFill>
                  <a:srgbClr val="000000"/>
                </a:solidFill>
                <a:latin typeface="Cambria" pitchFamily="18" charset="0"/>
              </a:rPr>
              <a:t>HO</a:t>
            </a:r>
            <a:r>
              <a:rPr lang="fr-FR" sz="1500" baseline="-25000" dirty="0">
                <a:solidFill>
                  <a:srgbClr val="000000"/>
                </a:solidFill>
                <a:latin typeface="Cambria" pitchFamily="18" charset="0"/>
              </a:rPr>
              <a:t>2</a:t>
            </a:r>
            <a:r>
              <a:rPr lang="fr-FR" sz="1500" baseline="33000" dirty="0">
                <a:solidFill>
                  <a:srgbClr val="000000"/>
                </a:solidFill>
                <a:latin typeface="Cambria" pitchFamily="18" charset="0"/>
              </a:rPr>
              <a:t>-</a:t>
            </a:r>
            <a:r>
              <a:rPr lang="fr-FR" sz="1500" baseline="-25000" dirty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fr-FR" sz="1500" dirty="0">
                <a:solidFill>
                  <a:srgbClr val="000000"/>
                </a:solidFill>
                <a:latin typeface="Cambria" pitchFamily="18" charset="0"/>
              </a:rPr>
              <a:t>+ * ⇆ HO</a:t>
            </a:r>
            <a:r>
              <a:rPr lang="fr-FR" sz="1500" baseline="-25000" dirty="0">
                <a:solidFill>
                  <a:srgbClr val="000000"/>
                </a:solidFill>
                <a:latin typeface="Cambria" pitchFamily="18" charset="0"/>
              </a:rPr>
              <a:t>2</a:t>
            </a:r>
            <a:r>
              <a:rPr lang="fr-FR" sz="1500" baseline="33000" dirty="0">
                <a:solidFill>
                  <a:srgbClr val="000000"/>
                </a:solidFill>
                <a:latin typeface="Cambria" pitchFamily="18" charset="0"/>
              </a:rPr>
              <a:t>-</a:t>
            </a:r>
            <a:r>
              <a:rPr lang="fr-FR" sz="1500" baseline="-25000" dirty="0">
                <a:solidFill>
                  <a:srgbClr val="000000"/>
                </a:solidFill>
                <a:latin typeface="Cambria" pitchFamily="18" charset="0"/>
              </a:rPr>
              <a:t>,ads                                                                                          </a:t>
            </a:r>
            <a:r>
              <a:rPr lang="ru-RU" sz="1500" baseline="-250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fr-FR" sz="1500" baseline="-25000" dirty="0" smtClean="0">
                <a:solidFill>
                  <a:srgbClr val="000000"/>
                </a:solidFill>
                <a:latin typeface="Cambria" pitchFamily="18" charset="0"/>
              </a:rPr>
              <a:t>         </a:t>
            </a:r>
            <a:r>
              <a:rPr lang="it-IT" sz="1500" dirty="0">
                <a:latin typeface="Cambria" pitchFamily="18" charset="0"/>
              </a:rPr>
              <a:t>(8)</a:t>
            </a:r>
          </a:p>
          <a:p>
            <a:endParaRPr lang="it-IT" sz="1500" baseline="-25000" dirty="0">
              <a:solidFill>
                <a:srgbClr val="000000"/>
              </a:solidFill>
              <a:latin typeface="Cambria" pitchFamily="18" charset="0"/>
            </a:endParaRPr>
          </a:p>
          <a:p>
            <a:r>
              <a:rPr lang="en-US" sz="1500" dirty="0" smtClean="0">
                <a:latin typeface="Cambria" pitchFamily="18" charset="0"/>
              </a:rPr>
              <a:t>*</a:t>
            </a:r>
            <a:r>
              <a:rPr lang="ru-RU" sz="1500" dirty="0" smtClean="0">
                <a:latin typeface="Cambria" pitchFamily="18" charset="0"/>
              </a:rPr>
              <a:t>  - Свободное место на углеродной поверхности</a:t>
            </a:r>
          </a:p>
          <a:p>
            <a:r>
              <a:rPr lang="en-US" sz="1500" dirty="0" smtClean="0">
                <a:latin typeface="Cambria" pitchFamily="18" charset="0"/>
              </a:rPr>
              <a:t> </a:t>
            </a:r>
            <a:r>
              <a:rPr lang="en-US" sz="1500" dirty="0">
                <a:latin typeface="Cambria" pitchFamily="18" charset="0"/>
              </a:rPr>
              <a:t>“ads” </a:t>
            </a:r>
            <a:r>
              <a:rPr lang="ru-RU" sz="1500" dirty="0" smtClean="0">
                <a:latin typeface="Cambria" pitchFamily="18" charset="0"/>
              </a:rPr>
              <a:t>– </a:t>
            </a:r>
            <a:r>
              <a:rPr lang="ru-RU" sz="1500" dirty="0" err="1" smtClean="0">
                <a:latin typeface="Cambria" pitchFamily="18" charset="0"/>
              </a:rPr>
              <a:t>адсорбир.чатицы</a:t>
            </a:r>
            <a:r>
              <a:rPr lang="en-US" sz="1500" dirty="0" smtClean="0">
                <a:latin typeface="Cambria" pitchFamily="18" charset="0"/>
              </a:rPr>
              <a:t>s</a:t>
            </a:r>
            <a:endParaRPr lang="it-IT" sz="1500" dirty="0">
              <a:latin typeface="Cambria" pitchFamily="18" charset="0"/>
            </a:endParaRPr>
          </a:p>
          <a:p>
            <a:pPr algn="ctr"/>
            <a:endParaRPr lang="fr-FR" sz="1500" baseline="-25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0"/>
            <a:ext cx="9144000" cy="1570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4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3. </a:t>
            </a:r>
            <a:r>
              <a:rPr lang="ru-RU" sz="4400" b="1" u="sng" dirty="0" smtClean="0">
                <a:solidFill>
                  <a:srgbClr val="0000FF"/>
                </a:solidFill>
                <a:latin typeface="Cambria" pitchFamily="18" charset="0"/>
                <a:ea typeface="+mj-ea"/>
                <a:cs typeface="+mj-cs"/>
              </a:rPr>
              <a:t>Возможный механизм восстановления кислорода на  </a:t>
            </a:r>
            <a:r>
              <a:rPr lang="ru-RU" sz="4400" b="1" u="sng" dirty="0" err="1" smtClean="0">
                <a:solidFill>
                  <a:srgbClr val="0000FF"/>
                </a:solidFill>
                <a:latin typeface="Cambria" pitchFamily="18" charset="0"/>
                <a:ea typeface="+mj-ea"/>
                <a:cs typeface="+mj-cs"/>
              </a:rPr>
              <a:t>с</a:t>
            </a:r>
            <a:r>
              <a:rPr lang="ru-RU" sz="4400" b="1" u="sng" dirty="0" err="1" smtClean="0">
                <a:solidFill>
                  <a:srgbClr val="0000FF"/>
                </a:solidFill>
              </a:rPr>
              <a:t>теклоуглеродном</a:t>
            </a:r>
            <a:r>
              <a:rPr lang="ru-RU" sz="4400" b="1" u="sng" dirty="0" smtClean="0">
                <a:solidFill>
                  <a:srgbClr val="0000FF"/>
                </a:solidFill>
              </a:rPr>
              <a:t> электроде с</a:t>
            </a:r>
            <a:r>
              <a:rPr lang="en-US" sz="4400" b="1" u="sng" dirty="0" smtClean="0">
                <a:solidFill>
                  <a:srgbClr val="0000FF"/>
                </a:solidFill>
              </a:rPr>
              <a:t> </a:t>
            </a:r>
            <a:r>
              <a:rPr lang="ru-RU" sz="4400" b="1" u="sng" dirty="0" smtClean="0">
                <a:solidFill>
                  <a:srgbClr val="0000FF"/>
                </a:solidFill>
              </a:rPr>
              <a:t>нанесенной тонкой пленкой</a:t>
            </a:r>
            <a:r>
              <a:rPr lang="ru-RU" sz="4400" b="1" u="sng" dirty="0" smtClean="0">
                <a:solidFill>
                  <a:srgbClr val="0000FF"/>
                </a:solidFill>
                <a:latin typeface="Cambria" pitchFamily="18" charset="0"/>
                <a:ea typeface="+mj-ea"/>
                <a:cs typeface="+mj-cs"/>
              </a:rPr>
              <a:t> композита из оксида марганца/углерод </a:t>
            </a:r>
            <a:r>
              <a:rPr kumimoji="0" lang="ru-RU" sz="4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:</a:t>
            </a:r>
            <a:endParaRPr kumimoji="0" lang="ru-RU" sz="44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63888" y="-387424"/>
            <a:ext cx="5976664" cy="3267744"/>
          </a:xfrm>
        </p:spPr>
        <p:txBody>
          <a:bodyPr>
            <a:normAutofit/>
          </a:bodyPr>
          <a:lstStyle/>
          <a:p>
            <a:r>
              <a:rPr lang="ru-RU" sz="3600" b="1" u="sng" dirty="0" smtClean="0">
                <a:solidFill>
                  <a:srgbClr val="0000FF"/>
                </a:solidFill>
                <a:latin typeface="Cambria" pitchFamily="18" charset="0"/>
              </a:rPr>
              <a:t>Восстановление кислорода</a:t>
            </a:r>
            <a:r>
              <a:rPr lang="en-US" sz="3600" b="1" u="sng" dirty="0" smtClean="0">
                <a:solidFill>
                  <a:srgbClr val="0000FF"/>
                </a:solidFill>
                <a:latin typeface="Cambria" pitchFamily="18" charset="0"/>
              </a:rPr>
              <a:t> : </a:t>
            </a:r>
            <a:r>
              <a:rPr lang="ru-RU" sz="3600" b="1" u="sng" dirty="0" smtClean="0">
                <a:solidFill>
                  <a:srgbClr val="0000FF"/>
                </a:solidFill>
                <a:latin typeface="Cambria" pitchFamily="18" charset="0"/>
              </a:rPr>
              <a:t>сравнение простых и сложных оксидов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2492896"/>
            <a:ext cx="4572000" cy="36317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sz="2000" dirty="0" smtClean="0">
                <a:latin typeface="Cambria" pitchFamily="18" charset="0"/>
              </a:rPr>
              <a:t>Сравнение </a:t>
            </a:r>
            <a:r>
              <a:rPr lang="ru-RU" sz="2000" dirty="0" err="1" smtClean="0">
                <a:latin typeface="Cambria" pitchFamily="18" charset="0"/>
              </a:rPr>
              <a:t>электрокаталитических</a:t>
            </a:r>
            <a:r>
              <a:rPr lang="ru-RU" sz="2000" dirty="0" smtClean="0">
                <a:latin typeface="Cambria" pitchFamily="18" charset="0"/>
              </a:rPr>
              <a:t> активностей оксидов марганца показывает, что </a:t>
            </a:r>
            <a:r>
              <a:rPr lang="en-US" sz="2000" dirty="0" smtClean="0">
                <a:latin typeface="Cambria" pitchFamily="18" charset="0"/>
              </a:rPr>
              <a:t>Mn</a:t>
            </a:r>
            <a:r>
              <a:rPr lang="en-US" sz="2000" baseline="-25000" dirty="0" smtClean="0">
                <a:latin typeface="Cambria" pitchFamily="18" charset="0"/>
              </a:rPr>
              <a:t>2</a:t>
            </a:r>
            <a:r>
              <a:rPr lang="en-US" sz="2000" dirty="0" smtClean="0">
                <a:latin typeface="Cambria" pitchFamily="18" charset="0"/>
              </a:rPr>
              <a:t>O</a:t>
            </a:r>
            <a:r>
              <a:rPr lang="en-US" sz="2000" baseline="-25000" dirty="0" smtClean="0">
                <a:latin typeface="Cambria" pitchFamily="18" charset="0"/>
              </a:rPr>
              <a:t>3</a:t>
            </a:r>
            <a:r>
              <a:rPr lang="en-US" sz="2000" dirty="0" smtClean="0">
                <a:latin typeface="Cambria" pitchFamily="18" charset="0"/>
              </a:rPr>
              <a:t>_wet3  </a:t>
            </a:r>
            <a:r>
              <a:rPr lang="ru-RU" sz="2000" dirty="0" smtClean="0">
                <a:latin typeface="Cambria" pitchFamily="18" charset="0"/>
              </a:rPr>
              <a:t>имеет большую </a:t>
            </a:r>
            <a:r>
              <a:rPr lang="ru-RU" sz="2000" dirty="0" err="1" smtClean="0">
                <a:latin typeface="Cambria" pitchFamily="18" charset="0"/>
              </a:rPr>
              <a:t>электрокаталитическую</a:t>
            </a:r>
            <a:r>
              <a:rPr lang="ru-RU" sz="2000" dirty="0" smtClean="0">
                <a:latin typeface="Cambria" pitchFamily="18" charset="0"/>
              </a:rPr>
              <a:t> активность.</a:t>
            </a:r>
            <a:endParaRPr lang="en-US" sz="2000" dirty="0">
              <a:latin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sz="2000" dirty="0" smtClean="0">
                <a:latin typeface="Cambria" pitchFamily="18" charset="0"/>
              </a:rPr>
              <a:t>Наибольшая </a:t>
            </a:r>
            <a:r>
              <a:rPr lang="ru-RU" sz="2000" dirty="0" err="1" smtClean="0">
                <a:latin typeface="Cambria" pitchFamily="18" charset="0"/>
              </a:rPr>
              <a:t>электрокаталитическая</a:t>
            </a:r>
            <a:r>
              <a:rPr lang="ru-RU" sz="2000" dirty="0" smtClean="0">
                <a:latin typeface="Cambria" pitchFamily="18" charset="0"/>
              </a:rPr>
              <a:t> активность </a:t>
            </a:r>
            <a:r>
              <a:rPr lang="en-US" sz="2000" dirty="0" smtClean="0">
                <a:latin typeface="Cambria" pitchFamily="18" charset="0"/>
              </a:rPr>
              <a:t>Mn</a:t>
            </a:r>
            <a:r>
              <a:rPr lang="en-US" sz="2000" baseline="-25000" dirty="0" smtClean="0">
                <a:latin typeface="Cambria" pitchFamily="18" charset="0"/>
              </a:rPr>
              <a:t>2</a:t>
            </a:r>
            <a:r>
              <a:rPr lang="en-US" sz="2000" dirty="0" smtClean="0">
                <a:latin typeface="Cambria" pitchFamily="18" charset="0"/>
              </a:rPr>
              <a:t>O</a:t>
            </a:r>
            <a:r>
              <a:rPr lang="en-US" sz="2000" baseline="-25000" dirty="0" smtClean="0">
                <a:latin typeface="Cambria" pitchFamily="18" charset="0"/>
              </a:rPr>
              <a:t>3 </a:t>
            </a:r>
            <a:r>
              <a:rPr lang="ru-RU" sz="2000" dirty="0" smtClean="0">
                <a:latin typeface="Cambria" pitchFamily="18" charset="0"/>
              </a:rPr>
              <a:t>по сравнению с </a:t>
            </a:r>
            <a:r>
              <a:rPr lang="en-US" sz="2000" dirty="0" err="1" smtClean="0">
                <a:latin typeface="Cambria" pitchFamily="18" charset="0"/>
              </a:rPr>
              <a:t>MnOOH</a:t>
            </a:r>
            <a:r>
              <a:rPr lang="en-US" sz="2000" dirty="0" smtClean="0">
                <a:latin typeface="Cambria" pitchFamily="18" charset="0"/>
              </a:rPr>
              <a:t>, MnO</a:t>
            </a:r>
            <a:r>
              <a:rPr lang="en-US" sz="2000" baseline="-25000" dirty="0" smtClean="0">
                <a:latin typeface="Cambria" pitchFamily="18" charset="0"/>
              </a:rPr>
              <a:t>2</a:t>
            </a:r>
            <a:r>
              <a:rPr lang="ru-RU" sz="2000" dirty="0" smtClean="0">
                <a:latin typeface="Cambria" pitchFamily="18" charset="0"/>
              </a:rPr>
              <a:t> и перовскитами возможно соотнести с его более высоким </a:t>
            </a:r>
            <a:r>
              <a:rPr lang="ru-RU" sz="2000" dirty="0" err="1" smtClean="0">
                <a:latin typeface="Cambria" pitchFamily="18" charset="0"/>
              </a:rPr>
              <a:t>редокс</a:t>
            </a:r>
            <a:r>
              <a:rPr lang="ru-RU" sz="2000" dirty="0" smtClean="0">
                <a:latin typeface="Cambria" pitchFamily="18" charset="0"/>
              </a:rPr>
              <a:t> потенциалом пары </a:t>
            </a:r>
            <a:r>
              <a:rPr lang="en-US" sz="2000" dirty="0" err="1" smtClean="0">
                <a:latin typeface="Cambria" pitchFamily="18" charset="0"/>
              </a:rPr>
              <a:t>Mn</a:t>
            </a:r>
            <a:r>
              <a:rPr lang="en-US" sz="2000" dirty="0" smtClean="0">
                <a:latin typeface="Cambria" pitchFamily="18" charset="0"/>
              </a:rPr>
              <a:t>(IV)/</a:t>
            </a:r>
            <a:r>
              <a:rPr lang="en-US" sz="2000" dirty="0" err="1" smtClean="0">
                <a:latin typeface="Cambria" pitchFamily="18" charset="0"/>
              </a:rPr>
              <a:t>Mn</a:t>
            </a:r>
            <a:r>
              <a:rPr lang="en-US" sz="2000" dirty="0" smtClean="0">
                <a:latin typeface="Cambria" pitchFamily="18" charset="0"/>
              </a:rPr>
              <a:t>(III) </a:t>
            </a:r>
            <a:endParaRPr lang="ru-RU" sz="2000" dirty="0">
              <a:latin typeface="Cambria" pitchFamily="18" charset="0"/>
            </a:endParaRP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107504" y="44624"/>
          <a:ext cx="3888432" cy="6813376"/>
        </p:xfrm>
        <a:graphic>
          <a:graphicData uri="http://schemas.openxmlformats.org/presentationml/2006/ole">
            <p:oleObj spid="_x0000_s1027" name="Graph" r:id="rId3" imgW="4389120" imgH="6949440" progId="Origin50.Grap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 l="2037" r="6757"/>
          <a:stretch>
            <a:fillRect/>
          </a:stretch>
        </p:blipFill>
        <p:spPr bwMode="auto">
          <a:xfrm>
            <a:off x="4572000" y="1052736"/>
            <a:ext cx="4320480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289238" y="936104"/>
          <a:ext cx="4714810" cy="3284984"/>
        </p:xfrm>
        <a:graphic>
          <a:graphicData uri="http://schemas.openxmlformats.org/presentationml/2006/ole">
            <p:oleObj spid="_x0000_s22530" name="Graph" r:id="rId4" imgW="4135320" imgH="2880720" progId="Origin50.Graph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660232" y="1340768"/>
            <a:ext cx="1296144" cy="1800200"/>
          </a:xfrm>
          <a:prstGeom prst="rect">
            <a:avLst/>
          </a:prstGeom>
          <a:noFill/>
          <a:ln w="25400">
            <a:solidFill>
              <a:srgbClr val="00B0F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280FE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6096" y="1294220"/>
            <a:ext cx="121982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Data obtained</a:t>
            </a:r>
          </a:p>
          <a:p>
            <a:r>
              <a:rPr lang="en-US" sz="1400" dirty="0" smtClean="0"/>
              <a:t> by </a:t>
            </a:r>
            <a:r>
              <a:rPr lang="en-US" sz="1400" dirty="0" err="1" smtClean="0"/>
              <a:t>Tiphaine</a:t>
            </a:r>
            <a:endParaRPr lang="ru-RU" sz="14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108520" y="-27384"/>
            <a:ext cx="9577064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0000FF"/>
                </a:solidFill>
                <a:latin typeface="Cambria" pitchFamily="18" charset="0"/>
              </a:rPr>
              <a:t>Превращение </a:t>
            </a:r>
            <a:r>
              <a:rPr lang="en-US" sz="2800" b="1" dirty="0" smtClean="0">
                <a:solidFill>
                  <a:srgbClr val="0000FF"/>
                </a:solidFill>
                <a:latin typeface="Cambria" pitchFamily="18" charset="0"/>
              </a:rPr>
              <a:t>H</a:t>
            </a:r>
            <a:r>
              <a:rPr lang="en-US" sz="2800" b="1" baseline="-25000" dirty="0" smtClean="0">
                <a:solidFill>
                  <a:srgbClr val="0000FF"/>
                </a:solidFill>
                <a:latin typeface="Cambria" pitchFamily="18" charset="0"/>
              </a:rPr>
              <a:t>2</a:t>
            </a:r>
            <a:r>
              <a:rPr lang="en-US" sz="2800" b="1" dirty="0" smtClean="0">
                <a:solidFill>
                  <a:srgbClr val="0000FF"/>
                </a:solidFill>
                <a:latin typeface="Cambria" pitchFamily="18" charset="0"/>
              </a:rPr>
              <a:t>O</a:t>
            </a:r>
            <a:r>
              <a:rPr lang="en-US" sz="2800" b="1" baseline="-25000" dirty="0" smtClean="0">
                <a:solidFill>
                  <a:srgbClr val="0000FF"/>
                </a:solidFill>
                <a:latin typeface="Cambria" pitchFamily="18" charset="0"/>
              </a:rPr>
              <a:t>2</a:t>
            </a:r>
            <a:r>
              <a:rPr lang="en-US" sz="2800" b="1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Cambria" pitchFamily="18" charset="0"/>
              </a:rPr>
              <a:t>: сравнение простых и сложных оксидов марганцах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2267744" y="1628800"/>
            <a:ext cx="1296144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2267744" y="1556792"/>
            <a:ext cx="0" cy="2160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3563888" y="1556792"/>
            <a:ext cx="0" cy="2160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2843808" y="1556792"/>
            <a:ext cx="720080" cy="0"/>
          </a:xfrm>
          <a:prstGeom prst="straightConnector1">
            <a:avLst/>
          </a:prstGeom>
          <a:ln w="19050">
            <a:solidFill>
              <a:srgbClr val="FF33CC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2843808" y="1556792"/>
            <a:ext cx="0" cy="216024"/>
          </a:xfrm>
          <a:prstGeom prst="line">
            <a:avLst/>
          </a:prstGeom>
          <a:ln w="1905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3563888" y="1556792"/>
            <a:ext cx="0" cy="2160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1979712" y="1700808"/>
            <a:ext cx="792088" cy="0"/>
          </a:xfrm>
          <a:prstGeom prst="straightConnector1">
            <a:avLst/>
          </a:prstGeom>
          <a:ln w="19050">
            <a:solidFill>
              <a:srgbClr val="F2585C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1979712" y="1556792"/>
            <a:ext cx="0" cy="216024"/>
          </a:xfrm>
          <a:prstGeom prst="line">
            <a:avLst/>
          </a:prstGeom>
          <a:ln w="19050">
            <a:solidFill>
              <a:srgbClr val="F258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2771800" y="1556792"/>
            <a:ext cx="0" cy="216024"/>
          </a:xfrm>
          <a:prstGeom prst="line">
            <a:avLst/>
          </a:prstGeom>
          <a:ln w="19050">
            <a:solidFill>
              <a:srgbClr val="F258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2267744" y="1556792"/>
            <a:ext cx="504056" cy="0"/>
          </a:xfrm>
          <a:prstGeom prst="straightConnector1">
            <a:avLst/>
          </a:prstGeom>
          <a:ln w="19050">
            <a:solidFill>
              <a:srgbClr val="9933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2267744" y="1556792"/>
            <a:ext cx="0" cy="2160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17"/>
          <p:cNvSpPr txBox="1">
            <a:spLocks noChangeArrowheads="1"/>
          </p:cNvSpPr>
          <p:nvPr/>
        </p:nvSpPr>
        <p:spPr bwMode="auto">
          <a:xfrm>
            <a:off x="3780457" y="5254168"/>
            <a:ext cx="648017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Cambria" pitchFamily="18" charset="0"/>
              </a:rPr>
              <a:t>O</a:t>
            </a:r>
            <a:r>
              <a:rPr lang="en-US" sz="2000" b="1" baseline="-25000" dirty="0">
                <a:solidFill>
                  <a:srgbClr val="000000"/>
                </a:solidFill>
                <a:latin typeface="Cambria" pitchFamily="18" charset="0"/>
              </a:rPr>
              <a:t>2</a:t>
            </a:r>
            <a:r>
              <a:rPr lang="en-US" sz="2000" b="1" dirty="0">
                <a:solidFill>
                  <a:srgbClr val="000000"/>
                </a:solidFill>
                <a:latin typeface="Cambria" pitchFamily="18" charset="0"/>
              </a:rPr>
              <a:t> + H</a:t>
            </a:r>
            <a:r>
              <a:rPr lang="en-US" sz="2000" b="1" baseline="-25000" dirty="0">
                <a:solidFill>
                  <a:srgbClr val="000000"/>
                </a:solidFill>
                <a:latin typeface="Cambria" pitchFamily="18" charset="0"/>
              </a:rPr>
              <a:t>2</a:t>
            </a:r>
            <a:r>
              <a:rPr lang="en-US" sz="2000" b="1" dirty="0">
                <a:solidFill>
                  <a:srgbClr val="000000"/>
                </a:solidFill>
                <a:latin typeface="Cambria" pitchFamily="18" charset="0"/>
              </a:rPr>
              <a:t>O + 2e</a:t>
            </a:r>
            <a:r>
              <a:rPr lang="en-US" sz="2000" b="1" baseline="30000" dirty="0">
                <a:solidFill>
                  <a:srgbClr val="000000"/>
                </a:solidFill>
                <a:latin typeface="Cambria" pitchFamily="18" charset="0"/>
              </a:rPr>
              <a:t>-</a:t>
            </a:r>
            <a:r>
              <a:rPr lang="en-US" sz="2000" b="1" dirty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Cambria" pitchFamily="18" charset="0"/>
                <a:sym typeface="Symbol" pitchFamily="18" charset="2"/>
              </a:rPr>
              <a:t></a:t>
            </a:r>
            <a:r>
              <a:rPr lang="en-US" sz="2000" b="1" dirty="0">
                <a:solidFill>
                  <a:srgbClr val="000000"/>
                </a:solidFill>
                <a:latin typeface="Cambria" pitchFamily="18" charset="0"/>
              </a:rPr>
              <a:t> HO</a:t>
            </a:r>
            <a:r>
              <a:rPr lang="en-US" sz="2000" b="1" baseline="-25000" dirty="0">
                <a:solidFill>
                  <a:srgbClr val="000000"/>
                </a:solidFill>
                <a:latin typeface="Cambria" pitchFamily="18" charset="0"/>
              </a:rPr>
              <a:t>2</a:t>
            </a:r>
            <a:r>
              <a:rPr lang="en-US" sz="2000" b="1" baseline="30000" dirty="0">
                <a:solidFill>
                  <a:srgbClr val="000000"/>
                </a:solidFill>
                <a:latin typeface="Cambria" pitchFamily="18" charset="0"/>
              </a:rPr>
              <a:t>-</a:t>
            </a:r>
            <a:r>
              <a:rPr lang="en-US" sz="2000" b="1" dirty="0">
                <a:solidFill>
                  <a:srgbClr val="000000"/>
                </a:solidFill>
                <a:latin typeface="Cambria" pitchFamily="18" charset="0"/>
              </a:rPr>
              <a:t> + OH</a:t>
            </a:r>
            <a:r>
              <a:rPr lang="en-US" sz="2000" b="1" baseline="30000" dirty="0">
                <a:solidFill>
                  <a:srgbClr val="000000"/>
                </a:solidFill>
                <a:latin typeface="Cambria" pitchFamily="18" charset="0"/>
              </a:rPr>
              <a:t>-</a:t>
            </a:r>
          </a:p>
          <a:p>
            <a:pPr algn="ctr"/>
            <a:endParaRPr lang="en-US" sz="2000" dirty="0">
              <a:solidFill>
                <a:srgbClr val="7030A0"/>
              </a:solidFill>
              <a:latin typeface="Cambria" pitchFamily="18" charset="0"/>
            </a:endParaRP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Cambria" pitchFamily="18" charset="0"/>
              </a:rPr>
              <a:t>2 H</a:t>
            </a:r>
            <a:r>
              <a:rPr lang="en-US" sz="2000" b="1" baseline="-25000" dirty="0">
                <a:solidFill>
                  <a:srgbClr val="000000"/>
                </a:solidFill>
                <a:latin typeface="Cambria" pitchFamily="18" charset="0"/>
              </a:rPr>
              <a:t>2</a:t>
            </a:r>
            <a:r>
              <a:rPr lang="en-US" sz="2000" b="1" dirty="0">
                <a:solidFill>
                  <a:srgbClr val="000000"/>
                </a:solidFill>
                <a:latin typeface="Cambria" pitchFamily="18" charset="0"/>
              </a:rPr>
              <a:t>O</a:t>
            </a:r>
            <a:r>
              <a:rPr lang="en-US" sz="2000" b="1" baseline="-25000" dirty="0">
                <a:solidFill>
                  <a:srgbClr val="000000"/>
                </a:solidFill>
                <a:latin typeface="Cambria" pitchFamily="18" charset="0"/>
              </a:rPr>
              <a:t>2</a:t>
            </a:r>
            <a:r>
              <a:rPr lang="en-US" sz="2000" b="1" dirty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Cambria" pitchFamily="18" charset="0"/>
                <a:sym typeface="Symbol" pitchFamily="18" charset="2"/>
              </a:rPr>
              <a:t></a:t>
            </a:r>
            <a:r>
              <a:rPr lang="en-US" sz="2000" b="1" dirty="0">
                <a:solidFill>
                  <a:srgbClr val="000000"/>
                </a:solidFill>
                <a:latin typeface="Cambria" pitchFamily="18" charset="0"/>
              </a:rPr>
              <a:t> O</a:t>
            </a:r>
            <a:r>
              <a:rPr lang="en-US" sz="2000" b="1" baseline="-25000" dirty="0">
                <a:solidFill>
                  <a:srgbClr val="000000"/>
                </a:solidFill>
                <a:latin typeface="Cambria" pitchFamily="18" charset="0"/>
              </a:rPr>
              <a:t>2</a:t>
            </a:r>
            <a:r>
              <a:rPr lang="en-US" sz="2000" b="1" dirty="0">
                <a:solidFill>
                  <a:srgbClr val="000000"/>
                </a:solidFill>
                <a:latin typeface="Cambria" pitchFamily="18" charset="0"/>
              </a:rPr>
              <a:t> + 2 H</a:t>
            </a:r>
            <a:r>
              <a:rPr lang="en-US" sz="2000" b="1" baseline="-25000" dirty="0">
                <a:solidFill>
                  <a:srgbClr val="000000"/>
                </a:solidFill>
                <a:latin typeface="Cambria" pitchFamily="18" charset="0"/>
              </a:rPr>
              <a:t>2</a:t>
            </a:r>
            <a:r>
              <a:rPr lang="en-US" sz="2000" b="1" dirty="0">
                <a:solidFill>
                  <a:srgbClr val="000000"/>
                </a:solidFill>
                <a:latin typeface="Cambria" pitchFamily="18" charset="0"/>
              </a:rPr>
              <a:t>O </a:t>
            </a:r>
            <a:endParaRPr lang="en-US" sz="2000" b="1" baseline="30000" dirty="0">
              <a:solidFill>
                <a:srgbClr val="000000"/>
              </a:solidFill>
              <a:latin typeface="Cambria" pitchFamily="18" charset="0"/>
            </a:endParaRP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Cambria" pitchFamily="18" charset="0"/>
              </a:rPr>
              <a:t>и</a:t>
            </a:r>
            <a:r>
              <a:rPr lang="en-US" sz="20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mbria" pitchFamily="18" charset="0"/>
              </a:rPr>
              <a:t>/ </a:t>
            </a:r>
            <a:r>
              <a:rPr lang="ru-RU" sz="2000" dirty="0" smtClean="0">
                <a:solidFill>
                  <a:srgbClr val="000000"/>
                </a:solidFill>
                <a:latin typeface="Cambria" pitchFamily="18" charset="0"/>
              </a:rPr>
              <a:t>или</a:t>
            </a:r>
            <a:endParaRPr lang="en-US" sz="2000" dirty="0">
              <a:solidFill>
                <a:srgbClr val="000000"/>
              </a:solidFill>
              <a:latin typeface="Cambria" pitchFamily="18" charset="0"/>
            </a:endParaRP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Cambria" pitchFamily="18" charset="0"/>
              </a:rPr>
              <a:t>HO</a:t>
            </a:r>
            <a:r>
              <a:rPr lang="en-US" sz="2000" b="1" baseline="-25000" dirty="0">
                <a:solidFill>
                  <a:srgbClr val="000000"/>
                </a:solidFill>
                <a:latin typeface="Cambria" pitchFamily="18" charset="0"/>
              </a:rPr>
              <a:t>2</a:t>
            </a:r>
            <a:r>
              <a:rPr lang="en-US" sz="2000" b="1" baseline="30000" dirty="0">
                <a:solidFill>
                  <a:srgbClr val="000000"/>
                </a:solidFill>
                <a:latin typeface="Cambria" pitchFamily="18" charset="0"/>
              </a:rPr>
              <a:t>-</a:t>
            </a:r>
            <a:r>
              <a:rPr lang="en-US" sz="2000" b="1" dirty="0">
                <a:solidFill>
                  <a:srgbClr val="000000"/>
                </a:solidFill>
                <a:latin typeface="Cambria" pitchFamily="18" charset="0"/>
              </a:rPr>
              <a:t> + H</a:t>
            </a:r>
            <a:r>
              <a:rPr lang="en-US" sz="2000" b="1" baseline="-25000" dirty="0">
                <a:solidFill>
                  <a:srgbClr val="000000"/>
                </a:solidFill>
                <a:latin typeface="Cambria" pitchFamily="18" charset="0"/>
              </a:rPr>
              <a:t>2</a:t>
            </a:r>
            <a:r>
              <a:rPr lang="en-US" sz="2000" b="1" dirty="0">
                <a:solidFill>
                  <a:srgbClr val="000000"/>
                </a:solidFill>
                <a:latin typeface="Cambria" pitchFamily="18" charset="0"/>
              </a:rPr>
              <a:t>O + 2e</a:t>
            </a:r>
            <a:r>
              <a:rPr lang="en-US" sz="2000" b="1" baseline="30000" dirty="0">
                <a:solidFill>
                  <a:srgbClr val="000000"/>
                </a:solidFill>
                <a:latin typeface="Cambria" pitchFamily="18" charset="0"/>
              </a:rPr>
              <a:t>-</a:t>
            </a:r>
            <a:r>
              <a:rPr lang="en-US" sz="2000" b="1" dirty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Cambria" pitchFamily="18" charset="0"/>
                <a:sym typeface="Symbol" pitchFamily="18" charset="2"/>
              </a:rPr>
              <a:t></a:t>
            </a:r>
            <a:r>
              <a:rPr lang="en-US" sz="2000" b="1" dirty="0">
                <a:solidFill>
                  <a:srgbClr val="000000"/>
                </a:solidFill>
                <a:latin typeface="Cambria" pitchFamily="18" charset="0"/>
              </a:rPr>
              <a:t> 3 OH</a:t>
            </a:r>
            <a:r>
              <a:rPr lang="en-US" sz="2000" b="1" baseline="30000" dirty="0">
                <a:solidFill>
                  <a:srgbClr val="000000"/>
                </a:solidFill>
                <a:latin typeface="Cambria" pitchFamily="18" charset="0"/>
              </a:rPr>
              <a:t>-</a:t>
            </a:r>
            <a:r>
              <a:rPr lang="en-US" sz="2000" b="1" dirty="0">
                <a:solidFill>
                  <a:srgbClr val="000000"/>
                </a:solidFill>
                <a:latin typeface="Cambria" pitchFamily="18" charset="0"/>
              </a:rPr>
              <a:t> </a:t>
            </a:r>
          </a:p>
        </p:txBody>
      </p:sp>
      <p:sp>
        <p:nvSpPr>
          <p:cNvPr id="25" name="ZoneTexte 18"/>
          <p:cNvSpPr txBox="1">
            <a:spLocks noChangeArrowheads="1"/>
          </p:cNvSpPr>
          <p:nvPr/>
        </p:nvSpPr>
        <p:spPr bwMode="auto">
          <a:xfrm>
            <a:off x="5148064" y="4869160"/>
            <a:ext cx="32609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8775" indent="-358775" algn="ctr"/>
            <a:r>
              <a:rPr lang="ru-RU" b="1" dirty="0" smtClean="0">
                <a:solidFill>
                  <a:srgbClr val="0000FF"/>
                </a:solidFill>
                <a:latin typeface="Cambria" pitchFamily="18" charset="0"/>
                <a:sym typeface="Wingdings" pitchFamily="2" charset="2"/>
              </a:rPr>
              <a:t>Гипотеза</a:t>
            </a:r>
            <a:r>
              <a:rPr lang="en-US" b="1" dirty="0" smtClean="0">
                <a:solidFill>
                  <a:srgbClr val="0000FF"/>
                </a:solidFill>
                <a:latin typeface="Cambria" pitchFamily="18" charset="0"/>
                <a:sym typeface="Wingdings" pitchFamily="2" charset="2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Cambria" pitchFamily="18" charset="0"/>
                <a:sym typeface="Wingdings" pitchFamily="2" charset="2"/>
              </a:rPr>
              <a:t>n°2: </a:t>
            </a:r>
          </a:p>
        </p:txBody>
      </p:sp>
      <p:sp>
        <p:nvSpPr>
          <p:cNvPr id="26" name="ZoneTexte 19"/>
          <p:cNvSpPr txBox="1">
            <a:spLocks noChangeArrowheads="1"/>
          </p:cNvSpPr>
          <p:nvPr/>
        </p:nvSpPr>
        <p:spPr bwMode="auto">
          <a:xfrm>
            <a:off x="35496" y="4149080"/>
            <a:ext cx="5976664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8775" indent="-358775" algn="ctr"/>
            <a:r>
              <a:rPr lang="ru-RU" sz="2800" b="1" u="sng" dirty="0" smtClean="0">
                <a:solidFill>
                  <a:srgbClr val="0000FF"/>
                </a:solidFill>
                <a:latin typeface="Cambria" pitchFamily="18" charset="0"/>
                <a:sym typeface="Wingdings" pitchFamily="2" charset="2"/>
              </a:rPr>
              <a:t>Возможный механизм</a:t>
            </a:r>
          </a:p>
          <a:p>
            <a:pPr marL="358775" indent="-358775"/>
            <a:endParaRPr lang="ru-RU" sz="2800" b="1" u="sng" dirty="0" smtClean="0">
              <a:solidFill>
                <a:srgbClr val="0000FF"/>
              </a:solidFill>
              <a:latin typeface="Cambria" pitchFamily="18" charset="0"/>
              <a:sym typeface="Wingdings" pitchFamily="2" charset="2"/>
            </a:endParaRPr>
          </a:p>
          <a:p>
            <a:pPr marL="358775" indent="-358775"/>
            <a:endParaRPr lang="ru-RU" sz="2800" b="1" u="sng" dirty="0" smtClean="0">
              <a:solidFill>
                <a:srgbClr val="0000FF"/>
              </a:solidFill>
              <a:latin typeface="Cambria" pitchFamily="18" charset="0"/>
              <a:sym typeface="Wingdings" pitchFamily="2" charset="2"/>
            </a:endParaRPr>
          </a:p>
          <a:p>
            <a:pPr marL="358775" indent="-358775"/>
            <a:r>
              <a:rPr lang="ru-RU" sz="2000" b="1" dirty="0" smtClean="0">
                <a:solidFill>
                  <a:srgbClr val="0000FF"/>
                </a:solidFill>
                <a:latin typeface="Cambria" pitchFamily="18" charset="0"/>
                <a:sym typeface="Wingdings" pitchFamily="2" charset="2"/>
              </a:rPr>
              <a:t>    Гипотеза </a:t>
            </a:r>
            <a:r>
              <a:rPr lang="en-US" sz="2000" b="1" dirty="0" smtClean="0">
                <a:solidFill>
                  <a:srgbClr val="0000FF"/>
                </a:solidFill>
                <a:latin typeface="Cambria" pitchFamily="18" charset="0"/>
                <a:sym typeface="Wingdings" pitchFamily="2" charset="2"/>
              </a:rPr>
              <a:t>n°1 </a:t>
            </a:r>
            <a:r>
              <a:rPr lang="en-US" sz="2000" b="1" dirty="0">
                <a:solidFill>
                  <a:srgbClr val="0000FF"/>
                </a:solidFill>
                <a:latin typeface="Cambria" pitchFamily="18" charset="0"/>
                <a:sym typeface="Wingdings" pitchFamily="2" charset="2"/>
              </a:rPr>
              <a:t>: </a:t>
            </a:r>
          </a:p>
        </p:txBody>
      </p:sp>
      <p:sp>
        <p:nvSpPr>
          <p:cNvPr id="30" name="ZoneTexte 22"/>
          <p:cNvSpPr txBox="1">
            <a:spLocks noChangeArrowheads="1"/>
          </p:cNvSpPr>
          <p:nvPr/>
        </p:nvSpPr>
        <p:spPr bwMode="auto">
          <a:xfrm>
            <a:off x="35496" y="6064066"/>
            <a:ext cx="3096344" cy="60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mbria" pitchFamily="18" charset="0"/>
              </a:rPr>
              <a:t>O</a:t>
            </a:r>
            <a:r>
              <a:rPr lang="en-US" sz="2000" b="1" baseline="-25000" dirty="0">
                <a:latin typeface="Cambria" pitchFamily="18" charset="0"/>
              </a:rPr>
              <a:t>2</a:t>
            </a:r>
            <a:r>
              <a:rPr lang="en-US" sz="2000" b="1" dirty="0">
                <a:latin typeface="Cambria" pitchFamily="18" charset="0"/>
              </a:rPr>
              <a:t> + 2H</a:t>
            </a:r>
            <a:r>
              <a:rPr lang="en-US" sz="2000" b="1" baseline="-25000" dirty="0">
                <a:latin typeface="Cambria" pitchFamily="18" charset="0"/>
              </a:rPr>
              <a:t>2</a:t>
            </a:r>
            <a:r>
              <a:rPr lang="en-US" sz="2000" b="1" dirty="0">
                <a:latin typeface="Cambria" pitchFamily="18" charset="0"/>
              </a:rPr>
              <a:t>O + 4e</a:t>
            </a:r>
            <a:r>
              <a:rPr lang="en-US" sz="2000" b="1" baseline="30000" dirty="0">
                <a:latin typeface="Cambria" pitchFamily="18" charset="0"/>
              </a:rPr>
              <a:t>-</a:t>
            </a:r>
            <a:r>
              <a:rPr lang="en-US" sz="2000" b="1" dirty="0">
                <a:latin typeface="Cambria" pitchFamily="18" charset="0"/>
              </a:rPr>
              <a:t> </a:t>
            </a:r>
            <a:r>
              <a:rPr lang="en-US" sz="2000" b="1" dirty="0">
                <a:latin typeface="Cambria" pitchFamily="18" charset="0"/>
                <a:sym typeface="Symbol" pitchFamily="18" charset="2"/>
              </a:rPr>
              <a:t></a:t>
            </a:r>
            <a:r>
              <a:rPr lang="en-US" sz="2000" b="1" dirty="0">
                <a:latin typeface="Cambria" pitchFamily="18" charset="0"/>
              </a:rPr>
              <a:t> 4OH</a:t>
            </a:r>
            <a:r>
              <a:rPr lang="en-US" sz="2000" b="1" baseline="30000" dirty="0">
                <a:latin typeface="Cambria" pitchFamily="18" charset="0"/>
              </a:rPr>
              <a:t>-</a:t>
            </a:r>
          </a:p>
          <a:p>
            <a:pPr algn="ctr"/>
            <a:endParaRPr lang="fr-FR" sz="2000" baseline="-25000" dirty="0">
              <a:solidFill>
                <a:srgbClr val="0000FF"/>
              </a:solidFill>
              <a:latin typeface="Cambria" pitchFamily="18" charset="0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flipH="1">
            <a:off x="865188" y="3459336"/>
            <a:ext cx="1223962" cy="863600"/>
          </a:xfrm>
          <a:prstGeom prst="straightConnector1">
            <a:avLst/>
          </a:prstGeom>
          <a:ln>
            <a:solidFill>
              <a:schemeClr val="bg2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5184775" y="3538711"/>
            <a:ext cx="1223963" cy="865187"/>
          </a:xfrm>
          <a:prstGeom prst="straightConnector1">
            <a:avLst/>
          </a:prstGeom>
          <a:ln>
            <a:solidFill>
              <a:schemeClr val="bg2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1691680" y="4725144"/>
            <a:ext cx="86409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4644008" y="4797152"/>
            <a:ext cx="93610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1030</Words>
  <Application>Microsoft Office PowerPoint</Application>
  <PresentationFormat>Экран (4:3)</PresentationFormat>
  <Paragraphs>342</Paragraphs>
  <Slides>29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Тема Office</vt:lpstr>
      <vt:lpstr>Origin Graph</vt:lpstr>
      <vt:lpstr>Graph</vt:lpstr>
      <vt:lpstr>Слайд 1</vt:lpstr>
      <vt:lpstr>Задачи:</vt:lpstr>
      <vt:lpstr>Слайд 3</vt:lpstr>
      <vt:lpstr>1. Характеристика образцов</vt:lpstr>
      <vt:lpstr>2. Электрохимическая стабильность: ЦВА в растворе фона</vt:lpstr>
      <vt:lpstr>3.Влияние содержания углерода:</vt:lpstr>
      <vt:lpstr>Tentative mechanism of the ORR on manganese oxide/carbon composites [2,3]             </vt:lpstr>
      <vt:lpstr>Восстановление кислорода : сравнение простых и сложных оксидов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Perovskite structure</vt:lpstr>
      <vt:lpstr>Perovskite structure</vt:lpstr>
      <vt:lpstr>Слайд 19</vt:lpstr>
      <vt:lpstr>Влияние концентрации H2O2</vt:lpstr>
      <vt:lpstr> Механизм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Electrochemical stability : CV in N2-purged 1M NaOH</dc:title>
  <dc:creator>Анютка</dc:creator>
  <cp:lastModifiedBy>Анютка</cp:lastModifiedBy>
  <cp:revision>79</cp:revision>
  <dcterms:created xsi:type="dcterms:W3CDTF">2014-12-05T00:35:13Z</dcterms:created>
  <dcterms:modified xsi:type="dcterms:W3CDTF">2015-01-21T07:54:20Z</dcterms:modified>
</cp:coreProperties>
</file>