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9" r:id="rId3"/>
    <p:sldId id="263" r:id="rId4"/>
    <p:sldId id="266" r:id="rId5"/>
    <p:sldId id="265" r:id="rId6"/>
    <p:sldId id="257" r:id="rId7"/>
    <p:sldId id="258" r:id="rId8"/>
    <p:sldId id="268" r:id="rId9"/>
    <p:sldId id="271" r:id="rId10"/>
    <p:sldId id="272" r:id="rId11"/>
    <p:sldId id="273" r:id="rId12"/>
    <p:sldId id="274" r:id="rId13"/>
    <p:sldId id="261" r:id="rId14"/>
    <p:sldId id="262" r:id="rId15"/>
    <p:sldId id="267" r:id="rId16"/>
    <p:sldId id="270" r:id="rId17"/>
    <p:sldId id="269" r:id="rId18"/>
    <p:sldId id="26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5574A2C-8E21-4BA1-BA4F-48404E0D0723}">
          <p14:sldIdLst>
            <p14:sldId id="256"/>
            <p14:sldId id="259"/>
            <p14:sldId id="263"/>
            <p14:sldId id="266"/>
            <p14:sldId id="265"/>
            <p14:sldId id="257"/>
            <p14:sldId id="258"/>
            <p14:sldId id="268"/>
            <p14:sldId id="271"/>
            <p14:sldId id="272"/>
            <p14:sldId id="273"/>
            <p14:sldId id="274"/>
            <p14:sldId id="261"/>
            <p14:sldId id="262"/>
          </p14:sldIdLst>
        </p14:section>
        <p14:section name="Раздел без заголовка" id="{2CC57744-E3A9-4FF6-A88D-2588EF3E627C}">
          <p14:sldIdLst>
            <p14:sldId id="267"/>
            <p14:sldId id="270"/>
            <p14:sldId id="26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454" y="62"/>
      </p:cViewPr>
      <p:guideLst/>
    </p:cSldViewPr>
  </p:slideViewPr>
  <p:notesTextViewPr>
    <p:cViewPr>
      <p:scale>
        <a:sx n="1" d="1"/>
        <a:sy n="1" d="1"/>
      </p:scale>
      <p:origin x="0" y="-15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C1A2A-A6CE-4A34-9A83-B5C572CC29F0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2F317-28A6-4E30-BD74-5C71BCD6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3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317-28A6-4E30-BD74-5C71BCD63E8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31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317-28A6-4E30-BD74-5C71BCD63E8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10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317-28A6-4E30-BD74-5C71BCD63E8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01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Правило выполняется для простых координационных</a:t>
            </a:r>
            <a:r>
              <a:rPr lang="ru-RU" baseline="0" dirty="0" smtClean="0"/>
              <a:t> полиэдров, изначально никак не связано с расстоянием между кат и анионом; </a:t>
            </a:r>
            <a:r>
              <a:rPr lang="ru-RU" dirty="0" smtClean="0"/>
              <a:t>не выполняется для пирохлора – не существует.  Позже</a:t>
            </a:r>
            <a:r>
              <a:rPr lang="ru-RU" baseline="0" dirty="0" smtClean="0"/>
              <a:t> метод был развит многими учеными, в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Шенноном, который ввел зависимость ВУ от расстояния.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317-28A6-4E30-BD74-5C71BCD63E8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601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Правило выполняется для простых координационных</a:t>
            </a:r>
            <a:r>
              <a:rPr lang="ru-RU" baseline="0" dirty="0" smtClean="0"/>
              <a:t> полиэдров, изначально никак не связано с расстоянием между кат и анионом; </a:t>
            </a:r>
            <a:r>
              <a:rPr lang="ru-RU" dirty="0" smtClean="0"/>
              <a:t>не выполняется для пирохлора – не существует.  Позже</a:t>
            </a:r>
            <a:r>
              <a:rPr lang="ru-RU" baseline="0" dirty="0" smtClean="0"/>
              <a:t> метод был развит многими учеными, в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Шенноном, который ввел зависимость ВУ от расстояния.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317-28A6-4E30-BD74-5C71BCD63E8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08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elementary channel connects two elementary voids and corresponds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an edge of the VDP of 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atomdetermining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either of the voids;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an edge is called line of the elementary channel (Fig. 2c). The atoms,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whose VDPs have a common edge coinciding with the channel line, are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referred to as atoms determining the elementary channel. The polygon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whose vertices are the atoms determining the channel is called section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elementary channel (Fig. 2d). The radius of the elementary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channel section is the geometric mean for distances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barycentre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elementary channel section to the atoms determining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channel. Physically, the radius corresponds to an average distance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atoms surrounding the channel to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atompassing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through it. 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atomcan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freely pass through the channel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sumof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its radius and the average radius of the atoms determining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channel does not exceed the channel radius.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signiﬁcant elementary void and a signiﬁcant elementary channel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 void and a channel to be accessible for particular mobile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particles; just they are important to analyze crystal conductivity. 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present work the elementary voids and channels, which are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accessible for lithium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are assumed to be signiﬁcant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317-28A6-4E30-BD74-5C71BCD63E8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A7516F-6DC9-4167-94FB-5B4A086E3FEF}" type="slidenum">
              <a:rPr lang="ru-RU" altLang="ru-RU"/>
              <a:pPr>
                <a:spcBef>
                  <a:spcPct val="0"/>
                </a:spcBef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640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8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2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73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6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87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54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68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8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2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4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28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7E98C-E4CB-44D6-8BF9-63011AB04D6D}" type="datetimeFigureOut">
              <a:rPr lang="ru-RU" smtClean="0"/>
              <a:t>22.01.2015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661CD-9C94-48DB-97DA-43398BCFE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29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5.png"/><Relationship Id="rId10" Type="http://schemas.openxmlformats.org/officeDocument/2006/relationships/image" Target="../media/image12.e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10" Type="http://schemas.openxmlformats.org/officeDocument/2006/relationships/image" Target="../media/image12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341438"/>
            <a:ext cx="27686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87450" y="306388"/>
            <a:ext cx="69040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953735"/>
                </a:solidFill>
                <a:cs typeface="Arial" panose="020B0604020202020204" pitchFamily="34" charset="0"/>
              </a:rPr>
              <a:t>МГУ имени М.В. Ломоносова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953735"/>
                </a:solidFill>
                <a:cs typeface="Arial" panose="020B0604020202020204" pitchFamily="34" charset="0"/>
              </a:rPr>
              <a:t>Химический факультет</a:t>
            </a:r>
            <a:endParaRPr lang="ru-RU" altLang="ru-RU" sz="2800" dirty="0">
              <a:solidFill>
                <a:srgbClr val="953735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953735"/>
                </a:solidFill>
                <a:cs typeface="Arial" panose="020B0604020202020204" pitchFamily="34" charset="0"/>
              </a:rPr>
              <a:t>Кафедра неорганический химии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i="1" dirty="0" smtClean="0">
                <a:solidFill>
                  <a:srgbClr val="CD6209"/>
                </a:solidFill>
                <a:cs typeface="Arial" panose="020B0604020202020204" pitchFamily="34" charset="0"/>
              </a:rPr>
              <a:t>Лаборатория неорганической кристаллохимии</a:t>
            </a:r>
            <a:endParaRPr lang="ru-RU" altLang="ru-RU" sz="2000" i="1" dirty="0">
              <a:solidFill>
                <a:srgbClr val="CD6209"/>
              </a:solidFill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755650" y="1987550"/>
            <a:ext cx="6604000" cy="180022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Кристаллохимические подходы </a:t>
            </a:r>
            <a:br>
              <a:rPr lang="ru-RU" alt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поиску новых катодных материалов для </a:t>
            </a:r>
            <a:br>
              <a:rPr lang="ru-RU" alt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Na-</a:t>
            </a:r>
            <a:r>
              <a:rPr lang="ru-RU" alt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ионных аккумуляторов</a:t>
            </a:r>
            <a:endParaRPr lang="ru-RU" altLang="ru-RU" sz="3000" b="1" baseline="-25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3916069"/>
            <a:ext cx="7643813" cy="10826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cap="small" dirty="0" smtClean="0">
                <a:solidFill>
                  <a:srgbClr val="863D00"/>
                </a:solidFill>
                <a:latin typeface="Arial" pitchFamily="34" charset="0"/>
                <a:cs typeface="Arial" pitchFamily="34" charset="0"/>
              </a:rPr>
              <a:t>Станислав Федотов</a:t>
            </a:r>
            <a:endParaRPr lang="ru-RU" sz="2400" b="1" i="1" dirty="0" smtClean="0">
              <a:solidFill>
                <a:srgbClr val="863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D:\MyDoc\Неорганика\Работа\Эмблема_лаб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1296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33"/>
          <p:cNvSpPr>
            <a:spLocks noChangeArrowheads="1"/>
          </p:cNvSpPr>
          <p:nvPr/>
        </p:nvSpPr>
        <p:spPr bwMode="auto">
          <a:xfrm>
            <a:off x="3211033" y="6262981"/>
            <a:ext cx="28568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602E04"/>
                </a:solidFill>
                <a:cs typeface="Arial" panose="020B0604020202020204" pitchFamily="34" charset="0"/>
              </a:rPr>
              <a:t>Москва</a:t>
            </a:r>
            <a:r>
              <a:rPr lang="en-US" altLang="ru-RU" sz="2000" dirty="0" smtClean="0">
                <a:solidFill>
                  <a:srgbClr val="602E04"/>
                </a:solidFill>
                <a:cs typeface="Arial" panose="020B0604020202020204" pitchFamily="34" charset="0"/>
              </a:rPr>
              <a:t>, </a:t>
            </a:r>
            <a:r>
              <a:rPr lang="ru-RU" altLang="ru-RU" sz="2000" dirty="0" smtClean="0">
                <a:solidFill>
                  <a:srgbClr val="602E04"/>
                </a:solidFill>
                <a:cs typeface="Arial" panose="020B0604020202020204" pitchFamily="34" charset="0"/>
              </a:rPr>
              <a:t>22 января</a:t>
            </a:r>
            <a:r>
              <a:rPr lang="en-US" altLang="ru-RU" sz="2000" dirty="0" smtClean="0">
                <a:solidFill>
                  <a:srgbClr val="602E04"/>
                </a:solidFill>
                <a:cs typeface="Arial" panose="020B0604020202020204" pitchFamily="34" charset="0"/>
              </a:rPr>
              <a:t> 201</a:t>
            </a:r>
            <a:r>
              <a:rPr lang="ru-RU" altLang="ru-RU" sz="2000" dirty="0" smtClean="0">
                <a:solidFill>
                  <a:srgbClr val="602E04"/>
                </a:solidFill>
                <a:cs typeface="Arial" panose="020B0604020202020204" pitchFamily="34" charset="0"/>
              </a:rPr>
              <a:t>5</a:t>
            </a:r>
            <a:endParaRPr lang="ru-RU" altLang="ru-RU" sz="2000" baseline="-25000" dirty="0">
              <a:cs typeface="Arial" panose="020B0604020202020204" pitchFamily="34" charset="0"/>
            </a:endParaRPr>
          </a:p>
        </p:txBody>
      </p:sp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3276600" y="4581525"/>
            <a:ext cx="5580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u="sng" dirty="0" smtClean="0">
                <a:solidFill>
                  <a:srgbClr val="602E04"/>
                </a:solidFill>
                <a:sym typeface="Wingdings 2" panose="05020102010507070707" pitchFamily="18" charset="2"/>
              </a:rPr>
              <a:t>Научные руководители</a:t>
            </a:r>
            <a:r>
              <a:rPr lang="ru-RU" altLang="ru-RU" sz="2000" b="1" dirty="0" smtClean="0">
                <a:solidFill>
                  <a:srgbClr val="602E04"/>
                </a:solidFill>
                <a:sym typeface="Wingdings 2" panose="05020102010507070707" pitchFamily="18" charset="2"/>
              </a:rPr>
              <a:t>:</a:t>
            </a:r>
            <a:endParaRPr lang="ru-RU" altLang="ru-RU" sz="2000" b="1" dirty="0">
              <a:solidFill>
                <a:srgbClr val="602E04"/>
              </a:solidFill>
              <a:sym typeface="Wingdings 2" panose="05020102010507070707" pitchFamily="18" charset="2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602E04"/>
                </a:solidFill>
                <a:sym typeface="Wingdings 2" panose="05020102010507070707" pitchFamily="18" charset="2"/>
              </a:rPr>
              <a:t>К.х.н., </a:t>
            </a:r>
            <a:r>
              <a:rPr lang="ru-RU" altLang="ru-RU" sz="2000" dirty="0" err="1" smtClean="0">
                <a:solidFill>
                  <a:srgbClr val="602E04"/>
                </a:solidFill>
                <a:sym typeface="Wingdings 2" panose="05020102010507070707" pitchFamily="18" charset="2"/>
              </a:rPr>
              <a:t>в.н.с</a:t>
            </a:r>
            <a:r>
              <a:rPr lang="ru-RU" altLang="ru-RU" sz="2000" dirty="0" smtClean="0">
                <a:solidFill>
                  <a:srgbClr val="602E04"/>
                </a:solidFill>
                <a:sym typeface="Wingdings 2" panose="05020102010507070707" pitchFamily="18" charset="2"/>
              </a:rPr>
              <a:t>., Хасанова Н.Р.</a:t>
            </a:r>
            <a:endParaRPr lang="ru-RU" altLang="ru-RU" sz="2000" b="1" dirty="0">
              <a:solidFill>
                <a:srgbClr val="602E04"/>
              </a:solidFill>
              <a:sym typeface="Wingdings 2" panose="05020102010507070707" pitchFamily="18" charset="2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602E04"/>
                </a:solidFill>
                <a:sym typeface="Wingdings 2" panose="05020102010507070707" pitchFamily="18" charset="2"/>
              </a:rPr>
              <a:t>Чл.-корр. РАН, Антипов Е.В.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432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8879" y="111908"/>
            <a:ext cx="8436330" cy="623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NaFeSO</a:t>
            </a:r>
            <a:r>
              <a:rPr lang="en-US" altLang="ru-RU" sz="36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36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7" y="1226470"/>
            <a:ext cx="4528650" cy="311494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948313" y="5213023"/>
            <a:ext cx="1725106" cy="80262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33" y="737590"/>
            <a:ext cx="2458210" cy="3306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10" y="4113892"/>
            <a:ext cx="2555455" cy="8386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41957" y="5107711"/>
            <a:ext cx="1737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=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5.6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44634" y="5539897"/>
            <a:ext cx="1509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.0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u.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5885" y="5307766"/>
            <a:ext cx="52114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NaFeSO</a:t>
            </a:r>
            <a:r>
              <a:rPr lang="en-US" altLang="ru-RU" sz="20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Обратимая </a:t>
            </a:r>
            <a:r>
              <a:rPr lang="ru-RU" altLang="ru-RU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интеркаляция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0.15 </a:t>
            </a:r>
            <a:r>
              <a:rPr lang="ru-RU" altLang="ru-RU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en-US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endParaRPr lang="ru-RU" alt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1632" y="4552414"/>
            <a:ext cx="4659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LiFeSO</a:t>
            </a:r>
            <a:r>
              <a:rPr lang="en-US" altLang="ru-RU" sz="20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высокие э/х показатели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50" y="3347572"/>
            <a:ext cx="564430" cy="550991"/>
          </a:xfrm>
          <a:prstGeom prst="rect">
            <a:avLst/>
          </a:prstGeom>
        </p:spPr>
      </p:pic>
      <p:sp>
        <p:nvSpPr>
          <p:cNvPr id="14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059918" y="6291262"/>
            <a:ext cx="893288" cy="365125"/>
          </a:xfrm>
        </p:spPr>
        <p:txBody>
          <a:bodyPr/>
          <a:lstStyle/>
          <a:p>
            <a:fld id="{238661CD-9C94-48DB-97DA-43398BCFE2C9}" type="slidenum">
              <a:rPr lang="ru-RU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</a:t>
            </a:fld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30259" y="6370894"/>
            <a:ext cx="5348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P. Barpanda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, J.-M.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Tarascon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sv-SE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Inorg. Chem. 2010, 49, 7401–7413 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8879" y="111908"/>
            <a:ext cx="8436330" cy="623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Фториды как катодные материалы</a:t>
            </a:r>
            <a:endParaRPr lang="ru-RU" altLang="ru-RU" sz="36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163170"/>
              </p:ext>
            </p:extLst>
          </p:nvPr>
        </p:nvGraphicFramePr>
        <p:xfrm>
          <a:off x="997057" y="4473954"/>
          <a:ext cx="7425335" cy="1559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9435"/>
                <a:gridCol w="1602557"/>
                <a:gridCol w="1216057"/>
                <a:gridCol w="1181643"/>
                <a:gridCol w="19356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Соединение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C, </a:t>
                      </a:r>
                      <a:r>
                        <a:rPr lang="ru-RU" dirty="0" err="1" smtClean="0"/>
                        <a:t>мАч</a:t>
                      </a:r>
                      <a:r>
                        <a:rPr lang="ru-RU" dirty="0" smtClean="0"/>
                        <a:t>/г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act</a:t>
                      </a:r>
                      <a:r>
                        <a:rPr lang="en-US" baseline="0" dirty="0" smtClean="0"/>
                        <a:t> eV</a:t>
                      </a:r>
                      <a:endParaRPr lang="ru-RU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VF</a:t>
                      </a:r>
                      <a:r>
                        <a:rPr lang="en-US" baseline="-25000" dirty="0" smtClean="0"/>
                        <a:t>6</a:t>
                      </a:r>
                      <a:endParaRPr lang="ru-RU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171 (1.5 Na)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0.35</a:t>
                      </a:r>
                      <a:endParaRPr lang="ru-RU" sz="2000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1.2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1D [002]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FeVF</a:t>
                      </a:r>
                      <a:r>
                        <a:rPr lang="en-US" baseline="-25000" dirty="0" smtClean="0"/>
                        <a:t>7</a:t>
                      </a:r>
                      <a:endParaRPr lang="ru-RU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188 (2 Na)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0.15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0.9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2D (001)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Fe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14</a:t>
                      </a:r>
                      <a:endParaRPr lang="ru-RU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146 (3 Na)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0.25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1.1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2D [001], [010]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14" y="1391675"/>
            <a:ext cx="2213878" cy="22867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76" y="862122"/>
            <a:ext cx="1742935" cy="29508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95" y="1101381"/>
            <a:ext cx="2021678" cy="2698076"/>
          </a:xfrm>
          <a:prstGeom prst="rect">
            <a:avLst/>
          </a:prstGeom>
        </p:spPr>
      </p:pic>
      <p:sp>
        <p:nvSpPr>
          <p:cNvPr id="14" name="Text Box 82"/>
          <p:cNvSpPr txBox="1">
            <a:spLocks noChangeArrowheads="1"/>
          </p:cNvSpPr>
          <p:nvPr/>
        </p:nvSpPr>
        <p:spPr bwMode="auto">
          <a:xfrm>
            <a:off x="1362369" y="3799457"/>
            <a:ext cx="1673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</a:t>
            </a:r>
            <a:r>
              <a:rPr lang="en-US" altLang="ru-RU" sz="28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VF</a:t>
            </a:r>
            <a:r>
              <a:rPr lang="en-US" altLang="ru-RU" sz="28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 Box 82"/>
          <p:cNvSpPr txBox="1">
            <a:spLocks noChangeArrowheads="1"/>
          </p:cNvSpPr>
          <p:nvPr/>
        </p:nvSpPr>
        <p:spPr bwMode="auto">
          <a:xfrm>
            <a:off x="3616943" y="3812951"/>
            <a:ext cx="18788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</a:t>
            </a:r>
            <a:r>
              <a:rPr lang="en-US" altLang="ru-RU" sz="28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FeVF</a:t>
            </a:r>
            <a:r>
              <a:rPr lang="en-US" altLang="ru-RU" sz="28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 Box 82"/>
          <p:cNvSpPr txBox="1">
            <a:spLocks noChangeArrowheads="1"/>
          </p:cNvSpPr>
          <p:nvPr/>
        </p:nvSpPr>
        <p:spPr bwMode="auto">
          <a:xfrm>
            <a:off x="6376013" y="3799457"/>
            <a:ext cx="18788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</a:t>
            </a:r>
            <a:r>
              <a:rPr lang="en-US" altLang="ru-RU" sz="28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</a:t>
            </a: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Fe</a:t>
            </a:r>
            <a:r>
              <a:rPr lang="en-US" altLang="ru-RU" sz="28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lang="en-US" altLang="ru-RU" sz="28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060591" y="6291261"/>
            <a:ext cx="893288" cy="365125"/>
          </a:xfrm>
        </p:spPr>
        <p:txBody>
          <a:bodyPr/>
          <a:lstStyle/>
          <a:p>
            <a:fld id="{238661CD-9C94-48DB-97DA-43398BCFE2C9}" type="slidenum">
              <a:rPr lang="ru-RU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11</a:t>
            </a:fld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8879" y="366432"/>
            <a:ext cx="8436330" cy="623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altLang="ru-RU" sz="36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050491" y="6291262"/>
            <a:ext cx="893288" cy="365125"/>
          </a:xfrm>
        </p:spPr>
        <p:txBody>
          <a:bodyPr/>
          <a:lstStyle/>
          <a:p>
            <a:fld id="{238661CD-9C94-48DB-97DA-43398BCFE2C9}" type="slidenum">
              <a:rPr lang="ru-RU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12</a:t>
            </a:fld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35327" y="1098599"/>
            <a:ext cx="8683434" cy="451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AutoNum type="arabicParenR"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Геометрический подход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(TOPOS), BVSM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и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BVEL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(3DBVSMAPPER) –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эффективные и быстрые инструменты для изучения диффузии в кристаллических соединениях.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+mj-ea"/>
              <a:cs typeface="Arial" charset="0"/>
            </a:endParaRPr>
          </a:p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AutoNum type="arabicParenR"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Проведен «скрининг» натрий-содержащих соединений из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ICSD 2014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. </a:t>
            </a:r>
            <a:endParaRPr lang="en-US" sz="2000" b="1" baseline="-25000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+mj-ea"/>
              <a:cs typeface="Arial" charset="0"/>
            </a:endParaRPr>
          </a:p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AutoNum type="arabicParenR"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Для более глубокого изучения процессов диффузии в твердых телах необходимо подключать методы квантовой химии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DFT, MD, MEM etc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j-ea"/>
                <a:cs typeface="Arial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9814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3025039" y="1419412"/>
            <a:ext cx="5445861" cy="63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Коллективу лаборатории неорганической кристаллохимии</a:t>
            </a:r>
            <a:endParaRPr lang="ru-RU" alt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8" descr="D:\MyDoc\Неорганика\Работа\Эмблема_ла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1" y="1128128"/>
            <a:ext cx="1716088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Заголовок 1"/>
          <p:cNvSpPr txBox="1">
            <a:spLocks/>
          </p:cNvSpPr>
          <p:nvPr/>
        </p:nvSpPr>
        <p:spPr bwMode="auto">
          <a:xfrm>
            <a:off x="523875" y="204002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Благодарности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48" y="2896803"/>
            <a:ext cx="1873953" cy="1583418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025039" y="2984493"/>
            <a:ext cx="5445861" cy="63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Коллективу Самарского центра по теоретическому материаловедению</a:t>
            </a:r>
            <a:endParaRPr lang="ru-RU" alt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139732" y="3686558"/>
            <a:ext cx="5445861" cy="68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Блатов В.А., Кабанова Н.А., Кабанов А.А.</a:t>
            </a:r>
            <a:endParaRPr lang="ru-RU" alt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157017" y="5679778"/>
            <a:ext cx="5445861" cy="38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2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Maxim </a:t>
            </a:r>
            <a:r>
              <a:rPr lang="en-US" altLang="ru-RU" sz="24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Avdeev</a:t>
            </a:r>
            <a:endParaRPr lang="ru-RU" alt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06" y="5116794"/>
            <a:ext cx="2219325" cy="742950"/>
          </a:xfrm>
          <a:prstGeom prst="rect">
            <a:avLst/>
          </a:prstGeom>
        </p:spPr>
      </p:pic>
      <p:sp>
        <p:nvSpPr>
          <p:cNvPr id="1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050491" y="6281835"/>
            <a:ext cx="893288" cy="365125"/>
          </a:xfrm>
        </p:spPr>
        <p:txBody>
          <a:bodyPr/>
          <a:lstStyle/>
          <a:p>
            <a:fld id="{238661CD-9C94-48DB-97DA-43398BCFE2C9}" type="slidenum">
              <a:rPr lang="ru-RU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13</a:t>
            </a:fld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205720" y="5024682"/>
            <a:ext cx="5445861" cy="63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Nuclear Science and Technology </a:t>
            </a:r>
            <a:r>
              <a:rPr lang="en-US" altLang="ru-RU" sz="20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endParaRPr lang="ru-RU" alt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005639" y="1681360"/>
            <a:ext cx="7403069" cy="6492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Thank you for your attention</a:t>
            </a:r>
            <a:r>
              <a:rPr lang="ru-RU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!</a:t>
            </a:r>
            <a:endParaRPr lang="ru-RU" b="1" dirty="0" smtClean="0"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163" y="4097338"/>
            <a:ext cx="4572000" cy="1924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cap="small" dirty="0" smtClean="0">
                <a:solidFill>
                  <a:srgbClr val="4C3408"/>
                </a:solidFill>
                <a:ea typeface="Arial Unicode MS" pitchFamily="34" charset="-128"/>
                <a:cs typeface="Arial" pitchFamily="34" charset="0"/>
              </a:rPr>
              <a:t>Станислав Федотов</a:t>
            </a:r>
            <a:endParaRPr lang="en-US" sz="2000" b="1" i="1" cap="small" dirty="0">
              <a:solidFill>
                <a:srgbClr val="4C3408"/>
              </a:solidFill>
              <a:ea typeface="Arial Unicode MS" pitchFamily="34" charset="-128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cap="small" dirty="0">
              <a:solidFill>
                <a:srgbClr val="4C3408"/>
              </a:solidFill>
              <a:ea typeface="Arial Unicode MS" pitchFamily="34" charset="-128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4C3408"/>
                </a:solidFill>
                <a:ea typeface="Arial Unicode MS" pitchFamily="34" charset="-128"/>
                <a:cs typeface="Arial" pitchFamily="34" charset="0"/>
              </a:rPr>
              <a:t>119234, </a:t>
            </a:r>
            <a:r>
              <a:rPr lang="ru-RU" dirty="0" smtClean="0">
                <a:solidFill>
                  <a:srgbClr val="4C3408"/>
                </a:solidFill>
                <a:ea typeface="Arial Unicode MS" pitchFamily="34" charset="-128"/>
                <a:cs typeface="Arial" pitchFamily="34" charset="0"/>
              </a:rPr>
              <a:t>Ленинские горы, д. 1., стр. 3., к. 345.</a:t>
            </a:r>
            <a:endParaRPr lang="en-US" dirty="0">
              <a:solidFill>
                <a:srgbClr val="4C3408"/>
              </a:solidFill>
              <a:ea typeface="Arial Unicode MS" pitchFamily="34" charset="-128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4C3408"/>
                </a:solidFill>
                <a:ea typeface="Arial Unicode MS" pitchFamily="34" charset="-128"/>
                <a:cs typeface="Arial" pitchFamily="34" charset="0"/>
              </a:rPr>
              <a:t>Москва, Россия</a:t>
            </a:r>
            <a:endParaRPr lang="en-US" dirty="0">
              <a:solidFill>
                <a:srgbClr val="4C3408"/>
              </a:solidFill>
              <a:ea typeface="Arial Unicode MS" pitchFamily="34" charset="-128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4C3408"/>
                </a:solidFill>
                <a:ea typeface="Arial Unicode MS" pitchFamily="34" charset="-128"/>
                <a:cs typeface="Arial" pitchFamily="34" charset="0"/>
              </a:rPr>
              <a:t>+7-(919)-997-80-42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4C3408"/>
                </a:solidFill>
                <a:ea typeface="Arial Unicode MS" pitchFamily="34" charset="-128"/>
                <a:cs typeface="Arial" pitchFamily="34" charset="0"/>
              </a:rPr>
              <a:t>+7-(495)-939-34-90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>
                <a:solidFill>
                  <a:schemeClr val="accent6">
                    <a:lumMod val="50000"/>
                  </a:schemeClr>
                </a:solidFill>
                <a:ea typeface="Arial Unicode MS" pitchFamily="34" charset="-128"/>
                <a:cs typeface="Arial" pitchFamily="34" charset="0"/>
              </a:rPr>
              <a:t>fedotov.msu@gmail.com</a:t>
            </a: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050491" y="6281835"/>
            <a:ext cx="893288" cy="365125"/>
          </a:xfrm>
        </p:spPr>
        <p:txBody>
          <a:bodyPr/>
          <a:lstStyle/>
          <a:p>
            <a:fld id="{238661CD-9C94-48DB-97DA-43398BCFE2C9}" type="slidenum">
              <a:rPr lang="ru-RU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14</a:t>
            </a:fld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5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667" t="31482" r="13667" b="57555"/>
          <a:stretch/>
        </p:blipFill>
        <p:spPr>
          <a:xfrm>
            <a:off x="1092344" y="1019711"/>
            <a:ext cx="6472533" cy="5345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3107" t="46644" r="41744" b="45875"/>
          <a:stretch/>
        </p:blipFill>
        <p:spPr>
          <a:xfrm>
            <a:off x="965083" y="1627558"/>
            <a:ext cx="1313280" cy="364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667" t="58708" r="13667" b="28701"/>
          <a:stretch/>
        </p:blipFill>
        <p:spPr>
          <a:xfrm>
            <a:off x="1879483" y="1509517"/>
            <a:ext cx="6472531" cy="613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0993" t="75294" r="37090" b="14296"/>
          <a:stretch/>
        </p:blipFill>
        <p:spPr>
          <a:xfrm>
            <a:off x="3669174" y="2096906"/>
            <a:ext cx="1899920" cy="50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26" y="758775"/>
            <a:ext cx="5157916" cy="2030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4" t="3620" r="161" b="-3620"/>
          <a:stretch/>
        </p:blipFill>
        <p:spPr>
          <a:xfrm>
            <a:off x="4458882" y="2789191"/>
            <a:ext cx="2720360" cy="3905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49263"/>
          <a:stretch/>
        </p:blipFill>
        <p:spPr>
          <a:xfrm>
            <a:off x="1725109" y="2668214"/>
            <a:ext cx="2875175" cy="390579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24867" y="115411"/>
            <a:ext cx="8436330" cy="623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Электрохимические свойства</a:t>
            </a:r>
            <a:r>
              <a:rPr lang="en-US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en-US" altLang="ru-RU" sz="32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ru-RU" sz="32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32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46167" t="31778" r="17500" b="26593"/>
          <a:stretch/>
        </p:blipFill>
        <p:spPr>
          <a:xfrm>
            <a:off x="5096475" y="4853418"/>
            <a:ext cx="1848284" cy="11912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53584" t="20222" r="24583" b="14444"/>
          <a:stretch/>
        </p:blipFill>
        <p:spPr>
          <a:xfrm rot="5400000">
            <a:off x="2419697" y="4658675"/>
            <a:ext cx="1032219" cy="173743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88192" y="60382"/>
            <a:ext cx="8330392" cy="67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Arial" charset="0"/>
                <a:cs typeface="Arial" charset="0"/>
              </a:rPr>
              <a:t>Na</a:t>
            </a:r>
            <a:r>
              <a:rPr lang="en-US" sz="4000" b="1" baseline="-25000" dirty="0">
                <a:solidFill>
                  <a:srgbClr val="C00000"/>
                </a:solidFill>
                <a:latin typeface="Arial" charset="0"/>
                <a:cs typeface="Arial" charset="0"/>
              </a:rPr>
              <a:t>0.67</a:t>
            </a:r>
            <a:r>
              <a:rPr lang="en-US" sz="4000" b="1" dirty="0">
                <a:solidFill>
                  <a:srgbClr val="C00000"/>
                </a:solidFill>
                <a:latin typeface="Arial" charset="0"/>
                <a:cs typeface="Arial" charset="0"/>
              </a:rPr>
              <a:t>Fe</a:t>
            </a:r>
            <a:r>
              <a:rPr lang="en-US" sz="4000" b="1" baseline="-25000" dirty="0">
                <a:solidFill>
                  <a:srgbClr val="C00000"/>
                </a:solidFill>
                <a:latin typeface="Arial" charset="0"/>
                <a:cs typeface="Arial" charset="0"/>
              </a:rPr>
              <a:t>0.5</a:t>
            </a:r>
            <a:r>
              <a:rPr lang="en-US" sz="4000" b="1" dirty="0">
                <a:solidFill>
                  <a:srgbClr val="C00000"/>
                </a:solidFill>
                <a:latin typeface="Arial" charset="0"/>
                <a:cs typeface="Arial" charset="0"/>
              </a:rPr>
              <a:t>Mn</a:t>
            </a:r>
            <a:r>
              <a:rPr lang="en-US" sz="4000" b="1" baseline="-25000" dirty="0">
                <a:solidFill>
                  <a:srgbClr val="C00000"/>
                </a:solidFill>
                <a:latin typeface="Arial" charset="0"/>
                <a:cs typeface="Arial" charset="0"/>
              </a:rPr>
              <a:t>0.5</a:t>
            </a:r>
            <a:r>
              <a:rPr lang="en-US" sz="4000" b="1" dirty="0">
                <a:solidFill>
                  <a:srgbClr val="C00000"/>
                </a:solidFill>
                <a:latin typeface="Arial" charset="0"/>
                <a:cs typeface="Arial" charset="0"/>
              </a:rPr>
              <a:t>O</a:t>
            </a:r>
            <a:r>
              <a:rPr lang="en-US" sz="4000" b="1" baseline="-25000" dirty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endParaRPr lang="ru-RU" sz="4000" baseline="-250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235366" y="880396"/>
            <a:ext cx="1098427" cy="8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P2</a:t>
            </a:r>
            <a:endParaRPr lang="ru-RU" sz="3200" baseline="-250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754084" y="872269"/>
            <a:ext cx="1098427" cy="8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O3</a:t>
            </a:r>
            <a:endParaRPr lang="ru-RU" sz="3200" baseline="-250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9102" t="17579" r="20000" b="9943"/>
          <a:stretch/>
        </p:blipFill>
        <p:spPr>
          <a:xfrm>
            <a:off x="2055050" y="1976068"/>
            <a:ext cx="2044548" cy="2697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3749" t="19333" r="23584" b="14889"/>
          <a:stretch/>
        </p:blipFill>
        <p:spPr>
          <a:xfrm rot="12755073">
            <a:off x="7284888" y="1820028"/>
            <a:ext cx="1068014" cy="1743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49872" t="21909" r="20897" b="16324"/>
          <a:stretch/>
        </p:blipFill>
        <p:spPr>
          <a:xfrm>
            <a:off x="4790981" y="2057866"/>
            <a:ext cx="1955899" cy="23247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52667" t="20148" r="24000" b="14593"/>
          <a:stretch/>
        </p:blipFill>
        <p:spPr>
          <a:xfrm rot="5400000">
            <a:off x="715482" y="1955237"/>
            <a:ext cx="922986" cy="1452054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1874680" y="5775948"/>
          <a:ext cx="332678" cy="51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CorelDRAW" r:id="rId9" imgW="826607" imgH="1288008" progId="CorelDraw.Graphic.17">
                  <p:embed/>
                </p:oleObj>
              </mc:Choice>
              <mc:Fallback>
                <p:oleObj name="CorelDRAW" r:id="rId9" imgW="826607" imgH="128800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74680" y="5775948"/>
                        <a:ext cx="332678" cy="517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4917166" y="5732821"/>
          <a:ext cx="332678" cy="51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CorelDRAW" r:id="rId11" imgW="826607" imgH="1288008" progId="CorelDraw.Graphic.17">
                  <p:embed/>
                </p:oleObj>
              </mc:Choice>
              <mc:Fallback>
                <p:oleObj name="CorelDRAW" r:id="rId11" imgW="826607" imgH="128800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17166" y="5732821"/>
                        <a:ext cx="332678" cy="517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44056" y="3332609"/>
            <a:ext cx="1509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+/-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0.5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b. u.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38340" y="3257739"/>
            <a:ext cx="1509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+/-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b. u.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69859" y="5027840"/>
            <a:ext cx="1737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-3.14 eV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1.24 eV</a:t>
            </a:r>
            <a:endParaRPr lang="ru-RU" sz="20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8672" y="5035797"/>
            <a:ext cx="1737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-3.2 eV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3.1 eV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23785" y="905776"/>
            <a:ext cx="4090818" cy="5538150"/>
          </a:xfrm>
          <a:prstGeom prst="roundRect">
            <a:avLst>
              <a:gd name="adj" fmla="val 3885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15016" y="905775"/>
            <a:ext cx="4392203" cy="5538152"/>
          </a:xfrm>
          <a:prstGeom prst="roundRect">
            <a:avLst>
              <a:gd name="adj" fmla="val 3331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899430" y="1567629"/>
            <a:ext cx="1030760" cy="3331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charset="0"/>
              </a:rPr>
              <a:t>BVSM</a:t>
            </a:r>
            <a:endParaRPr lang="ru-RU" sz="20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905183" y="4653013"/>
            <a:ext cx="1030760" cy="3331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charset="0"/>
              </a:rPr>
              <a:t>BVEL</a:t>
            </a:r>
            <a:endParaRPr lang="ru-RU" sz="20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646113" y="4010025"/>
            <a:ext cx="31003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BVS mapping </a:t>
            </a:r>
            <a:b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3DBVSMAPPER program</a:t>
            </a:r>
            <a:endParaRPr lang="ru-RU" sz="1600" baseline="30000" dirty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243" name="Object 2"/>
          <p:cNvGraphicFramePr>
            <a:graphicFrameLocks noGrp="1" noChangeAspect="1"/>
          </p:cNvGraphicFramePr>
          <p:nvPr>
            <p:ph/>
          </p:nvPr>
        </p:nvGraphicFramePr>
        <p:xfrm>
          <a:off x="684213" y="4652963"/>
          <a:ext cx="2957512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3" imgW="1612900" imgH="482600" progId="Equation.3">
                  <p:embed/>
                </p:oleObj>
              </mc:Choice>
              <mc:Fallback>
                <p:oleObj name="Equation" r:id="rId3" imgW="1612900" imgH="482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652963"/>
                        <a:ext cx="2957512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82"/>
          <p:cNvSpPr txBox="1">
            <a:spLocks noChangeArrowheads="1"/>
          </p:cNvSpPr>
          <p:nvPr/>
        </p:nvSpPr>
        <p:spPr bwMode="auto">
          <a:xfrm>
            <a:off x="900113" y="5589588"/>
            <a:ext cx="2397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ru-RU" sz="1600" i="1" baseline="-250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j</a:t>
            </a:r>
            <a:r>
              <a:rPr lang="en-US" altLang="ru-RU" sz="1600" i="1" baseline="-25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ru-RU" sz="16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 </a:t>
            </a:r>
            <a:r>
              <a:rPr lang="ru-RU" altLang="ru-RU" sz="16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bond </a:t>
            </a:r>
            <a:r>
              <a:rPr lang="ru-RU" altLang="ru-RU" sz="16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distance</a:t>
            </a:r>
            <a:r>
              <a:rPr lang="en-US" altLang="ru-RU" sz="16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lang="en-US" altLang="ru-RU" sz="1600" baseline="-25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lang="en-US" altLang="ru-RU" sz="16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ru-RU" sz="16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 – </a:t>
            </a:r>
            <a:r>
              <a:rPr lang="en-US" altLang="ru-RU" sz="16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tabular constants</a:t>
            </a:r>
            <a:endParaRPr lang="ru-RU" altLang="ru-RU" sz="16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4084638" y="43688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aseline="-25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46" name="Rectangle 21"/>
          <p:cNvSpPr>
            <a:spLocks noChangeArrowheads="1"/>
          </p:cNvSpPr>
          <p:nvPr/>
        </p:nvSpPr>
        <p:spPr bwMode="auto">
          <a:xfrm>
            <a:off x="5913438" y="40640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aseline="-25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47" name="Заголовок 1"/>
          <p:cNvSpPr txBox="1">
            <a:spLocks/>
          </p:cNvSpPr>
          <p:nvPr/>
        </p:nvSpPr>
        <p:spPr bwMode="auto">
          <a:xfrm>
            <a:off x="41275" y="-26988"/>
            <a:ext cx="89090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ru-RU" sz="3600" b="1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ru-RU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diffusion in LiFePO</a:t>
            </a:r>
            <a:r>
              <a:rPr lang="en-US" altLang="ru-RU" sz="3600" b="1" baseline="-25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3600" b="1" baseline="-2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8" name="Picture 2" descr="FIG1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3817938"/>
            <a:ext cx="28194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" descr="FIG1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3854450"/>
            <a:ext cx="248761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20"/>
          <p:cNvSpPr>
            <a:spLocks noChangeArrowheads="1"/>
          </p:cNvSpPr>
          <p:nvPr/>
        </p:nvSpPr>
        <p:spPr bwMode="auto">
          <a:xfrm>
            <a:off x="3779838" y="4262438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aseline="-25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51" name="Rectangle 20"/>
          <p:cNvSpPr>
            <a:spLocks noChangeArrowheads="1"/>
          </p:cNvSpPr>
          <p:nvPr/>
        </p:nvSpPr>
        <p:spPr bwMode="auto">
          <a:xfrm>
            <a:off x="6176963" y="4178300"/>
            <a:ext cx="3730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aseline="-25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8470900" y="6477000"/>
            <a:ext cx="565150" cy="279400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1CA43C13-C686-4B45-98E8-91A29A3D32E9}" type="slidenum">
              <a:rPr lang="ru-RU" altLang="ru-RU" sz="2400" smtClean="0">
                <a:solidFill>
                  <a:srgbClr val="984807"/>
                </a:solidFill>
                <a:latin typeface="Calibri" panose="020F0502020204030204" pitchFamily="34" charset="0"/>
              </a:rPr>
              <a:pPr algn="ctr" eaLnBrk="1" hangingPunct="1">
                <a:defRPr/>
              </a:pPr>
              <a:t>18</a:t>
            </a:fld>
            <a:endParaRPr lang="ru-RU" altLang="ru-RU" sz="3200" smtClean="0">
              <a:solidFill>
                <a:srgbClr val="984807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284663" y="3429000"/>
            <a:ext cx="4267200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ru-RU" sz="1400" b="1" i="1" baseline="0" dirty="0">
                <a:solidFill>
                  <a:schemeClr val="accent2">
                    <a:lumMod val="50000"/>
                  </a:schemeClr>
                </a:solidFill>
              </a:rPr>
              <a:t>NPD/MEM</a:t>
            </a:r>
            <a:r>
              <a:rPr lang="en-US" altLang="ru-RU" sz="1400" i="1" baseline="0" dirty="0">
                <a:solidFill>
                  <a:schemeClr val="accent2">
                    <a:lumMod val="50000"/>
                  </a:schemeClr>
                </a:solidFill>
              </a:rPr>
              <a:t>: S.I. Nishimura et al. Nature Materials 7 (2008) 707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65138" y="3421063"/>
            <a:ext cx="2971800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ru-RU" sz="1400" b="1" i="1" baseline="0" dirty="0">
                <a:solidFill>
                  <a:schemeClr val="accent2">
                    <a:lumMod val="50000"/>
                  </a:schemeClr>
                </a:solidFill>
              </a:rPr>
              <a:t>MD</a:t>
            </a:r>
            <a:r>
              <a:rPr lang="en-US" altLang="ru-RU" sz="1400" i="1" baseline="0" dirty="0">
                <a:solidFill>
                  <a:schemeClr val="accent2">
                    <a:lumMod val="50000"/>
                  </a:schemeClr>
                </a:solidFill>
              </a:rPr>
              <a:t> (M.S. Islam et al. Chem. Mater.</a:t>
            </a:r>
            <a:br>
              <a:rPr lang="en-US" altLang="ru-RU" sz="1400" i="1" baseline="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altLang="ru-RU" sz="1400" i="1" baseline="0" dirty="0">
                <a:solidFill>
                  <a:schemeClr val="accent2">
                    <a:lumMod val="50000"/>
                  </a:schemeClr>
                </a:solidFill>
              </a:rPr>
              <a:t> 17 (2005) 5085</a:t>
            </a:r>
          </a:p>
        </p:txBody>
      </p:sp>
      <p:pic>
        <p:nvPicPr>
          <p:cNvPr id="10255" name="Picture 1" descr="FIG1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1676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Rectangle 19"/>
          <p:cNvSpPr>
            <a:spLocks noChangeArrowheads="1"/>
          </p:cNvSpPr>
          <p:nvPr/>
        </p:nvSpPr>
        <p:spPr bwMode="auto">
          <a:xfrm>
            <a:off x="3460750" y="1111250"/>
            <a:ext cx="585788" cy="574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aseline="-25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57" name="Rectangle 20"/>
          <p:cNvSpPr>
            <a:spLocks noChangeArrowheads="1"/>
          </p:cNvSpPr>
          <p:nvPr/>
        </p:nvSpPr>
        <p:spPr bwMode="auto">
          <a:xfrm>
            <a:off x="611188" y="90805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aseline="-25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258" name="Picture 2" descr="FIG1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838200"/>
            <a:ext cx="46863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9" name="Text Box 8"/>
          <p:cNvSpPr txBox="1">
            <a:spLocks noChangeArrowheads="1"/>
          </p:cNvSpPr>
          <p:nvPr/>
        </p:nvSpPr>
        <p:spPr bwMode="auto">
          <a:xfrm>
            <a:off x="6324600" y="70485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600" baseline="300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</a:t>
            </a:r>
            <a:r>
              <a:rPr lang="en-US" altLang="ru-RU" sz="16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Li</a:t>
            </a:r>
            <a:r>
              <a:rPr lang="en-US" altLang="ru-RU" sz="1600" baseline="-250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0.6</a:t>
            </a:r>
            <a:r>
              <a:rPr lang="en-US" altLang="ru-RU" sz="16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FePO</a:t>
            </a:r>
            <a:r>
              <a:rPr lang="en-US" altLang="ru-RU" sz="1600" baseline="-250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ru-RU" sz="16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(620 K)</a:t>
            </a:r>
            <a:endParaRPr lang="en-US" altLang="ru-RU" sz="16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60" name="Rectangle 1"/>
          <p:cNvSpPr>
            <a:spLocks noChangeArrowheads="1"/>
          </p:cNvSpPr>
          <p:nvPr/>
        </p:nvSpPr>
        <p:spPr bwMode="auto">
          <a:xfrm>
            <a:off x="3563938" y="1125538"/>
            <a:ext cx="585787" cy="5016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aseline="-25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 Box 75"/>
          <p:cNvSpPr txBox="1">
            <a:spLocks noChangeArrowheads="1"/>
          </p:cNvSpPr>
          <p:nvPr/>
        </p:nvSpPr>
        <p:spPr bwMode="auto">
          <a:xfrm>
            <a:off x="179388" y="6237288"/>
            <a:ext cx="4135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M.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Sale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, M.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Avdeev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, J.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Appl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.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Cryst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. 45(2012)</a:t>
            </a: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,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a typeface="ＭＳ Ｐゴシック"/>
                <a:cs typeface="ＭＳ Ｐゴシック"/>
              </a:rPr>
              <a:t>1054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785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611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ru-RU" altLang="ru-RU" sz="4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363044"/>
            <a:ext cx="8478175" cy="46518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14350" indent="-514350">
              <a:lnSpc>
                <a:spcPct val="150000"/>
              </a:lnSpc>
              <a:buAutoNum type="romanUcPeriod"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Кристаллохимические подходы</a:t>
            </a:r>
          </a:p>
          <a:p>
            <a:pPr marL="808038" indent="-266700">
              <a:lnSpc>
                <a:spcPct val="100000"/>
              </a:lnSpc>
              <a:buFont typeface="+mj-lt"/>
              <a:buAutoNum type="arabicPeriod"/>
              <a:tabLst>
                <a:tab pos="719138" algn="l"/>
              </a:tabLst>
            </a:pPr>
            <a: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Геометрический подход: </a:t>
            </a:r>
            <a: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полиэдры Вороного-Дирихле</a:t>
            </a:r>
          </a:p>
          <a:p>
            <a:pPr marL="808038" indent="-266700">
              <a:lnSpc>
                <a:spcPct val="150000"/>
              </a:lnSpc>
              <a:buFont typeface="+mj-lt"/>
              <a:buAutoNum type="arabicPeriod"/>
              <a:tabLst>
                <a:tab pos="719138" algn="l"/>
              </a:tabLst>
            </a:pPr>
            <a: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валентных усилий</a:t>
            </a:r>
          </a:p>
          <a:p>
            <a:pPr marL="808038" indent="-266700">
              <a:lnSpc>
                <a:spcPct val="150000"/>
              </a:lnSpc>
              <a:buFont typeface="+mj-lt"/>
              <a:buAutoNum type="arabicPeriod"/>
              <a:tabLst>
                <a:tab pos="719138" algn="l"/>
              </a:tabLst>
            </a:pPr>
            <a: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BVSM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BVEL (3DBVSMAPPER)</a:t>
            </a:r>
            <a:endParaRPr lang="ru-RU" altLang="ru-RU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indent="-541338">
              <a:lnSpc>
                <a:spcPct val="150000"/>
              </a:lnSpc>
              <a:buFont typeface="+mj-lt"/>
              <a:buAutoNum type="romanUcPeriod" startAt="2"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новых катодных материалов</a:t>
            </a:r>
            <a:endParaRPr lang="ru-RU" altLang="ru-RU"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romanUcPeriod" startAt="2"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  <a:endParaRPr lang="en-US" altLang="ru-RU" sz="32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romanUcPeriod" startAt="2"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altLang="ru-RU"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1063" y="6262981"/>
            <a:ext cx="423862" cy="365125"/>
          </a:xfrm>
        </p:spPr>
        <p:txBody>
          <a:bodyPr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/>
          <a:stretch/>
        </p:blipFill>
        <p:spPr>
          <a:xfrm>
            <a:off x="786913" y="809468"/>
            <a:ext cx="2717360" cy="297779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75784" y="308568"/>
            <a:ext cx="7886700" cy="6718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Геометрический подход</a:t>
            </a:r>
            <a:br>
              <a:rPr lang="ru-RU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Полиэдры Вороного-Дирихле</a:t>
            </a:r>
            <a:endParaRPr lang="ru-RU" altLang="ru-RU" sz="36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91253" y="2838273"/>
            <a:ext cx="3872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миграции </a:t>
            </a:r>
            <a: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подвижного иона (</a:t>
            </a:r>
            <a: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ru-RU" sz="2000" b="1" baseline="30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en-US" altLang="ru-RU" sz="2000" b="1" baseline="30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…)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981768"/>
              </p:ext>
            </p:extLst>
          </p:nvPr>
        </p:nvGraphicFramePr>
        <p:xfrm>
          <a:off x="4249003" y="1572634"/>
          <a:ext cx="351229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6814"/>
                <a:gridCol w="2665483"/>
              </a:tblGrid>
              <a:tr h="321990">
                <a:tc>
                  <a:txBody>
                    <a:bodyPr/>
                    <a:lstStyle/>
                    <a:p>
                      <a:r>
                        <a:rPr lang="en-US" altLang="ru-RU" sz="2000" b="1" i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ru-RU" sz="2000" b="1" i="1" baseline="-250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990">
                <a:tc>
                  <a:txBody>
                    <a:bodyPr/>
                    <a:lstStyle/>
                    <a:p>
                      <a:r>
                        <a:rPr lang="en-US" altLang="ru-RU" sz="2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altLang="ru-RU" sz="2000" b="1" i="1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0.077 &lt; G</a:t>
                      </a:r>
                      <a:r>
                        <a:rPr lang="en-US" sz="200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&lt; 0.1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2000" b="1" i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ru-RU" sz="2000" b="1" i="1" baseline="-250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endParaRPr lang="ru-RU" altLang="ru-RU" sz="2000" i="1" baseline="-250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≤ </a:t>
                      </a:r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20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</a:t>
                      </a:r>
                      <a:r>
                        <a:rPr lang="en-US" sz="2000" baseline="-250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cat</a:t>
                      </a:r>
                      <a:r>
                        <a:rPr lang="en-US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+ R</a:t>
                      </a:r>
                      <a:r>
                        <a:rPr lang="en-US" sz="200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an</a:t>
                      </a:r>
                      <a:r>
                        <a:rPr lang="en-US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ru-RU" sz="2000" baseline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47" y="4023064"/>
            <a:ext cx="1683307" cy="1638218"/>
          </a:xfrm>
          <a:prstGeom prst="rect">
            <a:avLst/>
          </a:prstGeom>
        </p:spPr>
      </p:pic>
      <p:sp>
        <p:nvSpPr>
          <p:cNvPr id="15" name="Стрелка вниз 14"/>
          <p:cNvSpPr/>
          <p:nvPr/>
        </p:nvSpPr>
        <p:spPr>
          <a:xfrm>
            <a:off x="1762628" y="3749556"/>
            <a:ext cx="841346" cy="228919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75529" y="1061185"/>
            <a:ext cx="3722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Элементарные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значимые </a:t>
            </a:r>
            <a:b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пустоты и каналы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47" y="3525128"/>
            <a:ext cx="2749998" cy="2664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8209" y="3718124"/>
            <a:ext cx="836499" cy="2378529"/>
          </a:xfrm>
          <a:prstGeom prst="rect">
            <a:avLst/>
          </a:prstGeom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8260827" y="4487158"/>
            <a:ext cx="0" cy="97096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8260827" y="446928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93145" y="490738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LiFePO</a:t>
            </a:r>
            <a:r>
              <a:rPr lang="en-US" altLang="ru-RU" sz="24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400" baseline="-25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028210" y="5776753"/>
            <a:ext cx="2310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TOPOS PRO</a:t>
            </a:r>
            <a:endParaRPr lang="ru-RU" altLang="ru-RU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3758" y="6397992"/>
            <a:ext cx="4415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V.A.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Blatov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IUCr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CompComm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Newsletter. 7 (2006) 4.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779417" y="6362026"/>
            <a:ext cx="385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* V.A.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</a:rPr>
              <a:t>Blatov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</a:rPr>
              <a:t>Crystallogr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. Rev. 10 (2004) 249.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1063" y="6262981"/>
            <a:ext cx="423862" cy="365125"/>
          </a:xfrm>
        </p:spPr>
        <p:txBody>
          <a:bodyPr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75784" y="308568"/>
            <a:ext cx="7886700" cy="6718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валентных усилий </a:t>
            </a:r>
            <a:r>
              <a:rPr lang="en-US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(BVS)</a:t>
            </a:r>
            <a:endParaRPr lang="ru-RU" altLang="ru-RU" sz="36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84163595"/>
              </p:ext>
            </p:extLst>
          </p:nvPr>
        </p:nvGraphicFramePr>
        <p:xfrm>
          <a:off x="521711" y="2671907"/>
          <a:ext cx="4107582" cy="123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4" imgW="1612900" imgH="482600" progId="Equation.3">
                  <p:embed/>
                </p:oleObj>
              </mc:Choice>
              <mc:Fallback>
                <p:oleObj name="Equation" r:id="rId4" imgW="1612900" imgH="482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11" y="2671907"/>
                        <a:ext cx="4107582" cy="1230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82"/>
          <p:cNvSpPr txBox="1">
            <a:spLocks noChangeArrowheads="1"/>
          </p:cNvSpPr>
          <p:nvPr/>
        </p:nvSpPr>
        <p:spPr bwMode="auto">
          <a:xfrm>
            <a:off x="4912095" y="2933109"/>
            <a:ext cx="3987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lang="en-US" altLang="ru-RU" sz="2000" i="1" baseline="-25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lang="en-US" altLang="ru-RU" sz="2000" i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ru-RU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длина связи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</a:t>
            </a:r>
            <a:r>
              <a:rPr lang="en-US" altLang="ru-RU" sz="2000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</a:t>
            </a:r>
            <a:r>
              <a:rPr lang="en-US" alt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ru-RU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 –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табличные константы</a:t>
            </a:r>
            <a:endParaRPr lang="ru-RU" alt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" name="Text Box 82"/>
          <p:cNvSpPr txBox="1">
            <a:spLocks noChangeArrowheads="1"/>
          </p:cNvSpPr>
          <p:nvPr/>
        </p:nvSpPr>
        <p:spPr bwMode="auto">
          <a:xfrm>
            <a:off x="1020601" y="4029181"/>
            <a:ext cx="74595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Сумма валентных усилий = степень окисления атома</a:t>
            </a:r>
            <a:endParaRPr lang="en-US" alt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4809" y="6393497"/>
            <a:ext cx="7312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Brown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 I. D. (2009).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Chem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Rev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. 109, 6858–6919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809" y="6085720"/>
            <a:ext cx="7621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Sale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 M. &amp;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Avdeev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 M. (2012). J.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Appl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Cryst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. 45, 1054–1056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521711" y="1066903"/>
            <a:ext cx="8185407" cy="101566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 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правило </a:t>
            </a:r>
            <a:r>
              <a:rPr lang="ru-RU" altLang="ru-RU" sz="2000" b="1" u="sng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Полинга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b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ru-RU" altLang="ru-RU" sz="20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cумма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валентных усилий катионов, сходящихся на анионе, </a:t>
            </a:r>
            <a:b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должна быть численно равна валентности аниона</a:t>
            </a:r>
            <a:endParaRPr lang="ru-RU" alt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 Box 82"/>
          <p:cNvSpPr txBox="1">
            <a:spLocks noChangeArrowheads="1"/>
          </p:cNvSpPr>
          <p:nvPr/>
        </p:nvSpPr>
        <p:spPr bwMode="auto">
          <a:xfrm>
            <a:off x="521711" y="2141405"/>
            <a:ext cx="74595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20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D. </a:t>
            </a:r>
            <a:r>
              <a:rPr lang="en-US" alt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Altermatt</a:t>
            </a:r>
            <a:r>
              <a:rPr lang="en-US" altLang="ru-RU" sz="20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I. D. Brown (1985)</a:t>
            </a:r>
          </a:p>
        </p:txBody>
      </p:sp>
      <p:sp>
        <p:nvSpPr>
          <p:cNvPr id="19" name="Text Box 82"/>
          <p:cNvSpPr txBox="1">
            <a:spLocks noChangeArrowheads="1"/>
          </p:cNvSpPr>
          <p:nvPr/>
        </p:nvSpPr>
        <p:spPr bwMode="auto">
          <a:xfrm>
            <a:off x="1319818" y="4651160"/>
            <a:ext cx="81083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1600" dirty="0" err="1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Altermatt</a:t>
            </a:r>
            <a:r>
              <a:rPr lang="en-US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Brown, </a:t>
            </a:r>
            <a:r>
              <a:rPr lang="en-US" altLang="ru-RU" sz="1600" dirty="0" err="1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Brese</a:t>
            </a:r>
            <a:r>
              <a:rPr lang="en-US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O’Keefe – </a:t>
            </a:r>
            <a:r>
              <a:rPr lang="ru-RU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анализ более 30000 соединений</a:t>
            </a:r>
            <a:endParaRPr lang="en-US" altLang="ru-RU" sz="1600" dirty="0" smtClean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" name="Text Box 82"/>
          <p:cNvSpPr txBox="1">
            <a:spLocks noChangeArrowheads="1"/>
          </p:cNvSpPr>
          <p:nvPr/>
        </p:nvSpPr>
        <p:spPr bwMode="auto">
          <a:xfrm>
            <a:off x="1732571" y="5136079"/>
            <a:ext cx="5623761" cy="70788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Простой метод подтверждения кристаллической структуры</a:t>
            </a:r>
            <a:endParaRPr lang="en-US" altLang="ru-RU" sz="2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1063" y="6262981"/>
            <a:ext cx="423862" cy="365125"/>
          </a:xfrm>
        </p:spPr>
        <p:txBody>
          <a:bodyPr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75784" y="308568"/>
            <a:ext cx="7886700" cy="6718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BVSM </a:t>
            </a:r>
            <a:r>
              <a:rPr lang="ru-RU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BVEL (3DBVSMAPPER</a:t>
            </a:r>
            <a:r>
              <a:rPr lang="ru-RU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36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731" y="5941528"/>
            <a:ext cx="45902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*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Sale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 M. &amp;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Avdeev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 M. (2012). J.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Appl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Cryst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. 45, 1054–1056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00435" y="6224695"/>
            <a:ext cx="3300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Adams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 S. (2012).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Appl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 90, 32–328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217" y="2019323"/>
            <a:ext cx="1680719" cy="26800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" b="3939"/>
          <a:stretch/>
        </p:blipFill>
        <p:spPr>
          <a:xfrm>
            <a:off x="689344" y="1948942"/>
            <a:ext cx="1670235" cy="279976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69" y="2611519"/>
            <a:ext cx="578993" cy="164633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20" y="2611519"/>
            <a:ext cx="704586" cy="165844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b="10187"/>
          <a:stretch/>
        </p:blipFill>
        <p:spPr>
          <a:xfrm>
            <a:off x="2686638" y="2724346"/>
            <a:ext cx="853353" cy="1537980"/>
          </a:xfrm>
          <a:prstGeom prst="rect">
            <a:avLst/>
          </a:prstGeom>
        </p:spPr>
      </p:pic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1543446" y="5171842"/>
            <a:ext cx="13749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BVSM</a:t>
            </a:r>
          </a:p>
        </p:txBody>
      </p:sp>
      <p:sp>
        <p:nvSpPr>
          <p:cNvPr id="32" name="Text Box 82"/>
          <p:cNvSpPr txBox="1">
            <a:spLocks noChangeArrowheads="1"/>
          </p:cNvSpPr>
          <p:nvPr/>
        </p:nvSpPr>
        <p:spPr bwMode="auto">
          <a:xfrm>
            <a:off x="6312432" y="5030592"/>
            <a:ext cx="13749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BVEL</a:t>
            </a:r>
          </a:p>
        </p:txBody>
      </p:sp>
      <p:sp>
        <p:nvSpPr>
          <p:cNvPr id="33" name="Text Box 82"/>
          <p:cNvSpPr txBox="1">
            <a:spLocks noChangeArrowheads="1"/>
          </p:cNvSpPr>
          <p:nvPr/>
        </p:nvSpPr>
        <p:spPr bwMode="auto">
          <a:xfrm>
            <a:off x="4007086" y="4333197"/>
            <a:ext cx="971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VDP</a:t>
            </a:r>
          </a:p>
        </p:txBody>
      </p:sp>
      <p:sp>
        <p:nvSpPr>
          <p:cNvPr id="34" name="Левая фигурная скобка 33"/>
          <p:cNvSpPr/>
          <p:nvPr/>
        </p:nvSpPr>
        <p:spPr>
          <a:xfrm rot="16200000">
            <a:off x="1973204" y="3438845"/>
            <a:ext cx="269369" cy="2864209"/>
          </a:xfrm>
          <a:prstGeom prst="leftBrace">
            <a:avLst>
              <a:gd name="adj1" fmla="val 98077"/>
              <a:gd name="adj2" fmla="val 51211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Левая фигурная скобка 34"/>
          <p:cNvSpPr/>
          <p:nvPr/>
        </p:nvSpPr>
        <p:spPr>
          <a:xfrm rot="16200000">
            <a:off x="6742693" y="3267282"/>
            <a:ext cx="269369" cy="2864209"/>
          </a:xfrm>
          <a:prstGeom prst="leftBrace">
            <a:avLst>
              <a:gd name="adj1" fmla="val 98077"/>
              <a:gd name="adj2" fmla="val 51211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 Box 82"/>
          <p:cNvSpPr txBox="1">
            <a:spLocks noChangeArrowheads="1"/>
          </p:cNvSpPr>
          <p:nvPr/>
        </p:nvSpPr>
        <p:spPr bwMode="auto">
          <a:xfrm>
            <a:off x="3656101" y="1927381"/>
            <a:ext cx="1673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LiFePO</a:t>
            </a:r>
            <a:r>
              <a:rPr lang="en-US" altLang="ru-RU" sz="28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73581" y="5264556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+/- </a:t>
            </a:r>
            <a:r>
              <a:rPr lang="en-US" altLang="ru-R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0.1 BV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379823" y="4972904"/>
            <a:ext cx="1720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altLang="ru-RU" baseline="-250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min</a:t>
            </a:r>
            <a:r>
              <a:rPr lang="en-US" altLang="ru-R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-5.06 eV</a:t>
            </a:r>
          </a:p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act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1.06 eV</a:t>
            </a:r>
            <a:endParaRPr lang="ru-RU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4873936" y="3011638"/>
            <a:ext cx="0" cy="97096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873936" y="299376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Text Box 82"/>
          <p:cNvSpPr txBox="1">
            <a:spLocks noChangeArrowheads="1"/>
          </p:cNvSpPr>
          <p:nvPr/>
        </p:nvSpPr>
        <p:spPr bwMode="auto">
          <a:xfrm>
            <a:off x="5632270" y="5638089"/>
            <a:ext cx="2700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Учет взаимодействия </a:t>
            </a:r>
            <a:br>
              <a:rPr lang="ru-RU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ru-RU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одноименных зарядов</a:t>
            </a:r>
            <a:endParaRPr lang="en-US" altLang="ru-RU" sz="1600" dirty="0" smtClean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2" name="Text Box 82"/>
          <p:cNvSpPr txBox="1">
            <a:spLocks noChangeArrowheads="1"/>
          </p:cNvSpPr>
          <p:nvPr/>
        </p:nvSpPr>
        <p:spPr bwMode="auto">
          <a:xfrm>
            <a:off x="477278" y="1065958"/>
            <a:ext cx="82378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Разбиение пространства кристаллической ячейки, автоматический расчет </a:t>
            </a:r>
            <a:r>
              <a:rPr lang="en-US" alt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BVS </a:t>
            </a:r>
            <a:r>
              <a:rPr lang="ru-RU" alt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в каждом участке, построение </a:t>
            </a:r>
            <a:r>
              <a:rPr lang="en-US" alt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3D-</a:t>
            </a:r>
            <a:r>
              <a:rPr lang="ru-RU" alt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распределения</a:t>
            </a:r>
            <a:endParaRPr lang="en-US" altLang="ru-RU" sz="18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1063" y="6262981"/>
            <a:ext cx="423862" cy="365125"/>
          </a:xfrm>
        </p:spPr>
        <p:txBody>
          <a:bodyPr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2840" y="6222864"/>
            <a:ext cx="5027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E.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V. </a:t>
            </a:r>
            <a:r>
              <a:rPr lang="en-US" sz="1400" dirty="0" err="1">
                <a:solidFill>
                  <a:schemeClr val="accent2">
                    <a:lumMod val="50000"/>
                  </a:schemeClr>
                </a:solidFill>
              </a:rPr>
              <a:t>Antipov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, N.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R.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</a:rPr>
              <a:t>Khasanova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, S.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S.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</a:rPr>
              <a:t>Fedotov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</a:rPr>
              <a:t>IUCrJ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(2015). 2, 85–94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4867" y="115411"/>
            <a:ext cx="8436330" cy="623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поиска катодных материалов</a:t>
            </a:r>
            <a:endParaRPr lang="ru-RU" altLang="ru-RU" sz="32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66127" y="1194440"/>
            <a:ext cx="3919552" cy="707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12168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записей</a:t>
            </a:r>
            <a:r>
              <a:rPr lang="en-US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Na-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содержащих соединений</a:t>
            </a:r>
            <a:endParaRPr lang="en-US" altLang="ru-RU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31960" y="4048739"/>
            <a:ext cx="3987887" cy="400110"/>
          </a:xfrm>
          <a:prstGeom prst="rect">
            <a:avLst/>
          </a:prstGeom>
          <a:ln w="28575">
            <a:solidFill>
              <a:srgbClr val="993300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Удельная емкость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мАч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/г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36388" y="4889439"/>
            <a:ext cx="3792513" cy="646331"/>
          </a:xfrm>
          <a:prstGeom prst="rect">
            <a:avLst/>
          </a:prstGeom>
          <a:ln w="28575">
            <a:solidFill>
              <a:srgbClr val="993300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Финальный отбор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экзотическая химия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дубликаты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etc.)</a:t>
            </a: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37669" y="2174440"/>
            <a:ext cx="5340949" cy="646331"/>
          </a:xfrm>
          <a:prstGeom prst="rect">
            <a:avLst/>
          </a:prstGeom>
          <a:ln w="28575">
            <a:solidFill>
              <a:srgbClr val="993300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Электрохимически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активные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металлы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V,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Fe, Co, Ni, Cu,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Mo, W)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4571237" y="2949099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571237" y="3829153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4571237" y="4576937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4571237" y="1889213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24867" y="3141105"/>
            <a:ext cx="2310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TOPOS PRO</a:t>
            </a:r>
            <a:endParaRPr lang="ru-RU" alt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6686" y="3172292"/>
            <a:ext cx="881973" cy="52322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F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50758" y="3186185"/>
            <a:ext cx="444352" cy="52322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890" y="1308991"/>
            <a:ext cx="194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ICSD 2014</a:t>
            </a:r>
            <a:endParaRPr lang="ru-RU" altLang="ru-RU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4615656" y="5699507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345484" y="5853142"/>
            <a:ext cx="3029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 соединений</a:t>
            </a:r>
            <a:endParaRPr lang="ru-RU" alt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Левая фигурная скобка 37"/>
          <p:cNvSpPr/>
          <p:nvPr/>
        </p:nvSpPr>
        <p:spPr>
          <a:xfrm rot="10800000">
            <a:off x="7537199" y="2029869"/>
            <a:ext cx="247036" cy="2575140"/>
          </a:xfrm>
          <a:prstGeom prst="leftBrace">
            <a:avLst>
              <a:gd name="adj1" fmla="val 98077"/>
              <a:gd name="adj2" fmla="val 51211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914857" y="3098207"/>
            <a:ext cx="986428" cy="439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ККМ</a:t>
            </a:r>
            <a:endParaRPr lang="en-US" alt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1063" y="6262981"/>
            <a:ext cx="423862" cy="365125"/>
          </a:xfrm>
        </p:spPr>
        <p:txBody>
          <a:bodyPr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31691" y="4185745"/>
            <a:ext cx="8201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топологии и размерности диффузионных  путей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3761023" y="3912569"/>
            <a:ext cx="1678386" cy="21627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2" name="Прямоугольник 21"/>
          <p:cNvSpPr/>
          <p:nvPr/>
        </p:nvSpPr>
        <p:spPr>
          <a:xfrm>
            <a:off x="2432844" y="2818110"/>
            <a:ext cx="554960" cy="307777"/>
          </a:xfrm>
          <a:prstGeom prst="rect">
            <a:avLst/>
          </a:prstGeom>
          <a:ln w="28575">
            <a:noFill/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BVS</a:t>
            </a:r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36928" y="1487566"/>
            <a:ext cx="3278012" cy="707886"/>
          </a:xfrm>
          <a:prstGeom prst="rect">
            <a:avLst/>
          </a:prstGeom>
          <a:ln w="28575">
            <a:solidFill>
              <a:srgbClr val="993300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Разбиение на полиэдры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Вороного-Дирихле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 rot="1825384">
            <a:off x="3067630" y="3090002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9774616" flipH="1">
            <a:off x="5594583" y="3090001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16396" y="3407407"/>
            <a:ext cx="2930610" cy="400110"/>
          </a:xfrm>
          <a:prstGeom prst="rect">
            <a:avLst/>
          </a:prstGeom>
          <a:ln w="28575">
            <a:solidFill>
              <a:srgbClr val="993300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соединений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497510" y="3406205"/>
            <a:ext cx="2986715" cy="400110"/>
          </a:xfrm>
          <a:prstGeom prst="rect">
            <a:avLst/>
          </a:prstGeom>
          <a:ln w="28575">
            <a:solidFill>
              <a:srgbClr val="993300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соединений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4304366" y="1201313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090932" y="2715324"/>
            <a:ext cx="1620765" cy="523220"/>
          </a:xfrm>
          <a:prstGeom prst="rect">
            <a:avLst/>
          </a:prstGeom>
          <a:ln w="28575">
            <a:noFill/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Геометрические</a:t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</a:t>
            </a:r>
            <a:endParaRPr lang="ru-RU" sz="10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61785" y="2512125"/>
            <a:ext cx="2228303" cy="46166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пустот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60935" y="650091"/>
            <a:ext cx="3029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 соединений</a:t>
            </a:r>
            <a:endParaRPr lang="ru-RU" alt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4304366" y="2266814"/>
            <a:ext cx="489654" cy="159584"/>
          </a:xfrm>
          <a:prstGeom prst="downArrow">
            <a:avLst>
              <a:gd name="adj1" fmla="val 29972"/>
              <a:gd name="adj2" fmla="val 52097"/>
            </a:avLst>
          </a:prstGeom>
          <a:gradFill flip="none" rotWithShape="1">
            <a:gsLst>
              <a:gs pos="86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15000">
                <a:schemeClr val="accent2">
                  <a:lumMod val="30000"/>
                  <a:lumOff val="70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rgbClr val="993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490767" y="5067622"/>
            <a:ext cx="638033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~150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соединений</a:t>
            </a:r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каждом наборе</a:t>
            </a:r>
          </a:p>
          <a:p>
            <a:pPr algn="ctr"/>
            <a:r>
              <a:rPr lang="en-US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1D, 2D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en-US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каналов</a:t>
            </a:r>
            <a:endParaRPr lang="ru-RU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1063" y="6262981"/>
            <a:ext cx="423862" cy="365125"/>
          </a:xfrm>
        </p:spPr>
        <p:txBody>
          <a:bodyPr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6586" y="-29495"/>
            <a:ext cx="8436330" cy="623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ru-RU" sz="32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altLang="ru-RU" sz="32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32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8" y="1067005"/>
            <a:ext cx="1493815" cy="2967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29" y="1280862"/>
            <a:ext cx="1053239" cy="211614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325195" y="1135267"/>
            <a:ext cx="1402751" cy="1059077"/>
            <a:chOff x="242584" y="3587548"/>
            <a:chExt cx="1402751" cy="105907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84" y="3587548"/>
              <a:ext cx="1402751" cy="1059077"/>
            </a:xfrm>
            <a:prstGeom prst="rect">
              <a:avLst/>
            </a:prstGeom>
          </p:spPr>
        </p:pic>
        <p:sp>
          <p:nvSpPr>
            <p:cNvPr id="10" name="Выгнутая вниз стрелка 9"/>
            <p:cNvSpPr/>
            <p:nvPr/>
          </p:nvSpPr>
          <p:spPr>
            <a:xfrm rot="809924">
              <a:off x="638089" y="4152075"/>
              <a:ext cx="311719" cy="100868"/>
            </a:xfrm>
            <a:prstGeom prst="curved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Выгнутая вниз стрелка 10"/>
            <p:cNvSpPr/>
            <p:nvPr/>
          </p:nvSpPr>
          <p:spPr>
            <a:xfrm rot="20233563">
              <a:off x="1043080" y="4150361"/>
              <a:ext cx="274320" cy="96730"/>
            </a:xfrm>
            <a:prstGeom prst="curved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527721" y="911920"/>
            <a:ext cx="1597117" cy="1420994"/>
            <a:chOff x="7241299" y="4117087"/>
            <a:chExt cx="1597117" cy="142099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99" y="4117087"/>
              <a:ext cx="1597117" cy="1420994"/>
            </a:xfrm>
            <a:prstGeom prst="rect">
              <a:avLst/>
            </a:prstGeom>
          </p:spPr>
        </p:pic>
        <p:sp>
          <p:nvSpPr>
            <p:cNvPr id="12" name="Выгнутая вниз стрелка 11"/>
            <p:cNvSpPr/>
            <p:nvPr/>
          </p:nvSpPr>
          <p:spPr>
            <a:xfrm rot="11609924">
              <a:off x="8005240" y="4508335"/>
              <a:ext cx="311719" cy="100868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низ стрелка 12"/>
            <p:cNvSpPr/>
            <p:nvPr/>
          </p:nvSpPr>
          <p:spPr>
            <a:xfrm rot="6984844">
              <a:off x="7599810" y="4736173"/>
              <a:ext cx="274320" cy="9673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46167" t="31778" r="17500" b="26593"/>
          <a:stretch/>
        </p:blipFill>
        <p:spPr>
          <a:xfrm>
            <a:off x="4971775" y="3216885"/>
            <a:ext cx="1848284" cy="11912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53584" t="20222" r="24583" b="14444"/>
          <a:stretch/>
        </p:blipFill>
        <p:spPr>
          <a:xfrm rot="5400000">
            <a:off x="2967131" y="2940387"/>
            <a:ext cx="1032219" cy="1737437"/>
          </a:xfrm>
          <a:prstGeom prst="rect">
            <a:avLst/>
          </a:prstGeom>
        </p:spPr>
      </p:pic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407609"/>
              </p:ext>
            </p:extLst>
          </p:nvPr>
        </p:nvGraphicFramePr>
        <p:xfrm>
          <a:off x="2422114" y="4057660"/>
          <a:ext cx="332678" cy="51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CorelDRAW" r:id="rId9" imgW="826607" imgH="1288008" progId="CorelDraw.Graphic.17">
                  <p:embed/>
                </p:oleObj>
              </mc:Choice>
              <mc:Fallback>
                <p:oleObj name="CorelDRAW" r:id="rId9" imgW="826607" imgH="128800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22114" y="4057660"/>
                        <a:ext cx="332678" cy="517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412084"/>
              </p:ext>
            </p:extLst>
          </p:nvPr>
        </p:nvGraphicFramePr>
        <p:xfrm>
          <a:off x="4792466" y="4096288"/>
          <a:ext cx="332678" cy="51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CorelDRAW" r:id="rId11" imgW="826607" imgH="1288008" progId="CorelDraw.Graphic.17">
                  <p:embed/>
                </p:oleObj>
              </mc:Choice>
              <mc:Fallback>
                <p:oleObj name="CorelDRAW" r:id="rId11" imgW="826607" imgH="128800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92466" y="4096288"/>
                        <a:ext cx="332678" cy="517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6310414" y="309885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</a:t>
            </a:r>
            <a:endParaRPr lang="ru-RU" sz="3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04341" y="318062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</a:t>
            </a:r>
            <a:endParaRPr lang="ru-RU" sz="36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42" y="4784709"/>
            <a:ext cx="5157916" cy="203041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03830" y="4018601"/>
            <a:ext cx="1509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+/-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0.6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u.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42168" y="2175977"/>
            <a:ext cx="1737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-3.2 eV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3.8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47036" y="2139701"/>
            <a:ext cx="1737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3.3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0.9 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</a:t>
            </a:r>
            <a:endParaRPr lang="ru-RU" sz="20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35442" y="3600769"/>
            <a:ext cx="1509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+/-</a:t>
            </a:r>
            <a:r>
              <a:rPr lang="en-US" sz="20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0.3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u.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6586" y="873612"/>
            <a:ext cx="4090818" cy="3698987"/>
          </a:xfrm>
          <a:prstGeom prst="roundRect">
            <a:avLst>
              <a:gd name="adj" fmla="val 3885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616931" y="873612"/>
            <a:ext cx="4090818" cy="3698987"/>
          </a:xfrm>
          <a:prstGeom prst="roundRect">
            <a:avLst>
              <a:gd name="adj" fmla="val 3885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1063" y="6262981"/>
            <a:ext cx="423862" cy="365125"/>
          </a:xfrm>
        </p:spPr>
        <p:txBody>
          <a:bodyPr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6586" y="-29495"/>
            <a:ext cx="8436330" cy="623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NaMXO</a:t>
            </a:r>
            <a:r>
              <a:rPr lang="en-US" altLang="ru-RU" sz="32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 = </a:t>
            </a:r>
            <a:r>
              <a:rPr lang="en-US" alt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Fe; A = P, As)</a:t>
            </a:r>
            <a:endParaRPr lang="ru-RU" altLang="ru-RU" sz="32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86237" y="4076259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= 7% 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4794" y="905673"/>
            <a:ext cx="3504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NaMPO</a:t>
            </a:r>
            <a:r>
              <a:rPr lang="en-US" altLang="ru-RU" sz="36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maricite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9657" y="1738855"/>
            <a:ext cx="4175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Электрохимически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активен!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625939" y="2048296"/>
            <a:ext cx="1737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&gt;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68362" y="2048296"/>
            <a:ext cx="1509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u.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40475" y="2977137"/>
            <a:ext cx="3417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NaFePO</a:t>
            </a:r>
            <a:r>
              <a:rPr lang="en-US" altLang="ru-RU" sz="36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olivine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5245" y="3538625"/>
            <a:ext cx="3976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Электрохимически</a:t>
            </a:r>
            <a:r>
              <a:rPr lang="ru-RU" altLang="ru-R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АКТИВЕН!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37176" y="3918019"/>
            <a:ext cx="10663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u.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73377" y="3910681"/>
            <a:ext cx="173736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= </a:t>
            </a:r>
            <a:r>
              <a:rPr lang="en-US" sz="2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3.5 </a:t>
            </a: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 </a:t>
            </a:r>
            <a:endParaRPr lang="ru-RU" sz="20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5007" y="4703895"/>
            <a:ext cx="3828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NaMnAsO</a:t>
            </a:r>
            <a:r>
              <a:rPr lang="en-US" altLang="ru-RU" sz="36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olivine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30406" y="5106653"/>
            <a:ext cx="6078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5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 sz="5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3244" y="5836850"/>
            <a:ext cx="10663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0.2</a:t>
            </a:r>
            <a:r>
              <a:rPr lang="en-US" sz="2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u.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299445" y="5829512"/>
            <a:ext cx="173736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= 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1.2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 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196890" y="5532664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5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altLang="ru-RU" sz="5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/>
          <p:nvPr/>
        </p:nvPicPr>
        <p:blipFill rotWithShape="1">
          <a:blip r:embed="rId2"/>
          <a:srcRect l="46564" t="19613" r="22651" b="12201"/>
          <a:stretch/>
        </p:blipFill>
        <p:spPr bwMode="auto">
          <a:xfrm>
            <a:off x="6367731" y="3277256"/>
            <a:ext cx="2499205" cy="3113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91" y="746879"/>
            <a:ext cx="1989680" cy="2553423"/>
          </a:xfrm>
          <a:prstGeom prst="rect">
            <a:avLst/>
          </a:prstGeom>
        </p:spPr>
      </p:pic>
      <p:sp>
        <p:nvSpPr>
          <p:cNvPr id="45" name="Выгнутая вправо стрелка 44"/>
          <p:cNvSpPr/>
          <p:nvPr/>
        </p:nvSpPr>
        <p:spPr>
          <a:xfrm>
            <a:off x="4363299" y="3343756"/>
            <a:ext cx="554548" cy="187156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375" y="2977137"/>
            <a:ext cx="564430" cy="550991"/>
          </a:xfrm>
          <a:prstGeom prst="rect">
            <a:avLst/>
          </a:prstGeom>
        </p:spPr>
      </p:pic>
      <p:cxnSp>
        <p:nvCxnSpPr>
          <p:cNvPr id="47" name="Прямая со стрелкой 46"/>
          <p:cNvCxnSpPr/>
          <p:nvPr/>
        </p:nvCxnSpPr>
        <p:spPr>
          <a:xfrm flipV="1">
            <a:off x="6322393" y="5916175"/>
            <a:ext cx="0" cy="36933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6425466" y="5978947"/>
            <a:ext cx="292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b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6319995" y="6285506"/>
            <a:ext cx="264018" cy="16082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6319716" y="6285506"/>
            <a:ext cx="305928" cy="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6272219" y="5719119"/>
            <a:ext cx="282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a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360458" y="6321715"/>
            <a:ext cx="271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1063" y="6262981"/>
            <a:ext cx="423862" cy="365125"/>
          </a:xfrm>
        </p:spPr>
        <p:txBody>
          <a:bodyPr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2165</TotalTime>
  <Words>1122</Words>
  <Application>Microsoft Office PowerPoint</Application>
  <PresentationFormat>Экран (4:3)</PresentationFormat>
  <Paragraphs>215</Paragraphs>
  <Slides>18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 Unicode MS</vt:lpstr>
      <vt:lpstr>ＭＳ Ｐゴシック</vt:lpstr>
      <vt:lpstr>ＭＳ Ｐゴシック</vt:lpstr>
      <vt:lpstr>Arial</vt:lpstr>
      <vt:lpstr>Calibri</vt:lpstr>
      <vt:lpstr>Calibri Light</vt:lpstr>
      <vt:lpstr>Times New Roman</vt:lpstr>
      <vt:lpstr>Wingdings 2</vt:lpstr>
      <vt:lpstr>Тема Office</vt:lpstr>
      <vt:lpstr>Equation</vt:lpstr>
      <vt:lpstr>CorelDRAW</vt:lpstr>
      <vt:lpstr>Кристаллохимические подходы  к поиску новых катодных материалов для  Na-ионных аккумуляторов</vt:lpstr>
      <vt:lpstr>Outline</vt:lpstr>
      <vt:lpstr>Геометрический подход Полиэдры Вороного-Дирихле</vt:lpstr>
      <vt:lpstr>Метод валентных усилий (BVS)</vt:lpstr>
      <vt:lpstr>BVSM и BVEL (3DBVSMAPPER*)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Кристаллохимические подходы  к поиску новых катодных материалов для  Na-ионных аккумуляторов</dc:title>
  <dc:creator>Stanislav</dc:creator>
  <cp:lastModifiedBy>Stanislav</cp:lastModifiedBy>
  <cp:revision>65</cp:revision>
  <dcterms:created xsi:type="dcterms:W3CDTF">2015-01-20T09:48:40Z</dcterms:created>
  <dcterms:modified xsi:type="dcterms:W3CDTF">2015-01-22T06:33:33Z</dcterms:modified>
</cp:coreProperties>
</file>