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32"/>
  </p:notesMasterIdLst>
  <p:sldIdLst>
    <p:sldId id="257" r:id="rId4"/>
    <p:sldId id="270" r:id="rId5"/>
    <p:sldId id="271" r:id="rId6"/>
    <p:sldId id="274" r:id="rId7"/>
    <p:sldId id="275" r:id="rId8"/>
    <p:sldId id="288" r:id="rId9"/>
    <p:sldId id="303" r:id="rId10"/>
    <p:sldId id="297" r:id="rId11"/>
    <p:sldId id="300" r:id="rId12"/>
    <p:sldId id="304" r:id="rId13"/>
    <p:sldId id="276" r:id="rId14"/>
    <p:sldId id="305" r:id="rId15"/>
    <p:sldId id="292" r:id="rId16"/>
    <p:sldId id="301" r:id="rId17"/>
    <p:sldId id="307" r:id="rId18"/>
    <p:sldId id="308" r:id="rId19"/>
    <p:sldId id="309" r:id="rId20"/>
    <p:sldId id="310" r:id="rId21"/>
    <p:sldId id="280" r:id="rId22"/>
    <p:sldId id="289" r:id="rId23"/>
    <p:sldId id="281" r:id="rId24"/>
    <p:sldId id="282" r:id="rId25"/>
    <p:sldId id="285" r:id="rId26"/>
    <p:sldId id="312" r:id="rId27"/>
    <p:sldId id="287" r:id="rId28"/>
    <p:sldId id="294" r:id="rId29"/>
    <p:sldId id="298" r:id="rId30"/>
    <p:sldId id="29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9C6A9-F763-401E-A282-5A4DD0BA885F}" type="doc">
      <dgm:prSet loTypeId="urn:microsoft.com/office/officeart/2005/8/layout/process2" loCatId="process" qsTypeId="urn:microsoft.com/office/officeart/2005/8/quickstyle/simple3" qsCatId="simple" csTypeId="urn:microsoft.com/office/officeart/2005/8/colors/colorful1" csCatId="colorful" phldr="1"/>
      <dgm:spPr/>
    </dgm:pt>
    <dgm:pt modelId="{149BB379-469F-4E88-AEB1-6E83251C0B62}">
      <dgm:prSet phldrT="[Текст]"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Облучение образцов рентгеновским излучением при 77 К</a:t>
          </a:r>
          <a:endParaRPr lang="ru-RU" dirty="0"/>
        </a:p>
      </dgm:t>
    </dgm:pt>
    <dgm:pt modelId="{754106A4-CBEA-487E-A021-9C7DE657CCFA}" type="parTrans" cxnId="{0E8F4BC5-974F-43C0-857E-4D391BD6E3D4}">
      <dgm:prSet/>
      <dgm:spPr/>
      <dgm:t>
        <a:bodyPr/>
        <a:lstStyle/>
        <a:p>
          <a:endParaRPr lang="ru-RU"/>
        </a:p>
      </dgm:t>
    </dgm:pt>
    <dgm:pt modelId="{05B1834F-2697-43D2-A221-4DDC30141484}" type="sibTrans" cxnId="{0E8F4BC5-974F-43C0-857E-4D391BD6E3D4}">
      <dgm:prSet/>
      <dgm:spPr/>
      <dgm:t>
        <a:bodyPr/>
        <a:lstStyle/>
        <a:p>
          <a:endParaRPr lang="ru-RU"/>
        </a:p>
      </dgm:t>
    </dgm:pt>
    <dgm:pt modelId="{07E2C1BE-EAD7-4CBD-B7F1-3AC056BCA909}">
      <dgm:prSet phldrT="[Текст]"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Регистрация ЭПР спектров и спектров оптического поглощения при 77 К</a:t>
          </a:r>
        </a:p>
        <a:p>
          <a:r>
            <a:rPr lang="ru-RU" b="1" dirty="0" smtClean="0">
              <a:latin typeface="Calibri" pitchFamily="34" charset="0"/>
            </a:rPr>
            <a:t>(без промежуточного разогрева)</a:t>
          </a:r>
          <a:endParaRPr lang="ru-RU" dirty="0"/>
        </a:p>
      </dgm:t>
    </dgm:pt>
    <dgm:pt modelId="{13008BAE-D758-4183-BB2C-E5F4953573BB}" type="parTrans" cxnId="{DCD3DA1E-60D9-4A70-A389-8180C44BF98F}">
      <dgm:prSet/>
      <dgm:spPr/>
      <dgm:t>
        <a:bodyPr/>
        <a:lstStyle/>
        <a:p>
          <a:endParaRPr lang="ru-RU"/>
        </a:p>
      </dgm:t>
    </dgm:pt>
    <dgm:pt modelId="{3D5679EE-B582-475A-8349-1E86134B047D}" type="sibTrans" cxnId="{DCD3DA1E-60D9-4A70-A389-8180C44BF98F}">
      <dgm:prSet/>
      <dgm:spPr/>
      <dgm:t>
        <a:bodyPr/>
        <a:lstStyle/>
        <a:p>
          <a:endParaRPr lang="ru-RU"/>
        </a:p>
      </dgm:t>
    </dgm:pt>
    <dgm:pt modelId="{444E80E3-5CDF-4459-8D0C-4951E8423EE3}">
      <dgm:prSet phldrT="[Текст]"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Подготовка образцов (</a:t>
          </a:r>
          <a:r>
            <a:rPr lang="en-US" b="1" dirty="0" smtClean="0">
              <a:latin typeface="Calibri" pitchFamily="34" charset="0"/>
            </a:rPr>
            <a:t>1% </a:t>
          </a:r>
          <a:r>
            <a:rPr lang="ru-RU" b="1" dirty="0" smtClean="0">
              <a:latin typeface="Calibri" pitchFamily="34" charset="0"/>
            </a:rPr>
            <a:t>об. </a:t>
          </a:r>
          <a:r>
            <a:rPr lang="en-US" b="1" dirty="0" smtClean="0">
              <a:latin typeface="Calibri" pitchFamily="34" charset="0"/>
            </a:rPr>
            <a:t>S/RH</a:t>
          </a:r>
          <a:r>
            <a:rPr lang="ru-RU" b="1" dirty="0" smtClean="0">
              <a:latin typeface="Calibri" pitchFamily="34" charset="0"/>
            </a:rPr>
            <a:t>) по стандартной методике</a:t>
          </a:r>
          <a:endParaRPr lang="ru-RU" dirty="0"/>
        </a:p>
      </dgm:t>
    </dgm:pt>
    <dgm:pt modelId="{58BA16A3-1947-4460-8C45-64060CCF84E6}" type="sibTrans" cxnId="{AE5B8E91-FF6D-4916-80D7-A2CF8A4152AB}">
      <dgm:prSet/>
      <dgm:spPr/>
      <dgm:t>
        <a:bodyPr/>
        <a:lstStyle/>
        <a:p>
          <a:endParaRPr lang="ru-RU"/>
        </a:p>
      </dgm:t>
    </dgm:pt>
    <dgm:pt modelId="{E42B2072-0666-411F-9B60-B7AD5C481F94}" type="parTrans" cxnId="{AE5B8E91-FF6D-4916-80D7-A2CF8A4152AB}">
      <dgm:prSet/>
      <dgm:spPr/>
      <dgm:t>
        <a:bodyPr/>
        <a:lstStyle/>
        <a:p>
          <a:endParaRPr lang="ru-RU"/>
        </a:p>
      </dgm:t>
    </dgm:pt>
    <dgm:pt modelId="{D09615F4-EBEE-456C-A2C6-2E49176F60E2}" type="pres">
      <dgm:prSet presAssocID="{BDC9C6A9-F763-401E-A282-5A4DD0BA885F}" presName="linearFlow" presStyleCnt="0">
        <dgm:presLayoutVars>
          <dgm:resizeHandles val="exact"/>
        </dgm:presLayoutVars>
      </dgm:prSet>
      <dgm:spPr/>
    </dgm:pt>
    <dgm:pt modelId="{71801F7B-044A-4D96-B9E2-BC7F037E086E}" type="pres">
      <dgm:prSet presAssocID="{444E80E3-5CDF-4459-8D0C-4951E8423EE3}" presName="node" presStyleLbl="node1" presStyleIdx="0" presStyleCnt="3" custScaleX="207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2F135-79DB-4630-9E3D-2ECCC4676223}" type="pres">
      <dgm:prSet presAssocID="{58BA16A3-1947-4460-8C45-64060CCF84E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3B246FA-3B92-4F22-8C1E-59AA3516B7FF}" type="pres">
      <dgm:prSet presAssocID="{58BA16A3-1947-4460-8C45-64060CCF84E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4403ADC-A3B0-4AC9-9E1C-99403B942290}" type="pres">
      <dgm:prSet presAssocID="{149BB379-469F-4E88-AEB1-6E83251C0B62}" presName="node" presStyleLbl="node1" presStyleIdx="1" presStyleCnt="3" custScaleX="207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7AEAA-3C75-42D7-B9F7-8712DBA42DB7}" type="pres">
      <dgm:prSet presAssocID="{05B1834F-2697-43D2-A221-4DDC3014148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992F3DD-46D0-4D6A-9C7D-733CF31D2E88}" type="pres">
      <dgm:prSet presAssocID="{05B1834F-2697-43D2-A221-4DDC3014148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D029BBB-A3E0-47D7-AE68-8F5EB8D5A784}" type="pres">
      <dgm:prSet presAssocID="{07E2C1BE-EAD7-4CBD-B7F1-3AC056BCA909}" presName="node" presStyleLbl="node1" presStyleIdx="2" presStyleCnt="3" custScaleX="207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011399-7995-43DA-A6FF-C5F1207D780C}" type="presOf" srcId="{58BA16A3-1947-4460-8C45-64060CCF84E6}" destId="{89F2F135-79DB-4630-9E3D-2ECCC4676223}" srcOrd="0" destOrd="0" presId="urn:microsoft.com/office/officeart/2005/8/layout/process2"/>
    <dgm:cxn modelId="{608E2C7B-DBDA-42A7-954A-04B217BB2CE4}" type="presOf" srcId="{07E2C1BE-EAD7-4CBD-B7F1-3AC056BCA909}" destId="{6D029BBB-A3E0-47D7-AE68-8F5EB8D5A784}" srcOrd="0" destOrd="0" presId="urn:microsoft.com/office/officeart/2005/8/layout/process2"/>
    <dgm:cxn modelId="{FBF74CA4-7B98-402A-A2ED-145E9B0D87F8}" type="presOf" srcId="{149BB379-469F-4E88-AEB1-6E83251C0B62}" destId="{C4403ADC-A3B0-4AC9-9E1C-99403B942290}" srcOrd="0" destOrd="0" presId="urn:microsoft.com/office/officeart/2005/8/layout/process2"/>
    <dgm:cxn modelId="{A959E565-9DCA-4920-A9E9-EE4961FAC649}" type="presOf" srcId="{05B1834F-2697-43D2-A221-4DDC30141484}" destId="{B097AEAA-3C75-42D7-B9F7-8712DBA42DB7}" srcOrd="0" destOrd="0" presId="urn:microsoft.com/office/officeart/2005/8/layout/process2"/>
    <dgm:cxn modelId="{DCD3DA1E-60D9-4A70-A389-8180C44BF98F}" srcId="{BDC9C6A9-F763-401E-A282-5A4DD0BA885F}" destId="{07E2C1BE-EAD7-4CBD-B7F1-3AC056BCA909}" srcOrd="2" destOrd="0" parTransId="{13008BAE-D758-4183-BB2C-E5F4953573BB}" sibTransId="{3D5679EE-B582-475A-8349-1E86134B047D}"/>
    <dgm:cxn modelId="{48765A8E-100E-4EE1-B6B8-1B95DCD27ED5}" type="presOf" srcId="{05B1834F-2697-43D2-A221-4DDC30141484}" destId="{A992F3DD-46D0-4D6A-9C7D-733CF31D2E88}" srcOrd="1" destOrd="0" presId="urn:microsoft.com/office/officeart/2005/8/layout/process2"/>
    <dgm:cxn modelId="{9A6C3373-E75F-4D2F-8D88-B6626C0FC3CB}" type="presOf" srcId="{BDC9C6A9-F763-401E-A282-5A4DD0BA885F}" destId="{D09615F4-EBEE-456C-A2C6-2E49176F60E2}" srcOrd="0" destOrd="0" presId="urn:microsoft.com/office/officeart/2005/8/layout/process2"/>
    <dgm:cxn modelId="{AE5B8E91-FF6D-4916-80D7-A2CF8A4152AB}" srcId="{BDC9C6A9-F763-401E-A282-5A4DD0BA885F}" destId="{444E80E3-5CDF-4459-8D0C-4951E8423EE3}" srcOrd="0" destOrd="0" parTransId="{E42B2072-0666-411F-9B60-B7AD5C481F94}" sibTransId="{58BA16A3-1947-4460-8C45-64060CCF84E6}"/>
    <dgm:cxn modelId="{A951A0C9-C896-47CB-AE29-144005AF2EBD}" type="presOf" srcId="{58BA16A3-1947-4460-8C45-64060CCF84E6}" destId="{D3B246FA-3B92-4F22-8C1E-59AA3516B7FF}" srcOrd="1" destOrd="0" presId="urn:microsoft.com/office/officeart/2005/8/layout/process2"/>
    <dgm:cxn modelId="{0E8F4BC5-974F-43C0-857E-4D391BD6E3D4}" srcId="{BDC9C6A9-F763-401E-A282-5A4DD0BA885F}" destId="{149BB379-469F-4E88-AEB1-6E83251C0B62}" srcOrd="1" destOrd="0" parTransId="{754106A4-CBEA-487E-A021-9C7DE657CCFA}" sibTransId="{05B1834F-2697-43D2-A221-4DDC30141484}"/>
    <dgm:cxn modelId="{E5158212-5751-49A8-A395-46BD6F888948}" type="presOf" srcId="{444E80E3-5CDF-4459-8D0C-4951E8423EE3}" destId="{71801F7B-044A-4D96-B9E2-BC7F037E086E}" srcOrd="0" destOrd="0" presId="urn:microsoft.com/office/officeart/2005/8/layout/process2"/>
    <dgm:cxn modelId="{450B5821-D923-4D8C-844A-C663D95CE621}" type="presParOf" srcId="{D09615F4-EBEE-456C-A2C6-2E49176F60E2}" destId="{71801F7B-044A-4D96-B9E2-BC7F037E086E}" srcOrd="0" destOrd="0" presId="urn:microsoft.com/office/officeart/2005/8/layout/process2"/>
    <dgm:cxn modelId="{F5C60290-371E-4B9E-BAE2-EC730590C6DC}" type="presParOf" srcId="{D09615F4-EBEE-456C-A2C6-2E49176F60E2}" destId="{89F2F135-79DB-4630-9E3D-2ECCC4676223}" srcOrd="1" destOrd="0" presId="urn:microsoft.com/office/officeart/2005/8/layout/process2"/>
    <dgm:cxn modelId="{82803CB0-29B9-4CA2-9D60-28115282FB24}" type="presParOf" srcId="{89F2F135-79DB-4630-9E3D-2ECCC4676223}" destId="{D3B246FA-3B92-4F22-8C1E-59AA3516B7FF}" srcOrd="0" destOrd="0" presId="urn:microsoft.com/office/officeart/2005/8/layout/process2"/>
    <dgm:cxn modelId="{0ED028AD-D28A-4B61-B386-03237BB9015D}" type="presParOf" srcId="{D09615F4-EBEE-456C-A2C6-2E49176F60E2}" destId="{C4403ADC-A3B0-4AC9-9E1C-99403B942290}" srcOrd="2" destOrd="0" presId="urn:microsoft.com/office/officeart/2005/8/layout/process2"/>
    <dgm:cxn modelId="{7BED43CD-4527-4BEF-9345-3A433C290A62}" type="presParOf" srcId="{D09615F4-EBEE-456C-A2C6-2E49176F60E2}" destId="{B097AEAA-3C75-42D7-B9F7-8712DBA42DB7}" srcOrd="3" destOrd="0" presId="urn:microsoft.com/office/officeart/2005/8/layout/process2"/>
    <dgm:cxn modelId="{7CE41387-10E7-4E23-9AFD-0980D1B81187}" type="presParOf" srcId="{B097AEAA-3C75-42D7-B9F7-8712DBA42DB7}" destId="{A992F3DD-46D0-4D6A-9C7D-733CF31D2E88}" srcOrd="0" destOrd="0" presId="urn:microsoft.com/office/officeart/2005/8/layout/process2"/>
    <dgm:cxn modelId="{D450B71B-D38A-4D3E-A40E-2C72CE730F7D}" type="presParOf" srcId="{D09615F4-EBEE-456C-A2C6-2E49176F60E2}" destId="{6D029BBB-A3E0-47D7-AE68-8F5EB8D5A784}" srcOrd="4" destOrd="0" presId="urn:microsoft.com/office/officeart/2005/8/layout/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C9C6A9-F763-401E-A282-5A4DD0BA885F}" type="doc">
      <dgm:prSet loTypeId="urn:microsoft.com/office/officeart/2005/8/layout/process2" loCatId="process" qsTypeId="urn:microsoft.com/office/officeart/2005/8/quickstyle/simple3" qsCatId="simple" csTypeId="urn:microsoft.com/office/officeart/2005/8/colors/colorful5" csCatId="colorful" phldr="1"/>
      <dgm:spPr/>
    </dgm:pt>
    <dgm:pt modelId="{444E80E3-5CDF-4459-8D0C-4951E8423EE3}">
      <dgm:prSet phldrT="[Текст]"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Приготовление газовой смеси (</a:t>
          </a:r>
          <a:r>
            <a:rPr lang="en-US" b="1" dirty="0" smtClean="0">
              <a:latin typeface="Calibri" pitchFamily="34" charset="0"/>
            </a:rPr>
            <a:t>S/RH 1/200</a:t>
          </a:r>
          <a:r>
            <a:rPr lang="ru-RU" b="1" dirty="0" smtClean="0">
              <a:latin typeface="Calibri" pitchFamily="34" charset="0"/>
            </a:rPr>
            <a:t>)</a:t>
          </a:r>
          <a:endParaRPr lang="ru-RU" dirty="0"/>
        </a:p>
      </dgm:t>
    </dgm:pt>
    <dgm:pt modelId="{E42B2072-0666-411F-9B60-B7AD5C481F94}" type="parTrans" cxnId="{AE5B8E91-FF6D-4916-80D7-A2CF8A4152AB}">
      <dgm:prSet/>
      <dgm:spPr/>
      <dgm:t>
        <a:bodyPr/>
        <a:lstStyle/>
        <a:p>
          <a:endParaRPr lang="ru-RU"/>
        </a:p>
      </dgm:t>
    </dgm:pt>
    <dgm:pt modelId="{58BA16A3-1947-4460-8C45-64060CCF84E6}" type="sibTrans" cxnId="{AE5B8E91-FF6D-4916-80D7-A2CF8A4152AB}">
      <dgm:prSet/>
      <dgm:spPr/>
      <dgm:t>
        <a:bodyPr/>
        <a:lstStyle/>
        <a:p>
          <a:endParaRPr lang="ru-RU"/>
        </a:p>
      </dgm:t>
    </dgm:pt>
    <dgm:pt modelId="{149BB379-469F-4E88-AEB1-6E83251C0B62}">
      <dgm:prSet phldrT="[Текст]"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Осаждение смеси на охлаждаемую подложку/стержень криостата при 50 К</a:t>
          </a:r>
          <a:endParaRPr lang="ru-RU" dirty="0"/>
        </a:p>
      </dgm:t>
    </dgm:pt>
    <dgm:pt modelId="{754106A4-CBEA-487E-A021-9C7DE657CCFA}" type="parTrans" cxnId="{0E8F4BC5-974F-43C0-857E-4D391BD6E3D4}">
      <dgm:prSet/>
      <dgm:spPr/>
      <dgm:t>
        <a:bodyPr/>
        <a:lstStyle/>
        <a:p>
          <a:endParaRPr lang="ru-RU"/>
        </a:p>
      </dgm:t>
    </dgm:pt>
    <dgm:pt modelId="{05B1834F-2697-43D2-A221-4DDC30141484}" type="sibTrans" cxnId="{0E8F4BC5-974F-43C0-857E-4D391BD6E3D4}">
      <dgm:prSet/>
      <dgm:spPr/>
      <dgm:t>
        <a:bodyPr/>
        <a:lstStyle/>
        <a:p>
          <a:endParaRPr lang="ru-RU"/>
        </a:p>
      </dgm:t>
    </dgm:pt>
    <dgm:pt modelId="{07E2C1BE-EAD7-4CBD-B7F1-3AC056BCA909}">
      <dgm:prSet phldrT="[Текст]"/>
      <dgm:spPr/>
      <dgm:t>
        <a:bodyPr/>
        <a:lstStyle/>
        <a:p>
          <a:r>
            <a:rPr lang="ru-RU" b="1" dirty="0" smtClean="0">
              <a:latin typeface="Calibri" pitchFamily="34" charset="0"/>
            </a:rPr>
            <a:t>Облучение образца рентгеновским излучением при 7 К</a:t>
          </a:r>
          <a:endParaRPr lang="ru-RU" dirty="0"/>
        </a:p>
      </dgm:t>
    </dgm:pt>
    <dgm:pt modelId="{13008BAE-D758-4183-BB2C-E5F4953573BB}" type="parTrans" cxnId="{DCD3DA1E-60D9-4A70-A389-8180C44BF98F}">
      <dgm:prSet/>
      <dgm:spPr/>
      <dgm:t>
        <a:bodyPr/>
        <a:lstStyle/>
        <a:p>
          <a:endParaRPr lang="ru-RU"/>
        </a:p>
      </dgm:t>
    </dgm:pt>
    <dgm:pt modelId="{3D5679EE-B582-475A-8349-1E86134B047D}" type="sibTrans" cxnId="{DCD3DA1E-60D9-4A70-A389-8180C44BF98F}">
      <dgm:prSet/>
      <dgm:spPr/>
      <dgm:t>
        <a:bodyPr/>
        <a:lstStyle/>
        <a:p>
          <a:endParaRPr lang="ru-RU"/>
        </a:p>
      </dgm:t>
    </dgm:pt>
    <dgm:pt modelId="{DDE961A1-A894-4BBC-AA44-F33B85A3F1E5}">
      <dgm:prSet phldrT="[Текст]"/>
      <dgm:spPr/>
      <dgm:t>
        <a:bodyPr/>
        <a:lstStyle/>
        <a:p>
          <a:r>
            <a:rPr lang="ru-RU" b="1" dirty="0" smtClean="0"/>
            <a:t>Регистрация ИК или ЭПР спектров при заданной температуре (7-50 К)</a:t>
          </a:r>
          <a:endParaRPr lang="ru-RU" b="1" dirty="0"/>
        </a:p>
      </dgm:t>
    </dgm:pt>
    <dgm:pt modelId="{AA0D43F0-2408-4706-8F59-CDB694FC24AF}" type="parTrans" cxnId="{7F5A3812-7CC2-49DA-9843-2596337D0E48}">
      <dgm:prSet/>
      <dgm:spPr/>
      <dgm:t>
        <a:bodyPr/>
        <a:lstStyle/>
        <a:p>
          <a:endParaRPr lang="ru-RU"/>
        </a:p>
      </dgm:t>
    </dgm:pt>
    <dgm:pt modelId="{E3C26AA7-7AAC-4C55-B194-3A9A1EEB1FD0}" type="sibTrans" cxnId="{7F5A3812-7CC2-49DA-9843-2596337D0E48}">
      <dgm:prSet/>
      <dgm:spPr/>
      <dgm:t>
        <a:bodyPr/>
        <a:lstStyle/>
        <a:p>
          <a:endParaRPr lang="ru-RU"/>
        </a:p>
      </dgm:t>
    </dgm:pt>
    <dgm:pt modelId="{D09615F4-EBEE-456C-A2C6-2E49176F60E2}" type="pres">
      <dgm:prSet presAssocID="{BDC9C6A9-F763-401E-A282-5A4DD0BA885F}" presName="linearFlow" presStyleCnt="0">
        <dgm:presLayoutVars>
          <dgm:resizeHandles val="exact"/>
        </dgm:presLayoutVars>
      </dgm:prSet>
      <dgm:spPr/>
    </dgm:pt>
    <dgm:pt modelId="{71801F7B-044A-4D96-B9E2-BC7F037E086E}" type="pres">
      <dgm:prSet presAssocID="{444E80E3-5CDF-4459-8D0C-4951E8423EE3}" presName="node" presStyleLbl="node1" presStyleIdx="0" presStyleCnt="4" custScaleX="207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2F135-79DB-4630-9E3D-2ECCC4676223}" type="pres">
      <dgm:prSet presAssocID="{58BA16A3-1947-4460-8C45-64060CCF84E6}" presName="sibTrans" presStyleLbl="sibTrans2D1" presStyleIdx="0" presStyleCnt="3"/>
      <dgm:spPr/>
      <dgm:t>
        <a:bodyPr/>
        <a:lstStyle/>
        <a:p>
          <a:endParaRPr lang="ru-RU"/>
        </a:p>
      </dgm:t>
    </dgm:pt>
    <dgm:pt modelId="{D3B246FA-3B92-4F22-8C1E-59AA3516B7FF}" type="pres">
      <dgm:prSet presAssocID="{58BA16A3-1947-4460-8C45-64060CCF84E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4403ADC-A3B0-4AC9-9E1C-99403B942290}" type="pres">
      <dgm:prSet presAssocID="{149BB379-469F-4E88-AEB1-6E83251C0B62}" presName="node" presStyleLbl="node1" presStyleIdx="1" presStyleCnt="4" custScaleX="207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7AEAA-3C75-42D7-B9F7-8712DBA42DB7}" type="pres">
      <dgm:prSet presAssocID="{05B1834F-2697-43D2-A221-4DDC30141484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992F3DD-46D0-4D6A-9C7D-733CF31D2E88}" type="pres">
      <dgm:prSet presAssocID="{05B1834F-2697-43D2-A221-4DDC3014148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D029BBB-A3E0-47D7-AE68-8F5EB8D5A784}" type="pres">
      <dgm:prSet presAssocID="{07E2C1BE-EAD7-4CBD-B7F1-3AC056BCA909}" presName="node" presStyleLbl="node1" presStyleIdx="2" presStyleCnt="4" custScaleX="207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E890B-0FFD-4849-BD14-FD657F190181}" type="pres">
      <dgm:prSet presAssocID="{3D5679EE-B582-475A-8349-1E86134B047D}" presName="sibTrans" presStyleLbl="sibTrans2D1" presStyleIdx="2" presStyleCnt="3"/>
      <dgm:spPr/>
      <dgm:t>
        <a:bodyPr/>
        <a:lstStyle/>
        <a:p>
          <a:endParaRPr lang="ru-RU"/>
        </a:p>
      </dgm:t>
    </dgm:pt>
    <dgm:pt modelId="{0D7F2A85-695D-4F01-84EE-158FD85FDE04}" type="pres">
      <dgm:prSet presAssocID="{3D5679EE-B582-475A-8349-1E86134B047D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4E79118C-81CB-459D-95DD-DBB2F7D70B1A}" type="pres">
      <dgm:prSet presAssocID="{DDE961A1-A894-4BBC-AA44-F33B85A3F1E5}" presName="node" presStyleLbl="node1" presStyleIdx="3" presStyleCnt="4" custScaleX="207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351698-B416-41F0-B260-164DA24DA443}" type="presOf" srcId="{58BA16A3-1947-4460-8C45-64060CCF84E6}" destId="{89F2F135-79DB-4630-9E3D-2ECCC4676223}" srcOrd="0" destOrd="0" presId="urn:microsoft.com/office/officeart/2005/8/layout/process2"/>
    <dgm:cxn modelId="{967E67BF-9A12-4E64-A5EA-91FF3B47756A}" type="presOf" srcId="{05B1834F-2697-43D2-A221-4DDC30141484}" destId="{B097AEAA-3C75-42D7-B9F7-8712DBA42DB7}" srcOrd="0" destOrd="0" presId="urn:microsoft.com/office/officeart/2005/8/layout/process2"/>
    <dgm:cxn modelId="{A967699C-D849-40F7-8850-255EAF0A1445}" type="presOf" srcId="{DDE961A1-A894-4BBC-AA44-F33B85A3F1E5}" destId="{4E79118C-81CB-459D-95DD-DBB2F7D70B1A}" srcOrd="0" destOrd="0" presId="urn:microsoft.com/office/officeart/2005/8/layout/process2"/>
    <dgm:cxn modelId="{CAE1154B-C5F9-48C4-B87B-8585620877C0}" type="presOf" srcId="{3D5679EE-B582-475A-8349-1E86134B047D}" destId="{012E890B-0FFD-4849-BD14-FD657F190181}" srcOrd="0" destOrd="0" presId="urn:microsoft.com/office/officeart/2005/8/layout/process2"/>
    <dgm:cxn modelId="{2D5BE5E6-A94E-4377-92D6-D877FDEE66D4}" type="presOf" srcId="{444E80E3-5CDF-4459-8D0C-4951E8423EE3}" destId="{71801F7B-044A-4D96-B9E2-BC7F037E086E}" srcOrd="0" destOrd="0" presId="urn:microsoft.com/office/officeart/2005/8/layout/process2"/>
    <dgm:cxn modelId="{7F5A3812-7CC2-49DA-9843-2596337D0E48}" srcId="{BDC9C6A9-F763-401E-A282-5A4DD0BA885F}" destId="{DDE961A1-A894-4BBC-AA44-F33B85A3F1E5}" srcOrd="3" destOrd="0" parTransId="{AA0D43F0-2408-4706-8F59-CDB694FC24AF}" sibTransId="{E3C26AA7-7AAC-4C55-B194-3A9A1EEB1FD0}"/>
    <dgm:cxn modelId="{D348768E-ABF0-418F-B9E9-7A8AF09DD560}" type="presOf" srcId="{58BA16A3-1947-4460-8C45-64060CCF84E6}" destId="{D3B246FA-3B92-4F22-8C1E-59AA3516B7FF}" srcOrd="1" destOrd="0" presId="urn:microsoft.com/office/officeart/2005/8/layout/process2"/>
    <dgm:cxn modelId="{9301E5C7-397E-43F4-BBBD-4C34AF369525}" type="presOf" srcId="{149BB379-469F-4E88-AEB1-6E83251C0B62}" destId="{C4403ADC-A3B0-4AC9-9E1C-99403B942290}" srcOrd="0" destOrd="0" presId="urn:microsoft.com/office/officeart/2005/8/layout/process2"/>
    <dgm:cxn modelId="{DCD3DA1E-60D9-4A70-A389-8180C44BF98F}" srcId="{BDC9C6A9-F763-401E-A282-5A4DD0BA885F}" destId="{07E2C1BE-EAD7-4CBD-B7F1-3AC056BCA909}" srcOrd="2" destOrd="0" parTransId="{13008BAE-D758-4183-BB2C-E5F4953573BB}" sibTransId="{3D5679EE-B582-475A-8349-1E86134B047D}"/>
    <dgm:cxn modelId="{AE5B8E91-FF6D-4916-80D7-A2CF8A4152AB}" srcId="{BDC9C6A9-F763-401E-A282-5A4DD0BA885F}" destId="{444E80E3-5CDF-4459-8D0C-4951E8423EE3}" srcOrd="0" destOrd="0" parTransId="{E42B2072-0666-411F-9B60-B7AD5C481F94}" sibTransId="{58BA16A3-1947-4460-8C45-64060CCF84E6}"/>
    <dgm:cxn modelId="{17811B27-CC30-4FC3-9F82-3EBC04D91659}" type="presOf" srcId="{BDC9C6A9-F763-401E-A282-5A4DD0BA885F}" destId="{D09615F4-EBEE-456C-A2C6-2E49176F60E2}" srcOrd="0" destOrd="0" presId="urn:microsoft.com/office/officeart/2005/8/layout/process2"/>
    <dgm:cxn modelId="{F1B8103E-748F-4871-9B0C-6C80C4AE1FCA}" type="presOf" srcId="{05B1834F-2697-43D2-A221-4DDC30141484}" destId="{A992F3DD-46D0-4D6A-9C7D-733CF31D2E88}" srcOrd="1" destOrd="0" presId="urn:microsoft.com/office/officeart/2005/8/layout/process2"/>
    <dgm:cxn modelId="{0E8F4BC5-974F-43C0-857E-4D391BD6E3D4}" srcId="{BDC9C6A9-F763-401E-A282-5A4DD0BA885F}" destId="{149BB379-469F-4E88-AEB1-6E83251C0B62}" srcOrd="1" destOrd="0" parTransId="{754106A4-CBEA-487E-A021-9C7DE657CCFA}" sibTransId="{05B1834F-2697-43D2-A221-4DDC30141484}"/>
    <dgm:cxn modelId="{5124C9AB-CCE4-4E3E-977B-939F60D48D3D}" type="presOf" srcId="{3D5679EE-B582-475A-8349-1E86134B047D}" destId="{0D7F2A85-695D-4F01-84EE-158FD85FDE04}" srcOrd="1" destOrd="0" presId="urn:microsoft.com/office/officeart/2005/8/layout/process2"/>
    <dgm:cxn modelId="{E6EB898B-C065-46B9-AE53-4DDF99855897}" type="presOf" srcId="{07E2C1BE-EAD7-4CBD-B7F1-3AC056BCA909}" destId="{6D029BBB-A3E0-47D7-AE68-8F5EB8D5A784}" srcOrd="0" destOrd="0" presId="urn:microsoft.com/office/officeart/2005/8/layout/process2"/>
    <dgm:cxn modelId="{222632B9-E3C8-4E24-B049-02551DDF46BA}" type="presParOf" srcId="{D09615F4-EBEE-456C-A2C6-2E49176F60E2}" destId="{71801F7B-044A-4D96-B9E2-BC7F037E086E}" srcOrd="0" destOrd="0" presId="urn:microsoft.com/office/officeart/2005/8/layout/process2"/>
    <dgm:cxn modelId="{C4305A49-29C4-47BE-BC1B-3625EE7E0108}" type="presParOf" srcId="{D09615F4-EBEE-456C-A2C6-2E49176F60E2}" destId="{89F2F135-79DB-4630-9E3D-2ECCC4676223}" srcOrd="1" destOrd="0" presId="urn:microsoft.com/office/officeart/2005/8/layout/process2"/>
    <dgm:cxn modelId="{50D8E252-4E95-4714-9A46-23A3FBF61129}" type="presParOf" srcId="{89F2F135-79DB-4630-9E3D-2ECCC4676223}" destId="{D3B246FA-3B92-4F22-8C1E-59AA3516B7FF}" srcOrd="0" destOrd="0" presId="urn:microsoft.com/office/officeart/2005/8/layout/process2"/>
    <dgm:cxn modelId="{A2A0A56B-4E85-414C-A4A3-630280E639E6}" type="presParOf" srcId="{D09615F4-EBEE-456C-A2C6-2E49176F60E2}" destId="{C4403ADC-A3B0-4AC9-9E1C-99403B942290}" srcOrd="2" destOrd="0" presId="urn:microsoft.com/office/officeart/2005/8/layout/process2"/>
    <dgm:cxn modelId="{B9839B4B-CBB7-482C-88FA-7DBC684B25D5}" type="presParOf" srcId="{D09615F4-EBEE-456C-A2C6-2E49176F60E2}" destId="{B097AEAA-3C75-42D7-B9F7-8712DBA42DB7}" srcOrd="3" destOrd="0" presId="urn:microsoft.com/office/officeart/2005/8/layout/process2"/>
    <dgm:cxn modelId="{25DF2676-84BE-43EC-80FC-166408ACC121}" type="presParOf" srcId="{B097AEAA-3C75-42D7-B9F7-8712DBA42DB7}" destId="{A992F3DD-46D0-4D6A-9C7D-733CF31D2E88}" srcOrd="0" destOrd="0" presId="urn:microsoft.com/office/officeart/2005/8/layout/process2"/>
    <dgm:cxn modelId="{6D1968C0-703E-4F1D-A943-5F83A1DA3BA6}" type="presParOf" srcId="{D09615F4-EBEE-456C-A2C6-2E49176F60E2}" destId="{6D029BBB-A3E0-47D7-AE68-8F5EB8D5A784}" srcOrd="4" destOrd="0" presId="urn:microsoft.com/office/officeart/2005/8/layout/process2"/>
    <dgm:cxn modelId="{5EB53D8B-34DE-4815-91F1-54AE0C5F81D0}" type="presParOf" srcId="{D09615F4-EBEE-456C-A2C6-2E49176F60E2}" destId="{012E890B-0FFD-4849-BD14-FD657F190181}" srcOrd="5" destOrd="0" presId="urn:microsoft.com/office/officeart/2005/8/layout/process2"/>
    <dgm:cxn modelId="{A255CBF7-420D-4F7C-98F3-B8BC8C46068E}" type="presParOf" srcId="{012E890B-0FFD-4849-BD14-FD657F190181}" destId="{0D7F2A85-695D-4F01-84EE-158FD85FDE04}" srcOrd="0" destOrd="0" presId="urn:microsoft.com/office/officeart/2005/8/layout/process2"/>
    <dgm:cxn modelId="{2FDDCC18-8746-44C3-A387-1D482CE70F88}" type="presParOf" srcId="{D09615F4-EBEE-456C-A2C6-2E49176F60E2}" destId="{4E79118C-81CB-459D-95DD-DBB2F7D70B1A}" srcOrd="6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0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11.wmf"/><Relationship Id="rId4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6D5ED-2FF5-493A-99BA-292F2F985B41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49D86-B153-4439-AFA4-3C13CF73A2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762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1/21/2015 2:35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Корпорация Майкрософт (Microsoft Corporation), 2007. Все права защищены. Microsoft, Windows, Windows Vista и другие названия продуктов являются или могут являться зарегистрированными товарными знаками и/или товарными знаками в США и/или других странах.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Информация приведена в этом документе только в демонстрационных целях и не отражает точку зрения представителей корпорации Майкрософт на момент составления данной презентации.  Поскольку корпорация Майкрософт вынуждена учитывать меняющиеся рыночные условия, она не гарантирует точность информации, указанной после составления этой презентации, а также не берет на себя подобной обязанности.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КОРПОРАЦИЯ МАЙКРОСОФТ НЕ ДАЕТ НИКАКИХ ЯВНЫХ, ПОДРАЗУМЕВАЕМЫХ ИЛИ ЗАКРЕПЛЕННЫХ ЗАКОНОДАТЕЛЬСТВОМ ГАРАНТИЙ В ОТНОШЕНИИ СВЕДЕНИЙ ИЗ ЭТОЙ ПРЕЗЕНТАЦИИ.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pPr algn="r" defTabSz="914400">
                <a:buNone/>
              </a:p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1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oleObject" Target="../embeddings/oleObject8.bin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785794"/>
            <a:ext cx="8572560" cy="2595570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ru-RU" sz="4800" b="1" dirty="0" err="1" smtClean="0"/>
              <a:t>Анион-радикалы</a:t>
            </a:r>
            <a:r>
              <a:rPr sz="4800" b="1" dirty="0" smtClean="0"/>
              <a:t/>
            </a:r>
            <a:br>
              <a:rPr sz="4800" b="1" dirty="0" smtClean="0"/>
            </a:br>
            <a:r>
              <a:rPr lang="ru-RU" sz="4800" b="1" dirty="0" err="1" smtClean="0"/>
              <a:t>диацетила</a:t>
            </a:r>
            <a:r>
              <a:rPr lang="ru-RU" sz="4800" b="1" dirty="0" smtClean="0"/>
              <a:t> и ацетилацетона: эксперимент и расчет</a:t>
            </a:r>
            <a:endParaRPr lang="ru-RU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4786322"/>
            <a:ext cx="5286412" cy="1643074"/>
          </a:xfrm>
        </p:spPr>
        <p:txBody>
          <a:bodyPr>
            <a:noAutofit/>
          </a:bodyPr>
          <a:lstStyle/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ru-RU" u="sng" dirty="0" smtClean="0">
                <a:solidFill>
                  <a:srgbClr val="000000"/>
                </a:solidFill>
              </a:rPr>
              <a:t>н.с. Саенко Е.В.</a:t>
            </a:r>
            <a:r>
              <a:rPr lang="ru-RU" dirty="0" smtClean="0">
                <a:solidFill>
                  <a:srgbClr val="000000"/>
                </a:solidFill>
              </a:rPr>
              <a:t>,</a:t>
            </a: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000000"/>
                </a:solidFill>
              </a:rPr>
              <a:t>к.ф.-</a:t>
            </a:r>
            <a:r>
              <a:rPr lang="ru-RU" dirty="0" err="1" smtClean="0">
                <a:solidFill>
                  <a:srgbClr val="000000"/>
                </a:solidFill>
              </a:rPr>
              <a:t>м.н</a:t>
            </a:r>
            <a:r>
              <a:rPr lang="ru-RU" dirty="0" smtClean="0">
                <a:solidFill>
                  <a:srgbClr val="000000"/>
                </a:solidFill>
              </a:rPr>
              <a:t>., </a:t>
            </a:r>
            <a:r>
              <a:rPr lang="ru-RU" dirty="0" smtClean="0">
                <a:solidFill>
                  <a:srgbClr val="000000"/>
                </a:solidFill>
              </a:rPr>
              <a:t>с.н.с. </a:t>
            </a:r>
            <a:r>
              <a:rPr lang="ru-RU" dirty="0" err="1" smtClean="0">
                <a:solidFill>
                  <a:srgbClr val="000000"/>
                </a:solidFill>
              </a:rPr>
              <a:t>Лайков</a:t>
            </a:r>
            <a:r>
              <a:rPr lang="ru-RU" dirty="0" smtClean="0">
                <a:solidFill>
                  <a:srgbClr val="000000"/>
                </a:solidFill>
              </a:rPr>
              <a:t> Д.Н.,</a:t>
            </a:r>
          </a:p>
          <a:p>
            <a:pPr marL="0" indent="0" algn="r">
              <a:lnSpc>
                <a:spcPct val="9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0000"/>
                </a:solidFill>
              </a:rPr>
              <a:t>д.х.н., проф. Фельдман В.И.</a:t>
            </a:r>
            <a:endParaRPr lang="ru-RU" b="0" i="0" dirty="0">
              <a:solidFill>
                <a:srgbClr val="000000"/>
              </a:solidFill>
            </a:endParaRPr>
          </a:p>
        </p:txBody>
      </p:sp>
      <p:pic>
        <p:nvPicPr>
          <p:cNvPr id="24578" name="Picture 2" descr="http://www.rc.chem.msu.ru/img/embl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01554"/>
            <a:ext cx="3286148" cy="2284900"/>
          </a:xfrm>
          <a:prstGeom prst="rect">
            <a:avLst/>
          </a:prstGeom>
          <a:noFill/>
        </p:spPr>
      </p:pic>
      <p:pic>
        <p:nvPicPr>
          <p:cNvPr id="24580" name="Picture 4" descr="http://smotra.ru/data/img/users_imgs/5970/sm_users_img-68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357430"/>
            <a:ext cx="2654307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ac_trans_ka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00108"/>
            <a:ext cx="4305852" cy="2857520"/>
          </a:xfrm>
          <a:prstGeom prst="rect">
            <a:avLst/>
          </a:prstGeom>
        </p:spPr>
      </p:pic>
      <p:pic>
        <p:nvPicPr>
          <p:cNvPr id="3" name="Рисунок 2" descr="diac-_trans_ka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71876"/>
            <a:ext cx="4303441" cy="2928958"/>
          </a:xfrm>
          <a:prstGeom prst="rect">
            <a:avLst/>
          </a:prstGeom>
        </p:spPr>
      </p:pic>
      <p:sp>
        <p:nvSpPr>
          <p:cNvPr id="4" name="Прямоугольник 17"/>
          <p:cNvSpPr>
            <a:spLocks noChangeArrowheads="1"/>
          </p:cNvSpPr>
          <p:nvPr/>
        </p:nvSpPr>
        <p:spPr bwMode="auto">
          <a:xfrm>
            <a:off x="8358214" y="0"/>
            <a:ext cx="7857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/>
              <a:t>10</a:t>
            </a:r>
            <a:endParaRPr lang="ru-RU" sz="4400" b="1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928662" y="4000504"/>
            <a:ext cx="32861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 smtClean="0">
                <a:latin typeface="+mj-lt"/>
              </a:rPr>
              <a:t>Молекула </a:t>
            </a:r>
            <a:r>
              <a:rPr lang="ru-RU" dirty="0" err="1" smtClean="0">
                <a:latin typeface="+mj-lt"/>
              </a:rPr>
              <a:t>диацетила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(</a:t>
            </a:r>
            <a:r>
              <a:rPr lang="ru-RU" dirty="0" err="1" smtClean="0">
                <a:latin typeface="+mj-lt"/>
              </a:rPr>
              <a:t>транс-конформер</a:t>
            </a:r>
            <a:r>
              <a:rPr lang="ru-RU" dirty="0" smtClean="0">
                <a:latin typeface="+mj-lt"/>
              </a:rPr>
              <a:t>)</a:t>
            </a:r>
          </a:p>
          <a:p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MP2/L2a,L2</a:t>
            </a:r>
            <a:endParaRPr lang="ru-RU" b="1" dirty="0">
              <a:latin typeface="+mj-lt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5500694" y="2500306"/>
            <a:ext cx="32861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 smtClean="0">
                <a:latin typeface="+mj-lt"/>
              </a:rPr>
              <a:t>Анион-радикал </a:t>
            </a:r>
            <a:r>
              <a:rPr lang="ru-RU" dirty="0" err="1" smtClean="0">
                <a:latin typeface="+mj-lt"/>
              </a:rPr>
              <a:t>диацетила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(</a:t>
            </a:r>
            <a:r>
              <a:rPr lang="ru-RU" dirty="0" err="1" smtClean="0">
                <a:latin typeface="+mj-lt"/>
              </a:rPr>
              <a:t>транс-конформер</a:t>
            </a:r>
            <a:r>
              <a:rPr lang="ru-RU" dirty="0" smtClean="0">
                <a:latin typeface="+mj-lt"/>
              </a:rPr>
              <a:t>)</a:t>
            </a:r>
          </a:p>
          <a:p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MP2/L2a,L2</a:t>
            </a:r>
            <a:endParaRPr lang="ru-RU" b="1" dirty="0">
              <a:latin typeface="+mj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8313" y="80943"/>
            <a:ext cx="8229600" cy="5619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Квантово-химические</a:t>
            </a:r>
            <a:r>
              <a:rPr kumimoji="0" lang="ru-RU" sz="4000" b="1" i="0" u="none" strike="noStrike" kern="1200" cap="none" spc="-150" normalizeH="0" noProof="0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расчеты</a:t>
            </a:r>
            <a:endParaRPr kumimoji="0" lang="ru-RU" sz="4000" b="1" i="0" u="none" strike="noStrike" kern="1200" cap="none" spc="-150" normalizeH="0" baseline="0" noProof="0" dirty="0" smtClean="0">
              <a:ln w="3175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7"/>
          <p:cNvSpPr>
            <a:spLocks noChangeArrowheads="1"/>
          </p:cNvSpPr>
          <p:nvPr/>
        </p:nvSpPr>
        <p:spPr bwMode="auto">
          <a:xfrm>
            <a:off x="8358214" y="0"/>
            <a:ext cx="7857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/>
              <a:t>1</a:t>
            </a:r>
            <a:r>
              <a:rPr lang="ru-RU" sz="4400" b="1" dirty="0" smtClean="0"/>
              <a:t>1</a:t>
            </a:r>
            <a:endParaRPr lang="ru-RU" sz="4400" b="1" dirty="0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-357222" y="1000108"/>
          <a:ext cx="3786214" cy="2659393"/>
        </p:xfrm>
        <a:graphic>
          <a:graphicData uri="http://schemas.openxmlformats.org/presentationml/2006/ole">
            <p:oleObj spid="_x0000_s44038" name="Graph" r:id="rId3" imgW="4132800" imgH="2901600" progId="Origin50.Graph">
              <p:embed/>
            </p:oleObj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286512" y="3429000"/>
            <a:ext cx="1792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l-GR" b="1" dirty="0">
                <a:latin typeface="Tahoma" pitchFamily="34" charset="0"/>
              </a:rPr>
              <a:t>λ</a:t>
            </a:r>
            <a:r>
              <a:rPr lang="el-GR" b="1" baseline="-25000" dirty="0">
                <a:latin typeface="Tahoma" pitchFamily="34" charset="0"/>
              </a:rPr>
              <a:t>max</a:t>
            </a:r>
            <a:r>
              <a:rPr lang="en-US" b="1" dirty="0">
                <a:latin typeface="Tahoma" pitchFamily="34" charset="0"/>
              </a:rPr>
              <a:t> ≈ 500 </a:t>
            </a:r>
            <a:r>
              <a:rPr lang="ru-RU" b="1" dirty="0">
                <a:latin typeface="Tahoma" pitchFamily="34" charset="0"/>
              </a:rPr>
              <a:t>нм</a:t>
            </a:r>
            <a:endParaRPr lang="el-GR" dirty="0">
              <a:latin typeface="Tahoma" pitchFamily="34" charset="0"/>
            </a:endParaRPr>
          </a:p>
        </p:txBody>
      </p:sp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3786182" y="1071546"/>
          <a:ext cx="3551228" cy="2494850"/>
        </p:xfrm>
        <a:graphic>
          <a:graphicData uri="http://schemas.openxmlformats.org/presentationml/2006/ole">
            <p:oleObj spid="_x0000_s44039" name="Graph" r:id="rId4" imgW="4132800" imgH="2901600" progId="Origin50.Graph">
              <p:embed/>
            </p:oleObj>
          </a:graphicData>
        </a:graphic>
      </p:graphicFrame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6286512" y="6212171"/>
            <a:ext cx="2143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l-GR" b="1" dirty="0">
                <a:latin typeface="Tahoma" pitchFamily="34" charset="0"/>
              </a:rPr>
              <a:t>λ</a:t>
            </a:r>
            <a:r>
              <a:rPr lang="el-GR" b="1" baseline="-25000" dirty="0">
                <a:latin typeface="Tahoma" pitchFamily="34" charset="0"/>
              </a:rPr>
              <a:t>max</a:t>
            </a:r>
            <a:r>
              <a:rPr lang="en-US" b="1" dirty="0">
                <a:latin typeface="Tahoma" pitchFamily="34" charset="0"/>
              </a:rPr>
              <a:t> ≈ 430 </a:t>
            </a:r>
            <a:r>
              <a:rPr lang="ru-RU" b="1" dirty="0">
                <a:latin typeface="Tahoma" pitchFamily="34" charset="0"/>
              </a:rPr>
              <a:t>нм</a:t>
            </a:r>
            <a:endParaRPr lang="el-GR" dirty="0">
              <a:latin typeface="Tahoma" pitchFamily="34" charset="0"/>
            </a:endParaRPr>
          </a:p>
        </p:txBody>
      </p:sp>
      <p:graphicFrame>
        <p:nvGraphicFramePr>
          <p:cNvPr id="17" name="Object 17"/>
          <p:cNvGraphicFramePr>
            <a:graphicFrameLocks noChangeAspect="1"/>
          </p:cNvGraphicFramePr>
          <p:nvPr/>
        </p:nvGraphicFramePr>
        <p:xfrm>
          <a:off x="3857620" y="3929065"/>
          <a:ext cx="3283086" cy="2305679"/>
        </p:xfrm>
        <a:graphic>
          <a:graphicData uri="http://schemas.openxmlformats.org/presentationml/2006/ole">
            <p:oleObj spid="_x0000_s44041" name="Graph" r:id="rId5" imgW="4132800" imgH="2901600" progId="Origin50.Graph">
              <p:embed/>
            </p:oleObj>
          </a:graphicData>
        </a:graphic>
      </p:graphicFrame>
      <p:graphicFrame>
        <p:nvGraphicFramePr>
          <p:cNvPr id="44042" name="Object 10"/>
          <p:cNvGraphicFramePr>
            <a:graphicFrameLocks noChangeAspect="1"/>
          </p:cNvGraphicFramePr>
          <p:nvPr/>
        </p:nvGraphicFramePr>
        <p:xfrm>
          <a:off x="-32" y="4000504"/>
          <a:ext cx="3294387" cy="2320931"/>
        </p:xfrm>
        <a:graphic>
          <a:graphicData uri="http://schemas.openxmlformats.org/presentationml/2006/ole">
            <p:oleObj spid="_x0000_s44042" name="Graph" r:id="rId6" imgW="4153680" imgH="2926080" progId="Origin50.Graph">
              <p:embed/>
            </p:oleObj>
          </a:graphicData>
        </a:graphic>
      </p:graphicFrame>
      <p:sp>
        <p:nvSpPr>
          <p:cNvPr id="15" name="Скругленный прямоугольник 14"/>
          <p:cNvSpPr/>
          <p:nvPr/>
        </p:nvSpPr>
        <p:spPr bwMode="auto">
          <a:xfrm>
            <a:off x="7143768" y="1000108"/>
            <a:ext cx="1928826" cy="13341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7474369" y="1048392"/>
          <a:ext cx="1383911" cy="594658"/>
        </p:xfrm>
        <a:graphic>
          <a:graphicData uri="http://schemas.openxmlformats.org/presentationml/2006/ole">
            <p:oleObj spid="_x0000_s44043" name="ChemSketch" r:id="rId7" imgW="2020680" imgH="868680" progId="ACD.ChemSketch.20">
              <p:embed/>
            </p:oleObj>
          </a:graphicData>
        </a:graphic>
      </p:graphicFrame>
      <p:sp>
        <p:nvSpPr>
          <p:cNvPr id="19" name="Прямоугольник 17"/>
          <p:cNvSpPr>
            <a:spLocks noChangeArrowheads="1"/>
          </p:cNvSpPr>
          <p:nvPr/>
        </p:nvSpPr>
        <p:spPr bwMode="auto">
          <a:xfrm>
            <a:off x="7358082" y="1785926"/>
            <a:ext cx="17319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/>
              <a:t>ацетилацетон</a:t>
            </a:r>
            <a:endParaRPr lang="ru-RU" sz="2000" b="1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468313" y="80943"/>
            <a:ext cx="8229600" cy="5619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АР ацетилацетона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500034" y="2143116"/>
          <a:ext cx="5374245" cy="3786214"/>
        </p:xfrm>
        <a:graphic>
          <a:graphicData uri="http://schemas.openxmlformats.org/presentationml/2006/ole">
            <p:oleObj spid="_x0000_s83969" name="Graph" r:id="rId3" imgW="4153680" imgH="2926080" progId="Origin50.Graph">
              <p:embed/>
            </p:oleObj>
          </a:graphicData>
        </a:graphic>
      </p:graphicFrame>
      <p:sp>
        <p:nvSpPr>
          <p:cNvPr id="4" name="Прямоугольник 17"/>
          <p:cNvSpPr>
            <a:spLocks noChangeArrowheads="1"/>
          </p:cNvSpPr>
          <p:nvPr/>
        </p:nvSpPr>
        <p:spPr bwMode="auto">
          <a:xfrm>
            <a:off x="8358214" y="0"/>
            <a:ext cx="7857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/>
              <a:t>12</a:t>
            </a:r>
            <a:endParaRPr lang="ru-RU" sz="4400" b="1" dirty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143636" y="1000108"/>
            <a:ext cx="2428892" cy="15716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/>
        </p:nvGraphicFramePr>
        <p:xfrm>
          <a:off x="6429389" y="1285860"/>
          <a:ext cx="1928825" cy="828804"/>
        </p:xfrm>
        <a:graphic>
          <a:graphicData uri="http://schemas.openxmlformats.org/presentationml/2006/ole">
            <p:oleObj spid="_x0000_s83970" name="ChemSketch" r:id="rId4" imgW="2020680" imgH="868680" progId="ACD.ChemSketch.20">
              <p:embed/>
            </p:oleObj>
          </a:graphicData>
        </a:graphic>
      </p:graphicFrame>
      <p:sp>
        <p:nvSpPr>
          <p:cNvPr id="7" name="Прямоугольник 17"/>
          <p:cNvSpPr>
            <a:spLocks noChangeArrowheads="1"/>
          </p:cNvSpPr>
          <p:nvPr/>
        </p:nvSpPr>
        <p:spPr bwMode="auto">
          <a:xfrm>
            <a:off x="6215074" y="2071678"/>
            <a:ext cx="23525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/>
              <a:t>ацетилацетон</a:t>
            </a:r>
            <a:endParaRPr lang="ru-RU" sz="2800" b="1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8313" y="80943"/>
            <a:ext cx="8229600" cy="5619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Ацетилацетон</a:t>
            </a:r>
            <a:r>
              <a:rPr kumimoji="0" lang="en-US" sz="40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-d2</a:t>
            </a:r>
            <a:endParaRPr kumimoji="0" lang="ru-RU" sz="4000" b="1" i="0" u="none" strike="noStrike" kern="1200" cap="none" spc="-150" normalizeH="0" baseline="0" noProof="0" dirty="0" smtClean="0">
              <a:ln w="3175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7"/>
          <p:cNvSpPr>
            <a:spLocks noChangeArrowheads="1"/>
          </p:cNvSpPr>
          <p:nvPr/>
        </p:nvSpPr>
        <p:spPr bwMode="auto">
          <a:xfrm>
            <a:off x="8358214" y="0"/>
            <a:ext cx="7857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/>
              <a:t>1</a:t>
            </a:r>
            <a:r>
              <a:rPr lang="ru-RU" sz="4400" b="1" dirty="0" smtClean="0"/>
              <a:t>3</a:t>
            </a:r>
            <a:endParaRPr lang="ru-RU" sz="4400" b="1" dirty="0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ph idx="1"/>
          </p:nvPr>
        </p:nvGraphicFramePr>
        <p:xfrm>
          <a:off x="2000232" y="1571612"/>
          <a:ext cx="7019925" cy="4929187"/>
        </p:xfrm>
        <a:graphic>
          <a:graphicData uri="http://schemas.openxmlformats.org/presentationml/2006/ole">
            <p:oleObj spid="_x0000_s71683" name="Graph" r:id="rId3" imgW="4132800" imgH="2901600" progId="Origin50.Graph">
              <p:embed/>
            </p:oleObj>
          </a:graphicData>
        </a:graphic>
      </p:graphicFrame>
      <p:sp>
        <p:nvSpPr>
          <p:cNvPr id="7" name="Скругленный прямоугольник 6"/>
          <p:cNvSpPr/>
          <p:nvPr/>
        </p:nvSpPr>
        <p:spPr bwMode="auto">
          <a:xfrm>
            <a:off x="142844" y="1000108"/>
            <a:ext cx="2428892" cy="15716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428597" y="1285860"/>
          <a:ext cx="1928825" cy="828804"/>
        </p:xfrm>
        <a:graphic>
          <a:graphicData uri="http://schemas.openxmlformats.org/presentationml/2006/ole">
            <p:oleObj spid="_x0000_s71684" name="ChemSketch" r:id="rId4" imgW="2020680" imgH="868680" progId="ACD.ChemSketch.20">
              <p:embed/>
            </p:oleObj>
          </a:graphicData>
        </a:graphic>
      </p:graphicFrame>
      <p:sp>
        <p:nvSpPr>
          <p:cNvPr id="12" name="Прямоугольник 17"/>
          <p:cNvSpPr>
            <a:spLocks noChangeArrowheads="1"/>
          </p:cNvSpPr>
          <p:nvPr/>
        </p:nvSpPr>
        <p:spPr bwMode="auto">
          <a:xfrm>
            <a:off x="214282" y="2071678"/>
            <a:ext cx="23525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/>
              <a:t>ацетилацетон</a:t>
            </a:r>
            <a:endParaRPr lang="ru-RU" sz="2800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68313" y="80943"/>
            <a:ext cx="8229600" cy="5619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АР ацетилацетона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385881"/>
          <a:ext cx="2500330" cy="1114425"/>
        </p:xfrm>
        <a:graphic>
          <a:graphicData uri="http://schemas.openxmlformats.org/drawingml/2006/table">
            <a:tbl>
              <a:tblPr/>
              <a:tblGrid>
                <a:gridCol w="1151231"/>
                <a:gridCol w="134909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Neutral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Energy, au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-345,02519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-345,00593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-345,02052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-345,01817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428992" y="1385881"/>
          <a:ext cx="2571768" cy="891540"/>
        </p:xfrm>
        <a:graphic>
          <a:graphicData uri="http://schemas.openxmlformats.org/drawingml/2006/table">
            <a:tbl>
              <a:tblPr/>
              <a:tblGrid>
                <a:gridCol w="1151001"/>
                <a:gridCol w="1420767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Energy, au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e1-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-344,99718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e2-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-344,97631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k1-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-345,00548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643702" y="1385881"/>
          <a:ext cx="2286016" cy="891540"/>
        </p:xfrm>
        <a:graphic>
          <a:graphicData uri="http://schemas.openxmlformats.org/drawingml/2006/table">
            <a:tbl>
              <a:tblPr/>
              <a:tblGrid>
                <a:gridCol w="1262904"/>
                <a:gridCol w="102311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ADE,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eV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e1-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-0,762059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e2-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-0,806022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k1-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-0,409257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Рисунок 14" descr="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30" y="2845355"/>
            <a:ext cx="1800000" cy="1054565"/>
          </a:xfrm>
          <a:prstGeom prst="rect">
            <a:avLst/>
          </a:prstGeom>
        </p:spPr>
      </p:pic>
      <p:pic>
        <p:nvPicPr>
          <p:cNvPr id="16" name="Рисунок 15" descr="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248" y="2773916"/>
            <a:ext cx="1800000" cy="1111486"/>
          </a:xfrm>
          <a:prstGeom prst="rect">
            <a:avLst/>
          </a:prstGeom>
        </p:spPr>
      </p:pic>
      <p:pic>
        <p:nvPicPr>
          <p:cNvPr id="17" name="Рисунок 16" descr="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056" y="2845354"/>
            <a:ext cx="1807646" cy="959321"/>
          </a:xfrm>
          <a:prstGeom prst="rect">
            <a:avLst/>
          </a:prstGeom>
        </p:spPr>
      </p:pic>
      <p:pic>
        <p:nvPicPr>
          <p:cNvPr id="18" name="Рисунок 17" descr="k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718" y="2796607"/>
            <a:ext cx="1800000" cy="1048879"/>
          </a:xfrm>
          <a:prstGeom prst="rect">
            <a:avLst/>
          </a:prstGeom>
        </p:spPr>
      </p:pic>
      <p:pic>
        <p:nvPicPr>
          <p:cNvPr id="19" name="Рисунок 18" descr="e1-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612" y="4728945"/>
            <a:ext cx="1800000" cy="986071"/>
          </a:xfrm>
          <a:prstGeom prst="rect">
            <a:avLst/>
          </a:prstGeom>
        </p:spPr>
      </p:pic>
      <p:pic>
        <p:nvPicPr>
          <p:cNvPr id="20" name="Рисунок 19" descr="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4603531"/>
            <a:ext cx="1800000" cy="1111485"/>
          </a:xfrm>
          <a:prstGeom prst="rect">
            <a:avLst/>
          </a:prstGeom>
        </p:spPr>
      </p:pic>
      <p:pic>
        <p:nvPicPr>
          <p:cNvPr id="22" name="Рисунок 21" descr="k1-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40" y="4612794"/>
            <a:ext cx="1800000" cy="1102222"/>
          </a:xfrm>
          <a:prstGeom prst="rect">
            <a:avLst/>
          </a:prstGeom>
        </p:spPr>
      </p:pic>
      <p:sp>
        <p:nvSpPr>
          <p:cNvPr id="14" name="Прямоугольник 17"/>
          <p:cNvSpPr>
            <a:spLocks noChangeArrowheads="1"/>
          </p:cNvSpPr>
          <p:nvPr/>
        </p:nvSpPr>
        <p:spPr bwMode="auto">
          <a:xfrm>
            <a:off x="8358214" y="0"/>
            <a:ext cx="7857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/>
              <a:t>14</a:t>
            </a:r>
            <a:endParaRPr lang="ru-RU" sz="4400" b="1" dirty="0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468313" y="80943"/>
            <a:ext cx="8229600" cy="5619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Квантово-химические</a:t>
            </a:r>
            <a:r>
              <a:rPr kumimoji="0" lang="ru-RU" sz="4000" b="1" i="0" u="none" strike="noStrike" kern="1200" cap="none" spc="-150" normalizeH="0" noProof="0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расчеты</a:t>
            </a:r>
            <a:endParaRPr kumimoji="0" lang="ru-RU" sz="4000" b="1" i="0" u="none" strike="noStrike" kern="1200" cap="none" spc="-150" normalizeH="0" baseline="0" noProof="0" dirty="0" smtClean="0">
              <a:ln w="3175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" y="3845486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            e1                                      e2                                            k1                                          k2                            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" y="5715016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e1-                                                e2-                                                    k1-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596" y="785794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MP2 L1a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214422"/>
          <a:ext cx="2160598" cy="891540"/>
        </p:xfrm>
        <a:graphic>
          <a:graphicData uri="http://schemas.openxmlformats.org/drawingml/2006/table">
            <a:tbl>
              <a:tblPr/>
              <a:tblGrid>
                <a:gridCol w="994808"/>
                <a:gridCol w="116579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Neutral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Energy, au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e1_4Me2O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-963,49322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e2_4Me2O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-963,4389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k1_4Me2O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68" y="1214422"/>
          <a:ext cx="2108210" cy="891540"/>
        </p:xfrm>
        <a:graphic>
          <a:graphicData uri="http://schemas.openxmlformats.org/drawingml/2006/table">
            <a:tbl>
              <a:tblPr/>
              <a:tblGrid>
                <a:gridCol w="943535"/>
                <a:gridCol w="116467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Energy, au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e1-_4Me2O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-963,50434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e2-_4Me2O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-963,4818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k1-_4Me2O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-963,49245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535756" y="1214422"/>
          <a:ext cx="2251086" cy="891540"/>
        </p:xfrm>
        <a:graphic>
          <a:graphicData uri="http://schemas.openxmlformats.org/drawingml/2006/table">
            <a:tbl>
              <a:tblPr/>
              <a:tblGrid>
                <a:gridCol w="1243607"/>
                <a:gridCol w="100747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VDE, eV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e1-_4Me2O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0,30271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e2-_4Me2O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1,16733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k1-_4Me2O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e1-_4me2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643182"/>
            <a:ext cx="3839659" cy="3494007"/>
          </a:xfrm>
          <a:prstGeom prst="rect">
            <a:avLst/>
          </a:prstGeom>
        </p:spPr>
      </p:pic>
      <p:sp>
        <p:nvSpPr>
          <p:cNvPr id="7" name="Прямоугольник 17"/>
          <p:cNvSpPr>
            <a:spLocks noChangeArrowheads="1"/>
          </p:cNvSpPr>
          <p:nvPr/>
        </p:nvSpPr>
        <p:spPr bwMode="auto">
          <a:xfrm>
            <a:off x="8358214" y="0"/>
            <a:ext cx="7857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/>
              <a:t>15</a:t>
            </a:r>
            <a:endParaRPr lang="ru-RU" sz="4400" b="1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8313" y="80943"/>
            <a:ext cx="8229600" cy="5619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Квантово-химические</a:t>
            </a:r>
            <a:r>
              <a:rPr kumimoji="0" lang="ru-RU" sz="4000" b="1" i="0" u="none" strike="noStrike" kern="1200" cap="none" spc="-150" normalizeH="0" noProof="0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расчеты</a:t>
            </a:r>
            <a:endParaRPr kumimoji="0" lang="ru-RU" sz="4000" b="1" i="0" u="none" strike="noStrike" kern="1200" cap="none" spc="-150" normalizeH="0" baseline="0" noProof="0" dirty="0" smtClean="0">
              <a:ln w="3175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6143644"/>
            <a:ext cx="1309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b="1" dirty="0" smtClean="0">
                <a:solidFill>
                  <a:srgbClr val="000000"/>
                </a:solidFill>
              </a:rPr>
              <a:t>e1-_4Me2O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785794"/>
            <a:ext cx="1322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MP2 L1a/L1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571472" y="4071942"/>
            <a:ext cx="8215370" cy="221457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57287" y="1428736"/>
          <a:ext cx="6429423" cy="2228850"/>
        </p:xfrm>
        <a:graphic>
          <a:graphicData uri="http://schemas.openxmlformats.org/drawingml/2006/table">
            <a:tbl>
              <a:tblPr/>
              <a:tblGrid>
                <a:gridCol w="918489"/>
                <a:gridCol w="918489"/>
                <a:gridCol w="918489"/>
                <a:gridCol w="918489"/>
                <a:gridCol w="918489"/>
                <a:gridCol w="918489"/>
                <a:gridCol w="91848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Константы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СТВ, 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Гс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Атом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e1-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e2-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e1-_4me2o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e2-_4me2o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k1-_4me2o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1,68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0113" name="Object 1"/>
          <p:cNvGraphicFramePr>
            <a:graphicFrameLocks noChangeAspect="1"/>
          </p:cNvGraphicFramePr>
          <p:nvPr/>
        </p:nvGraphicFramePr>
        <p:xfrm>
          <a:off x="785786" y="4143380"/>
          <a:ext cx="3368675" cy="1981200"/>
        </p:xfrm>
        <a:graphic>
          <a:graphicData uri="http://schemas.openxmlformats.org/presentationml/2006/ole">
            <p:oleObj spid="_x0000_s90113" name="ChemSketch" r:id="rId3" imgW="3368160" imgH="1981080" progId="ACD.ChemSketch.20">
              <p:embed/>
            </p:oleObj>
          </a:graphicData>
        </a:graphic>
      </p:graphicFrame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5175279" y="4357694"/>
          <a:ext cx="3468687" cy="1692275"/>
        </p:xfrm>
        <a:graphic>
          <a:graphicData uri="http://schemas.openxmlformats.org/presentationml/2006/ole">
            <p:oleObj spid="_x0000_s90114" name="ChemSketch" r:id="rId4" imgW="3468600" imgH="1691640" progId="ACD.ChemSketch.20">
              <p:embed/>
            </p:oleObj>
          </a:graphicData>
        </a:graphic>
      </p:graphicFrame>
      <p:sp>
        <p:nvSpPr>
          <p:cNvPr id="6" name="Прямоугольник 17"/>
          <p:cNvSpPr>
            <a:spLocks noChangeArrowheads="1"/>
          </p:cNvSpPr>
          <p:nvPr/>
        </p:nvSpPr>
        <p:spPr bwMode="auto">
          <a:xfrm>
            <a:off x="8358214" y="0"/>
            <a:ext cx="7857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/>
              <a:t>1</a:t>
            </a:r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8313" y="80943"/>
            <a:ext cx="8229600" cy="5619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Квантово-химические</a:t>
            </a:r>
            <a:r>
              <a:rPr kumimoji="0" lang="ru-RU" sz="4000" b="1" i="0" u="none" strike="noStrike" kern="1200" cap="none" spc="-150" normalizeH="0" noProof="0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расчеты</a:t>
            </a:r>
            <a:endParaRPr kumimoji="0" lang="ru-RU" sz="4000" b="1" i="0" u="none" strike="noStrike" kern="1200" cap="none" spc="-150" normalizeH="0" baseline="0" noProof="0" dirty="0" smtClean="0">
              <a:ln w="3175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785794"/>
            <a:ext cx="1245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DFT L1a/L1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4" name="Object 4"/>
          <p:cNvGraphicFramePr>
            <a:graphicFrameLocks noChangeAspect="1"/>
          </p:cNvGraphicFramePr>
          <p:nvPr/>
        </p:nvGraphicFramePr>
        <p:xfrm>
          <a:off x="71406" y="4008725"/>
          <a:ext cx="2928958" cy="2063482"/>
        </p:xfrm>
        <a:graphic>
          <a:graphicData uri="http://schemas.openxmlformats.org/presentationml/2006/ole">
            <p:oleObj spid="_x0000_s97284" name="Graph" r:id="rId3" imgW="4153680" imgH="2926080" progId="Origin50.Graph">
              <p:embed/>
            </p:oleObj>
          </a:graphicData>
        </a:graphic>
      </p:graphicFrame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887031" y="1285861"/>
          <a:ext cx="3042027" cy="2143140"/>
        </p:xfrm>
        <a:graphic>
          <a:graphicData uri="http://schemas.openxmlformats.org/presentationml/2006/ole">
            <p:oleObj spid="_x0000_s97285" name="Graph" r:id="rId4" imgW="4153680" imgH="2926080" progId="Origin50.Graph">
              <p:embed/>
            </p:oleObj>
          </a:graphicData>
        </a:graphic>
      </p:graphicFrame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3143240" y="4000504"/>
          <a:ext cx="2928958" cy="2063482"/>
        </p:xfrm>
        <a:graphic>
          <a:graphicData uri="http://schemas.openxmlformats.org/presentationml/2006/ole">
            <p:oleObj spid="_x0000_s97286" name="Graph" r:id="rId5" imgW="4153680" imgH="2926080" progId="Origin50.Graph">
              <p:embed/>
            </p:oleObj>
          </a:graphicData>
        </a:graphic>
      </p:graphicFrame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6161932" y="4071942"/>
          <a:ext cx="2839224" cy="2000265"/>
        </p:xfrm>
        <a:graphic>
          <a:graphicData uri="http://schemas.openxmlformats.org/presentationml/2006/ole">
            <p:oleObj spid="_x0000_s97287" name="Graph" r:id="rId6" imgW="4153680" imgH="2926080" progId="Origin50.Graph">
              <p:embed/>
            </p:oleObj>
          </a:graphicData>
        </a:graphic>
      </p:graphicFrame>
      <p:graphicFrame>
        <p:nvGraphicFramePr>
          <p:cNvPr id="97288" name="Object 8"/>
          <p:cNvGraphicFramePr>
            <a:graphicFrameLocks noChangeAspect="1"/>
          </p:cNvGraphicFramePr>
          <p:nvPr/>
        </p:nvGraphicFramePr>
        <p:xfrm>
          <a:off x="4917522" y="1357298"/>
          <a:ext cx="2940626" cy="2071702"/>
        </p:xfrm>
        <a:graphic>
          <a:graphicData uri="http://schemas.openxmlformats.org/presentationml/2006/ole">
            <p:oleObj spid="_x0000_s97288" name="Graph" r:id="rId7" imgW="4153680" imgH="2926080" progId="Origin50.Graph">
              <p:embed/>
            </p:oleObj>
          </a:graphicData>
        </a:graphic>
      </p:graphicFrame>
      <p:sp>
        <p:nvSpPr>
          <p:cNvPr id="8" name="Прямоугольник 17"/>
          <p:cNvSpPr>
            <a:spLocks noChangeArrowheads="1"/>
          </p:cNvSpPr>
          <p:nvPr/>
        </p:nvSpPr>
        <p:spPr bwMode="auto">
          <a:xfrm>
            <a:off x="8358214" y="0"/>
            <a:ext cx="7857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/>
              <a:t>1</a:t>
            </a:r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8313" y="80943"/>
            <a:ext cx="8229600" cy="5619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Эксперимент и</a:t>
            </a:r>
            <a:r>
              <a:rPr kumimoji="0" lang="ru-RU" sz="4000" b="1" i="0" u="none" strike="noStrike" kern="1200" cap="none" spc="-150" normalizeH="0" noProof="0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расчет</a:t>
            </a:r>
            <a:endParaRPr kumimoji="0" lang="ru-RU" sz="4000" b="1" i="0" u="none" strike="noStrike" kern="1200" cap="none" spc="-150" normalizeH="0" baseline="0" noProof="0" dirty="0" smtClean="0">
              <a:ln w="3175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 bwMode="auto">
          <a:xfrm>
            <a:off x="5929322" y="857232"/>
            <a:ext cx="3071834" cy="17859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pic>
        <p:nvPicPr>
          <p:cNvPr id="4" name="Рисунок 3" descr="e1-_4me2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785794"/>
            <a:ext cx="2857520" cy="2600282"/>
          </a:xfrm>
          <a:prstGeom prst="rect">
            <a:avLst/>
          </a:prstGeom>
        </p:spPr>
      </p:pic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285720" y="3429000"/>
          <a:ext cx="4460048" cy="3143272"/>
        </p:xfrm>
        <a:graphic>
          <a:graphicData uri="http://schemas.openxmlformats.org/presentationml/2006/ole">
            <p:oleObj spid="_x0000_s98306" name="Graph" r:id="rId4" imgW="4153680" imgH="2926080" progId="Origin50.Graph">
              <p:embed/>
            </p:oleObj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57848" y="2714620"/>
          <a:ext cx="3214680" cy="3992880"/>
        </p:xfrm>
        <a:graphic>
          <a:graphicData uri="http://schemas.openxmlformats.org/drawingml/2006/table">
            <a:tbl>
              <a:tblPr/>
              <a:tblGrid>
                <a:gridCol w="803670"/>
                <a:gridCol w="803670"/>
                <a:gridCol w="803670"/>
                <a:gridCol w="803670"/>
              </a:tblGrid>
              <a:tr h="2461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№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Atom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Spin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density at the nuclei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а,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Гс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-0,020150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0,026713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0,019317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0,014564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0,025915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-0,015196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-0,011256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0,000473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-0,001005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0,012476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0,000057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0,012233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0,008388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0,009847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-0,000010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17"/>
          <p:cNvSpPr>
            <a:spLocks noChangeArrowheads="1"/>
          </p:cNvSpPr>
          <p:nvPr/>
        </p:nvSpPr>
        <p:spPr bwMode="auto">
          <a:xfrm>
            <a:off x="8358214" y="0"/>
            <a:ext cx="7857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/>
              <a:t>1</a:t>
            </a:r>
            <a:r>
              <a:rPr lang="ru-RU" sz="4400" b="1" dirty="0" smtClean="0"/>
              <a:t>8</a:t>
            </a:r>
            <a:endParaRPr lang="ru-RU" sz="4400" b="1" dirty="0"/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6072197" y="928670"/>
          <a:ext cx="2804377" cy="1649322"/>
        </p:xfrm>
        <a:graphic>
          <a:graphicData uri="http://schemas.openxmlformats.org/presentationml/2006/ole">
            <p:oleObj spid="_x0000_s98307" name="ChemSketch" r:id="rId5" imgW="3368160" imgH="1981080" progId="ACD.ChemSketch.20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571868" y="2357430"/>
            <a:ext cx="1779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"/>
            <a:r>
              <a:rPr lang="en-US" dirty="0" smtClean="0">
                <a:solidFill>
                  <a:srgbClr val="000000"/>
                </a:solidFill>
              </a:rPr>
              <a:t>VDE </a:t>
            </a:r>
            <a:r>
              <a:rPr lang="ru-RU" dirty="0" smtClean="0">
                <a:solidFill>
                  <a:srgbClr val="000000"/>
                </a:solidFill>
              </a:rPr>
              <a:t>=0,30271 эВ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68313" y="80943"/>
            <a:ext cx="8229600" cy="5619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АР ацетилацетона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382000" cy="664797"/>
          </a:xfrm>
        </p:spPr>
        <p:txBody>
          <a:bodyPr/>
          <a:lstStyle/>
          <a:p>
            <a:r>
              <a:rPr lang="ru-RU" dirty="0" smtClean="0"/>
              <a:t>Результаты и выводы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7158" y="857232"/>
            <a:ext cx="8382000" cy="5539978"/>
          </a:xfrm>
        </p:spPr>
        <p:txBody>
          <a:bodyPr/>
          <a:lstStyle/>
          <a:p>
            <a:r>
              <a:rPr lang="ru-RU" sz="2400" dirty="0" smtClean="0"/>
              <a:t>Для молекул с положительным электронным сродством достаточно хорошо применимы расчеты структуры и свойств соответствующих </a:t>
            </a:r>
            <a:r>
              <a:rPr lang="ru-RU" sz="2400" dirty="0" err="1" smtClean="0"/>
              <a:t>анион-радикалов</a:t>
            </a:r>
            <a:r>
              <a:rPr lang="ru-RU" sz="2400" dirty="0" smtClean="0"/>
              <a:t> без учета влияния среды.</a:t>
            </a:r>
          </a:p>
          <a:p>
            <a:r>
              <a:rPr lang="ru-RU" sz="2400" dirty="0" smtClean="0"/>
              <a:t>Учет среды в рамках </a:t>
            </a:r>
            <a:r>
              <a:rPr lang="ru-RU" sz="2400" dirty="0" err="1" smtClean="0"/>
              <a:t>микросольватационной</a:t>
            </a:r>
            <a:r>
              <a:rPr lang="ru-RU" sz="2400" dirty="0" smtClean="0"/>
              <a:t> модели позволяет хорошо воспроизводить в расчете экспериментальные параметры </a:t>
            </a:r>
            <a:r>
              <a:rPr lang="ru-RU" sz="2400" dirty="0" err="1" smtClean="0"/>
              <a:t>анион-радикалов</a:t>
            </a:r>
            <a:r>
              <a:rPr lang="ru-RU" sz="2400" dirty="0" smtClean="0"/>
              <a:t>, получающихся из молекул, не имеющих собственного сродства к электрону.</a:t>
            </a:r>
          </a:p>
          <a:p>
            <a:r>
              <a:rPr lang="ru-RU" sz="2400" dirty="0" smtClean="0"/>
              <a:t>Получено первое </a:t>
            </a:r>
            <a:r>
              <a:rPr lang="ru-RU" sz="2400" dirty="0" err="1" smtClean="0"/>
              <a:t>ИК-спектроскопическое</a:t>
            </a:r>
            <a:r>
              <a:rPr lang="ru-RU" sz="2400" dirty="0" smtClean="0"/>
              <a:t> свидетельство для наиболее интенсивной полосы поглощения анион-радикала </a:t>
            </a:r>
            <a:r>
              <a:rPr lang="ru-RU" sz="2400" dirty="0" err="1" smtClean="0"/>
              <a:t>диацетила</a:t>
            </a:r>
            <a:r>
              <a:rPr lang="ru-RU" sz="2400" dirty="0" smtClean="0"/>
              <a:t> в низкотемпературной матрице </a:t>
            </a:r>
            <a:r>
              <a:rPr lang="ru-RU" sz="2400" dirty="0" err="1" smtClean="0"/>
              <a:t>диметилового</a:t>
            </a:r>
            <a:r>
              <a:rPr lang="ru-RU" sz="2400" dirty="0" smtClean="0"/>
              <a:t> эфира.</a:t>
            </a:r>
          </a:p>
          <a:p>
            <a:r>
              <a:rPr lang="ru-RU" sz="2400" dirty="0" smtClean="0"/>
              <a:t>Охарактеризованы магнитно-резонансные параметры и электронный спектр поглощения анион-радикала ацетилацетона, который является </a:t>
            </a:r>
            <a:r>
              <a:rPr lang="ru-RU" sz="2400" dirty="0" err="1" smtClean="0"/>
              <a:t>делокализованным</a:t>
            </a:r>
            <a:r>
              <a:rPr lang="ru-RU" sz="2400" dirty="0" smtClean="0"/>
              <a:t> </a:t>
            </a:r>
            <a:r>
              <a:rPr lang="ru-RU" sz="2400" dirty="0" err="1" smtClean="0"/>
              <a:t>анион-радикалом</a:t>
            </a:r>
            <a:r>
              <a:rPr lang="ru-RU" sz="2400" dirty="0" smtClean="0"/>
              <a:t> </a:t>
            </a:r>
            <a:r>
              <a:rPr lang="ru-RU" sz="2400" dirty="0" err="1" smtClean="0"/>
              <a:t>кето-енольного</a:t>
            </a:r>
            <a:r>
              <a:rPr lang="ru-RU" sz="2400" dirty="0" smtClean="0"/>
              <a:t> типа.</a:t>
            </a:r>
            <a:endParaRPr lang="ru-RU" sz="2400" dirty="0"/>
          </a:p>
        </p:txBody>
      </p:sp>
      <p:sp>
        <p:nvSpPr>
          <p:cNvPr id="5" name="Прямоугольник 17"/>
          <p:cNvSpPr>
            <a:spLocks noChangeArrowheads="1"/>
          </p:cNvSpPr>
          <p:nvPr/>
        </p:nvSpPr>
        <p:spPr bwMode="auto">
          <a:xfrm>
            <a:off x="8358214" y="0"/>
            <a:ext cx="7857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/>
              <a:t>19</a:t>
            </a:r>
            <a:endParaRPr lang="ru-RU" sz="4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22222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6" y="3000372"/>
            <a:ext cx="3643306" cy="3643306"/>
          </a:xfrm>
          <a:prstGeom prst="rect">
            <a:avLst/>
          </a:prstGeom>
        </p:spPr>
      </p:pic>
      <p:pic>
        <p:nvPicPr>
          <p:cNvPr id="7" name="Рисунок 6" descr="1111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200000">
            <a:off x="3224619" y="3367503"/>
            <a:ext cx="3620761" cy="36207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908" y="49559"/>
            <a:ext cx="8382000" cy="664797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Карбонильные соединения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285852" y="785794"/>
            <a:ext cx="6429420" cy="2179058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Модельные соединения</a:t>
            </a:r>
          </a:p>
          <a:p>
            <a:r>
              <a:rPr lang="ru-RU" dirty="0" smtClean="0"/>
              <a:t>простые</a:t>
            </a:r>
          </a:p>
          <a:p>
            <a:r>
              <a:rPr lang="ru-RU" dirty="0" smtClean="0"/>
              <a:t>различное сродство к электрону</a:t>
            </a:r>
          </a:p>
          <a:p>
            <a:r>
              <a:rPr lang="ru-RU" dirty="0" smtClean="0"/>
              <a:t>влияние матрицы</a:t>
            </a: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auto">
          <a:xfrm>
            <a:off x="8643966" y="0"/>
            <a:ext cx="500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/>
              <a:t>2</a:t>
            </a:r>
            <a:endParaRPr lang="ru-RU" sz="4400" b="1" dirty="0"/>
          </a:p>
        </p:txBody>
      </p:sp>
      <p:pic>
        <p:nvPicPr>
          <p:cNvPr id="9" name="Рисунок 8" descr="мол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492" y="4214818"/>
            <a:ext cx="1428010" cy="114300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664797"/>
          </a:xfrm>
        </p:spPr>
        <p:txBody>
          <a:bodyPr/>
          <a:lstStyle/>
          <a:p>
            <a:r>
              <a:rPr lang="ru-RU" dirty="0" smtClean="0"/>
              <a:t>Планы дальнейших исследований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45947"/>
            <a:ext cx="8382000" cy="5269135"/>
          </a:xfrm>
        </p:spPr>
        <p:txBody>
          <a:bodyPr/>
          <a:lstStyle/>
          <a:p>
            <a:r>
              <a:rPr lang="ru-RU" dirty="0" smtClean="0"/>
              <a:t>Получение характеристик колебательных спектров </a:t>
            </a:r>
            <a:r>
              <a:rPr lang="ru-RU" dirty="0" err="1" smtClean="0"/>
              <a:t>анион-радикалов</a:t>
            </a:r>
            <a:r>
              <a:rPr lang="ru-RU" dirty="0" smtClean="0"/>
              <a:t> карбонильных соединений, в том числе, получающихся из молекул без собственного электронного сродства.</a:t>
            </a:r>
          </a:p>
          <a:p>
            <a:endParaRPr lang="ru-RU" dirty="0" smtClean="0"/>
          </a:p>
          <a:p>
            <a:r>
              <a:rPr lang="ru-RU" dirty="0" smtClean="0"/>
              <a:t>Уточнение структуры и динамики анион-радикала ацетилацетона по данным квантово-химических расчетов.</a:t>
            </a:r>
          </a:p>
          <a:p>
            <a:endParaRPr lang="ru-RU" dirty="0" smtClean="0"/>
          </a:p>
          <a:p>
            <a:r>
              <a:rPr lang="ru-RU" dirty="0" smtClean="0"/>
              <a:t>Подготовка текста диссертации.</a:t>
            </a:r>
            <a:endParaRPr lang="ru-RU" dirty="0"/>
          </a:p>
        </p:txBody>
      </p:sp>
      <p:sp>
        <p:nvSpPr>
          <p:cNvPr id="4" name="Прямоугольник 17"/>
          <p:cNvSpPr>
            <a:spLocks noChangeArrowheads="1"/>
          </p:cNvSpPr>
          <p:nvPr/>
        </p:nvSpPr>
        <p:spPr bwMode="auto">
          <a:xfrm>
            <a:off x="8358214" y="0"/>
            <a:ext cx="7857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/>
              <a:t>2</a:t>
            </a:r>
            <a:r>
              <a:rPr lang="en-US" sz="4400" b="1" dirty="0" smtClean="0"/>
              <a:t>1</a:t>
            </a:r>
            <a:endParaRPr lang="ru-RU" sz="4400" b="1" dirty="0"/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95536" y="1142984"/>
            <a:ext cx="8382000" cy="830997"/>
          </a:xfrm>
        </p:spPr>
        <p:txBody>
          <a:bodyPr/>
          <a:lstStyle/>
          <a:p>
            <a:pPr algn="ctr">
              <a:buNone/>
            </a:pPr>
            <a:r>
              <a:rPr lang="ru-RU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p10_l01p2p001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250273"/>
            <a:ext cx="5000660" cy="37504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382000" cy="997196"/>
          </a:xfrm>
        </p:spPr>
        <p:txBody>
          <a:bodyPr/>
          <a:lstStyle/>
          <a:p>
            <a:endParaRPr lang="ru-RU" sz="7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7" name="Рисунок 6" descr="635157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908"/>
            <a:ext cx="9144000" cy="64922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406" y="714356"/>
            <a:ext cx="8929654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Стабилизированные электроны в матрицах</a:t>
            </a:r>
          </a:p>
        </p:txBody>
      </p:sp>
      <p:graphicFrame>
        <p:nvGraphicFramePr>
          <p:cNvPr id="5" name="Object 16"/>
          <p:cNvGraphicFramePr>
            <a:graphicFrameLocks noChangeAspect="1"/>
          </p:cNvGraphicFramePr>
          <p:nvPr/>
        </p:nvGraphicFramePr>
        <p:xfrm>
          <a:off x="179388" y="1773238"/>
          <a:ext cx="2803525" cy="1981200"/>
        </p:xfrm>
        <a:graphic>
          <a:graphicData uri="http://schemas.openxmlformats.org/presentationml/2006/ole">
            <p:oleObj spid="_x0000_s34818" name="Graph" r:id="rId3" imgW="4278240" imgH="3024720" progId="Origin50.Graph">
              <p:embed/>
            </p:oleObj>
          </a:graphicData>
        </a:graphic>
      </p:graphicFrame>
      <p:graphicFrame>
        <p:nvGraphicFramePr>
          <p:cNvPr id="6" name="Object 18"/>
          <p:cNvGraphicFramePr>
            <a:graphicFrameLocks noChangeAspect="1"/>
          </p:cNvGraphicFramePr>
          <p:nvPr/>
        </p:nvGraphicFramePr>
        <p:xfrm>
          <a:off x="3059113" y="1773238"/>
          <a:ext cx="2803525" cy="1981200"/>
        </p:xfrm>
        <a:graphic>
          <a:graphicData uri="http://schemas.openxmlformats.org/presentationml/2006/ole">
            <p:oleObj spid="_x0000_s34819" name="Graph" r:id="rId4" imgW="4278240" imgH="3024720" progId="Origin50.Graph">
              <p:embed/>
            </p:oleObj>
          </a:graphicData>
        </a:graphic>
      </p:graphicFrame>
      <p:graphicFrame>
        <p:nvGraphicFramePr>
          <p:cNvPr id="7" name="Object 20"/>
          <p:cNvGraphicFramePr>
            <a:graphicFrameLocks noChangeAspect="1"/>
          </p:cNvGraphicFramePr>
          <p:nvPr/>
        </p:nvGraphicFramePr>
        <p:xfrm>
          <a:off x="5940425" y="1773238"/>
          <a:ext cx="2803525" cy="1981200"/>
        </p:xfrm>
        <a:graphic>
          <a:graphicData uri="http://schemas.openxmlformats.org/presentationml/2006/ole">
            <p:oleObj spid="_x0000_s34820" name="Graph" r:id="rId5" imgW="4278240" imgH="3024720" progId="Origin50.Graph">
              <p:embed/>
            </p:oleObj>
          </a:graphicData>
        </a:graphic>
      </p:graphicFrame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2916238" y="4005263"/>
          <a:ext cx="2968625" cy="2179637"/>
        </p:xfrm>
        <a:graphic>
          <a:graphicData uri="http://schemas.openxmlformats.org/presentationml/2006/ole">
            <p:oleObj spid="_x0000_s34821" name="Graph" r:id="rId6" imgW="4278240" imgH="3024720" progId="Origin50.Graph">
              <p:embed/>
            </p:oleObj>
          </a:graphicData>
        </a:graphic>
      </p:graphicFrame>
      <p:graphicFrame>
        <p:nvGraphicFramePr>
          <p:cNvPr id="9" name="Object 24"/>
          <p:cNvGraphicFramePr>
            <a:graphicFrameLocks noChangeAspect="1"/>
          </p:cNvGraphicFramePr>
          <p:nvPr/>
        </p:nvGraphicFramePr>
        <p:xfrm>
          <a:off x="0" y="4076700"/>
          <a:ext cx="2879725" cy="2035175"/>
        </p:xfrm>
        <a:graphic>
          <a:graphicData uri="http://schemas.openxmlformats.org/presentationml/2006/ole">
            <p:oleObj spid="_x0000_s34822" name="Graph" r:id="rId7" imgW="4278240" imgH="3024720" progId="Origin50.Graph">
              <p:embed/>
            </p:oleObj>
          </a:graphicData>
        </a:graphic>
      </p:graphicFrame>
      <p:graphicFrame>
        <p:nvGraphicFramePr>
          <p:cNvPr id="10" name="Object 25"/>
          <p:cNvGraphicFramePr>
            <a:graphicFrameLocks noChangeAspect="1"/>
          </p:cNvGraphicFramePr>
          <p:nvPr/>
        </p:nvGraphicFramePr>
        <p:xfrm>
          <a:off x="6011863" y="4149725"/>
          <a:ext cx="2808287" cy="1985963"/>
        </p:xfrm>
        <a:graphic>
          <a:graphicData uri="http://schemas.openxmlformats.org/presentationml/2006/ole">
            <p:oleObj spid="_x0000_s34823" name="Graph" r:id="rId8" imgW="4278240" imgH="3024720" progId="Origin50.Graph">
              <p:embed/>
            </p:oleObj>
          </a:graphicData>
        </a:graphic>
      </p:graphicFrame>
      <p:sp>
        <p:nvSpPr>
          <p:cNvPr id="11" name="AutoShape 26"/>
          <p:cNvSpPr>
            <a:spLocks noChangeArrowheads="1"/>
          </p:cNvSpPr>
          <p:nvPr/>
        </p:nvSpPr>
        <p:spPr bwMode="auto">
          <a:xfrm rot="3066130">
            <a:off x="1764506" y="1988344"/>
            <a:ext cx="180975" cy="325438"/>
          </a:xfrm>
          <a:prstGeom prst="downArrow">
            <a:avLst>
              <a:gd name="adj1" fmla="val 50000"/>
              <a:gd name="adj2" fmla="val 4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27"/>
          <p:cNvSpPr>
            <a:spLocks noChangeArrowheads="1"/>
          </p:cNvSpPr>
          <p:nvPr/>
        </p:nvSpPr>
        <p:spPr bwMode="auto">
          <a:xfrm rot="3066130">
            <a:off x="4644231" y="1988344"/>
            <a:ext cx="180975" cy="325438"/>
          </a:xfrm>
          <a:prstGeom prst="downArrow">
            <a:avLst>
              <a:gd name="adj1" fmla="val 50000"/>
              <a:gd name="adj2" fmla="val 4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28"/>
          <p:cNvSpPr>
            <a:spLocks noChangeArrowheads="1"/>
          </p:cNvSpPr>
          <p:nvPr/>
        </p:nvSpPr>
        <p:spPr bwMode="auto">
          <a:xfrm rot="3066130">
            <a:off x="7596981" y="1988344"/>
            <a:ext cx="180975" cy="325438"/>
          </a:xfrm>
          <a:prstGeom prst="downArrow">
            <a:avLst>
              <a:gd name="adj1" fmla="val 50000"/>
              <a:gd name="adj2" fmla="val 4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 rot="3066130">
            <a:off x="1620044" y="4364832"/>
            <a:ext cx="180975" cy="325437"/>
          </a:xfrm>
          <a:prstGeom prst="downArrow">
            <a:avLst>
              <a:gd name="adj1" fmla="val 50000"/>
              <a:gd name="adj2" fmla="val 4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30"/>
          <p:cNvSpPr>
            <a:spLocks noChangeArrowheads="1"/>
          </p:cNvSpPr>
          <p:nvPr/>
        </p:nvSpPr>
        <p:spPr bwMode="auto">
          <a:xfrm rot="3066130">
            <a:off x="7668419" y="4436269"/>
            <a:ext cx="180975" cy="325437"/>
          </a:xfrm>
          <a:prstGeom prst="downArrow">
            <a:avLst>
              <a:gd name="adj1" fmla="val 50000"/>
              <a:gd name="adj2" fmla="val 4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31"/>
          <p:cNvSpPr>
            <a:spLocks noChangeArrowheads="1"/>
          </p:cNvSpPr>
          <p:nvPr/>
        </p:nvSpPr>
        <p:spPr bwMode="auto">
          <a:xfrm rot="3066130">
            <a:off x="4715669" y="4436269"/>
            <a:ext cx="180975" cy="325437"/>
          </a:xfrm>
          <a:prstGeom prst="downArrow">
            <a:avLst>
              <a:gd name="adj1" fmla="val 50000"/>
              <a:gd name="adj2" fmla="val 449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14356"/>
            <a:ext cx="8382000" cy="664797"/>
          </a:xfrm>
        </p:spPr>
        <p:txBody>
          <a:bodyPr/>
          <a:lstStyle/>
          <a:p>
            <a:r>
              <a:rPr lang="ru-RU" dirty="0" smtClean="0"/>
              <a:t>Ацетилацетон</a:t>
            </a:r>
            <a:endParaRPr lang="ru-RU" dirty="0"/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auto">
          <a:xfrm>
            <a:off x="8358214" y="0"/>
            <a:ext cx="7857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/>
              <a:t>14</a:t>
            </a:r>
            <a:endParaRPr lang="ru-RU" sz="4400" b="1" dirty="0"/>
          </a:p>
        </p:txBody>
      </p:sp>
      <p:graphicFrame>
        <p:nvGraphicFramePr>
          <p:cNvPr id="70659" name="Object 3"/>
          <p:cNvGraphicFramePr>
            <a:graphicFrameLocks noChangeAspect="1"/>
          </p:cNvGraphicFramePr>
          <p:nvPr/>
        </p:nvGraphicFramePr>
        <p:xfrm>
          <a:off x="357158" y="1500174"/>
          <a:ext cx="3673475" cy="2581275"/>
        </p:xfrm>
        <a:graphic>
          <a:graphicData uri="http://schemas.openxmlformats.org/presentationml/2006/ole">
            <p:oleObj spid="_x0000_s103426" name="Graph" r:id="rId3" imgW="4132800" imgH="2901600" progId="Origin50.Graph">
              <p:embed/>
            </p:oleObj>
          </a:graphicData>
        </a:graphic>
      </p:graphicFrame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842" y="142852"/>
            <a:ext cx="8382000" cy="55399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Методика получения ацетилацетона-</a:t>
            </a:r>
            <a:r>
              <a:rPr sz="4000" b="1" smtClean="0">
                <a:solidFill>
                  <a:schemeClr val="bg1">
                    <a:lumMod val="95000"/>
                  </a:schemeClr>
                </a:solidFill>
              </a:rPr>
              <a:t>d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2 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3119" y="2714620"/>
            <a:ext cx="53435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7222" y="1071546"/>
            <a:ext cx="8501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Egan</a:t>
            </a:r>
            <a:r>
              <a:rPr lang="ru-RU" dirty="0" smtClean="0"/>
              <a:t> </a:t>
            </a:r>
            <a:r>
              <a:rPr lang="en-US" dirty="0" smtClean="0"/>
              <a:t>W</a:t>
            </a:r>
            <a:r>
              <a:rPr lang="ru-RU" dirty="0" smtClean="0"/>
              <a:t>., </a:t>
            </a:r>
            <a:r>
              <a:rPr lang="en-US" dirty="0" err="1" smtClean="0"/>
              <a:t>Gunnarsson</a:t>
            </a:r>
            <a:r>
              <a:rPr lang="ru-RU" dirty="0" smtClean="0"/>
              <a:t> </a:t>
            </a:r>
            <a:r>
              <a:rPr lang="en-US" dirty="0" smtClean="0"/>
              <a:t>G</a:t>
            </a:r>
            <a:r>
              <a:rPr lang="ru-RU" dirty="0" smtClean="0"/>
              <a:t>., </a:t>
            </a:r>
            <a:r>
              <a:rPr lang="en-US" dirty="0" smtClean="0"/>
              <a:t>Bull T</a:t>
            </a:r>
            <a:r>
              <a:rPr lang="ru-RU" dirty="0" smtClean="0"/>
              <a:t>.</a:t>
            </a:r>
            <a:r>
              <a:rPr lang="en-US" dirty="0" smtClean="0"/>
              <a:t>E</a:t>
            </a:r>
            <a:r>
              <a:rPr lang="ru-RU" dirty="0" smtClean="0"/>
              <a:t>.,</a:t>
            </a:r>
            <a:r>
              <a:rPr lang="en-US" dirty="0" smtClean="0"/>
              <a:t> </a:t>
            </a:r>
            <a:r>
              <a:rPr lang="en-US" dirty="0" err="1" smtClean="0"/>
              <a:t>Forsen</a:t>
            </a:r>
            <a:r>
              <a:rPr lang="en-US" dirty="0" smtClean="0"/>
              <a:t> S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dirty="0" smtClean="0"/>
              <a:t>A nuclear magnetic-resonance study of </a:t>
            </a:r>
            <a:r>
              <a:rPr lang="en-US" dirty="0" err="1" smtClean="0"/>
              <a:t>intramolecular</a:t>
            </a:r>
            <a:r>
              <a:rPr lang="en-US" dirty="0" smtClean="0"/>
              <a:t> hydrogen-bond in </a:t>
            </a:r>
            <a:r>
              <a:rPr lang="en-US" dirty="0" err="1" smtClean="0"/>
              <a:t>acetylacetone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J. Am. Chem. Soc. 1977. V. 99. P. </a:t>
            </a:r>
            <a:r>
              <a:rPr lang="ru-RU" dirty="0" smtClean="0"/>
              <a:t>4568-4572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381000" y="71414"/>
            <a:ext cx="8382000" cy="664797"/>
          </a:xfrm>
        </p:spPr>
        <p:txBody>
          <a:bodyPr/>
          <a:lstStyle/>
          <a:p>
            <a:r>
              <a:rPr lang="ru-RU" dirty="0" err="1" smtClean="0"/>
              <a:t>цис</a:t>
            </a:r>
            <a:endParaRPr lang="ru-RU" dirty="0"/>
          </a:p>
        </p:txBody>
      </p:sp>
      <p:pic>
        <p:nvPicPr>
          <p:cNvPr id="21" name="Содержимое 20" descr="diac.cis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5793"/>
            <a:ext cx="8929718" cy="5922585"/>
          </a:xfrm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ac-.ci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8113"/>
            <a:ext cx="9144000" cy="5934159"/>
          </a:xfrm>
          <a:prstGeom prst="rect">
            <a:avLst/>
          </a:prstGeom>
        </p:spPr>
      </p:pic>
      <p:sp>
        <p:nvSpPr>
          <p:cNvPr id="3" name="Заголовок 18"/>
          <p:cNvSpPr txBox="1">
            <a:spLocks/>
          </p:cNvSpPr>
          <p:nvPr/>
        </p:nvSpPr>
        <p:spPr>
          <a:xfrm>
            <a:off x="381000" y="-24"/>
            <a:ext cx="8382000" cy="6647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-150" normalizeH="0" baseline="0" noProof="0" dirty="0" err="1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цис</a:t>
            </a:r>
            <a:r>
              <a:rPr kumimoji="0" lang="ru-RU" sz="48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-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ac-.t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5929973"/>
          </a:xfrm>
          <a:prstGeom prst="rect">
            <a:avLst/>
          </a:prstGeom>
        </p:spPr>
      </p:pic>
      <p:sp>
        <p:nvSpPr>
          <p:cNvPr id="3" name="Заголовок 18"/>
          <p:cNvSpPr txBox="1">
            <a:spLocks/>
          </p:cNvSpPr>
          <p:nvPr/>
        </p:nvSpPr>
        <p:spPr>
          <a:xfrm>
            <a:off x="381000" y="-24"/>
            <a:ext cx="8382000" cy="66479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-150" normalizeH="0" baseline="0" noProof="0" dirty="0" err="1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перех</a:t>
            </a:r>
            <a:r>
              <a:rPr kumimoji="0" lang="ru-RU" sz="48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. сост.-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 bwMode="auto">
          <a:xfrm>
            <a:off x="5000628" y="3357562"/>
            <a:ext cx="4000528" cy="257176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5357818" y="785794"/>
            <a:ext cx="3571900" cy="15716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2643174" y="785794"/>
            <a:ext cx="2428892" cy="15716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71406" y="785794"/>
            <a:ext cx="2357454" cy="15716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23"/>
            <a:ext cx="7786742" cy="714379"/>
          </a:xfrm>
          <a:ln>
            <a:noFill/>
          </a:ln>
        </p:spPr>
        <p:txBody>
          <a:bodyPr/>
          <a:lstStyle/>
          <a:p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</a:rPr>
              <a:t>Методика эксперимента</a:t>
            </a:r>
            <a:r>
              <a:rPr sz="4400" b="1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</a:rPr>
              <a:t>при 77 К</a:t>
            </a:r>
            <a:endParaRPr lang="ru-RU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Прямоугольник 17"/>
          <p:cNvSpPr>
            <a:spLocks noChangeArrowheads="1"/>
          </p:cNvSpPr>
          <p:nvPr/>
        </p:nvSpPr>
        <p:spPr bwMode="auto">
          <a:xfrm>
            <a:off x="5214942" y="859208"/>
            <a:ext cx="37147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  Матричные вещества</a:t>
            </a:r>
            <a:r>
              <a:rPr lang="en-US" sz="2400" b="1" dirty="0" smtClean="0"/>
              <a:t>:</a:t>
            </a:r>
            <a:endParaRPr lang="ru-RU" sz="2400" b="1" dirty="0" smtClean="0"/>
          </a:p>
          <a:p>
            <a:r>
              <a:rPr lang="ru-RU" sz="2400" b="1" dirty="0" smtClean="0"/>
              <a:t>  </a:t>
            </a:r>
            <a:r>
              <a:rPr lang="ru-RU" sz="2400" b="1" dirty="0" err="1" smtClean="0"/>
              <a:t>метилциклогексан</a:t>
            </a:r>
            <a:r>
              <a:rPr lang="ru-RU" sz="2400" b="1" dirty="0" smtClean="0"/>
              <a:t> (МЦГ)</a:t>
            </a:r>
          </a:p>
          <a:p>
            <a:r>
              <a:rPr lang="ru-RU" sz="2400" b="1" dirty="0" smtClean="0"/>
              <a:t>  </a:t>
            </a:r>
            <a:r>
              <a:rPr lang="ru-RU" sz="2400" b="1" dirty="0" err="1" smtClean="0"/>
              <a:t>диэтиловый</a:t>
            </a:r>
            <a:r>
              <a:rPr lang="ru-RU" sz="2400" b="1" dirty="0" smtClean="0"/>
              <a:t> эфир (ДЭЭ)</a:t>
            </a:r>
          </a:p>
          <a:p>
            <a:r>
              <a:rPr lang="ru-RU" sz="2400" b="1" dirty="0" smtClean="0"/>
              <a:t>    этанол, этанол-</a:t>
            </a:r>
            <a:r>
              <a:rPr lang="en-US" sz="2400" b="1" dirty="0" smtClean="0"/>
              <a:t>d6</a:t>
            </a:r>
            <a:endParaRPr lang="ru-RU" sz="2400" b="1" dirty="0"/>
          </a:p>
        </p:txBody>
      </p:sp>
      <p:sp>
        <p:nvSpPr>
          <p:cNvPr id="14" name="Прямоугольник 17"/>
          <p:cNvSpPr>
            <a:spLocks noChangeArrowheads="1"/>
          </p:cNvSpPr>
          <p:nvPr/>
        </p:nvSpPr>
        <p:spPr bwMode="auto">
          <a:xfrm>
            <a:off x="8643966" y="0"/>
            <a:ext cx="500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/>
              <a:t>3</a:t>
            </a:r>
            <a:endParaRPr lang="ru-RU" sz="4400" b="1" dirty="0"/>
          </a:p>
        </p:txBody>
      </p:sp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551304" y="1000109"/>
          <a:ext cx="1499490" cy="1000132"/>
        </p:xfrm>
        <a:graphic>
          <a:graphicData uri="http://schemas.openxmlformats.org/presentationml/2006/ole">
            <p:oleObj spid="_x0000_s2058" name="ChemSketch" r:id="rId3" imgW="1682640" imgH="1121760" progId="ACD.ChemSketch.20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928927" y="1071546"/>
          <a:ext cx="1928825" cy="828804"/>
        </p:xfrm>
        <a:graphic>
          <a:graphicData uri="http://schemas.openxmlformats.org/presentationml/2006/ole">
            <p:oleObj spid="_x0000_s2059" name="ChemSketch" r:id="rId4" imgW="2020680" imgH="868680" progId="ACD.ChemSketch.20">
              <p:embed/>
            </p:oleObj>
          </a:graphicData>
        </a:graphic>
      </p:graphicFrame>
      <p:sp>
        <p:nvSpPr>
          <p:cNvPr id="22" name="Прямоугольник 17"/>
          <p:cNvSpPr>
            <a:spLocks noChangeArrowheads="1"/>
          </p:cNvSpPr>
          <p:nvPr/>
        </p:nvSpPr>
        <p:spPr bwMode="auto">
          <a:xfrm>
            <a:off x="357158" y="1857364"/>
            <a:ext cx="16796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диацетил</a:t>
            </a:r>
            <a:endParaRPr lang="ru-RU" sz="2800" b="1" dirty="0"/>
          </a:p>
        </p:txBody>
      </p:sp>
      <p:sp>
        <p:nvSpPr>
          <p:cNvPr id="23" name="Прямоугольник 17"/>
          <p:cNvSpPr>
            <a:spLocks noChangeArrowheads="1"/>
          </p:cNvSpPr>
          <p:nvPr/>
        </p:nvSpPr>
        <p:spPr bwMode="auto">
          <a:xfrm>
            <a:off x="2714612" y="1857364"/>
            <a:ext cx="23525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/>
              <a:t>ацетилацетон</a:t>
            </a:r>
            <a:endParaRPr lang="ru-RU" sz="2800" b="1" dirty="0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000628" y="3394550"/>
            <a:ext cx="435771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Calibri" pitchFamily="34" charset="0"/>
              </a:rPr>
              <a:t>RH –^^^→ RH</a:t>
            </a:r>
            <a:r>
              <a:rPr lang="en-US" sz="2600" b="1" baseline="30000" dirty="0">
                <a:solidFill>
                  <a:srgbClr val="000000"/>
                </a:solidFill>
                <a:latin typeface="Calibri" pitchFamily="34" charset="0"/>
              </a:rPr>
              <a:t>+•</a:t>
            </a:r>
            <a:r>
              <a:rPr lang="en-US" sz="2600" b="1" dirty="0">
                <a:solidFill>
                  <a:srgbClr val="000000"/>
                </a:solidFill>
                <a:latin typeface="Calibri" pitchFamily="34" charset="0"/>
              </a:rPr>
              <a:t> + e</a:t>
            </a:r>
            <a:r>
              <a:rPr lang="en-US" sz="2600" b="1" baseline="30000" dirty="0">
                <a:solidFill>
                  <a:srgbClr val="000000"/>
                </a:solidFill>
                <a:latin typeface="Calibri" pitchFamily="34" charset="0"/>
              </a:rPr>
              <a:t>-</a:t>
            </a:r>
          </a:p>
          <a:p>
            <a:r>
              <a:rPr lang="en-US" sz="2600" b="1" dirty="0">
                <a:solidFill>
                  <a:srgbClr val="000000"/>
                </a:solidFill>
                <a:latin typeface="Calibri" pitchFamily="34" charset="0"/>
              </a:rPr>
              <a:t>RH</a:t>
            </a:r>
            <a:r>
              <a:rPr lang="en-US" sz="2600" b="1" baseline="30000" dirty="0">
                <a:solidFill>
                  <a:srgbClr val="000000"/>
                </a:solidFill>
                <a:latin typeface="Calibri" pitchFamily="34" charset="0"/>
              </a:rPr>
              <a:t>+•</a:t>
            </a:r>
            <a:r>
              <a:rPr lang="en-US" sz="2600" b="1" dirty="0">
                <a:solidFill>
                  <a:srgbClr val="000000"/>
                </a:solidFill>
                <a:latin typeface="Calibri" pitchFamily="34" charset="0"/>
              </a:rPr>
              <a:t> + RH → RH</a:t>
            </a:r>
            <a:r>
              <a:rPr lang="en-US" sz="2600" b="1" baseline="-25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600" b="1" baseline="30000" dirty="0">
                <a:solidFill>
                  <a:srgbClr val="000000"/>
                </a:solidFill>
                <a:latin typeface="Calibri" pitchFamily="34" charset="0"/>
              </a:rPr>
              <a:t>+</a:t>
            </a:r>
            <a:r>
              <a:rPr lang="en-US" sz="2600" b="1" dirty="0">
                <a:solidFill>
                  <a:srgbClr val="000000"/>
                </a:solidFill>
                <a:latin typeface="Calibri" pitchFamily="34" charset="0"/>
              </a:rPr>
              <a:t> + R</a:t>
            </a:r>
            <a:r>
              <a:rPr lang="en-US" sz="2600" b="1" baseline="30000" dirty="0">
                <a:solidFill>
                  <a:srgbClr val="000000"/>
                </a:solidFill>
                <a:latin typeface="Calibri" pitchFamily="34" charset="0"/>
              </a:rPr>
              <a:t>•</a:t>
            </a:r>
          </a:p>
          <a:p>
            <a:r>
              <a:rPr lang="en-US" sz="2600" b="1" dirty="0">
                <a:solidFill>
                  <a:srgbClr val="000000"/>
                </a:solidFill>
                <a:latin typeface="Calibri" pitchFamily="34" charset="0"/>
              </a:rPr>
              <a:t>e</a:t>
            </a:r>
            <a:r>
              <a:rPr lang="en-US" sz="2600" b="1" baseline="30000" dirty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sz="2600" b="1" dirty="0">
                <a:solidFill>
                  <a:srgbClr val="000000"/>
                </a:solidFill>
                <a:latin typeface="Calibri" pitchFamily="34" charset="0"/>
              </a:rPr>
              <a:t> → e</a:t>
            </a:r>
            <a:r>
              <a:rPr lang="en-US" sz="2600" b="1" baseline="30000" dirty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sz="2600" b="1" baseline="-25000" dirty="0" err="1">
                <a:solidFill>
                  <a:srgbClr val="000000"/>
                </a:solidFill>
                <a:latin typeface="Calibri" pitchFamily="34" charset="0"/>
              </a:rPr>
              <a:t>tr</a:t>
            </a:r>
            <a:endParaRPr lang="en-US" sz="2600" b="1" baseline="-25000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600" b="1" dirty="0" smtClean="0">
                <a:solidFill>
                  <a:srgbClr val="000000"/>
                </a:solidFill>
                <a:latin typeface="Calibri" pitchFamily="34" charset="0"/>
              </a:rPr>
              <a:t>e</a:t>
            </a:r>
            <a:r>
              <a:rPr lang="en-US" sz="2600" b="1" baseline="30000" dirty="0" smtClean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sz="26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600" b="1" dirty="0">
                <a:solidFill>
                  <a:srgbClr val="000000"/>
                </a:solidFill>
                <a:latin typeface="Calibri" pitchFamily="34" charset="0"/>
              </a:rPr>
              <a:t>+ S → S</a:t>
            </a:r>
            <a:r>
              <a:rPr lang="en-US" sz="2600" b="1" baseline="30000" dirty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sz="2600" b="1" baseline="30000" dirty="0" smtClean="0">
                <a:solidFill>
                  <a:srgbClr val="000000"/>
                </a:solidFill>
                <a:latin typeface="Calibri" pitchFamily="34" charset="0"/>
              </a:rPr>
              <a:t>•</a:t>
            </a:r>
            <a:endParaRPr lang="ru-RU" sz="2600" b="1" baseline="300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600" b="1" dirty="0" smtClean="0">
                <a:solidFill>
                  <a:srgbClr val="000000"/>
                </a:solidFill>
                <a:latin typeface="Calibri" pitchFamily="34" charset="0"/>
              </a:rPr>
              <a:t>RH: </a:t>
            </a:r>
            <a:r>
              <a:rPr lang="ru-RU" sz="2600" b="1" dirty="0" smtClean="0">
                <a:solidFill>
                  <a:srgbClr val="000000"/>
                </a:solidFill>
                <a:latin typeface="Calibri" pitchFamily="34" charset="0"/>
              </a:rPr>
              <a:t>молекула матрицы</a:t>
            </a:r>
            <a:endParaRPr lang="en-US" sz="26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600" b="1" dirty="0" smtClean="0">
                <a:solidFill>
                  <a:srgbClr val="000000"/>
                </a:solidFill>
                <a:latin typeface="Calibri" pitchFamily="34" charset="0"/>
              </a:rPr>
              <a:t>S: </a:t>
            </a:r>
            <a:r>
              <a:rPr lang="ru-RU" sz="2600" b="1" dirty="0" err="1" smtClean="0">
                <a:solidFill>
                  <a:srgbClr val="000000"/>
                </a:solidFill>
                <a:latin typeface="Calibri" pitchFamily="34" charset="0"/>
              </a:rPr>
              <a:t>диацетил</a:t>
            </a:r>
            <a:r>
              <a:rPr lang="ru-RU" sz="2600" b="1" dirty="0" smtClean="0">
                <a:solidFill>
                  <a:srgbClr val="000000"/>
                </a:solidFill>
                <a:latin typeface="Calibri" pitchFamily="34" charset="0"/>
              </a:rPr>
              <a:t>, ацетилацетон</a:t>
            </a:r>
            <a:endParaRPr lang="en-US" sz="2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85720" y="2786058"/>
          <a:ext cx="4500594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-24"/>
            <a:ext cx="8382000" cy="664797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Квантово-химические расчеты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17"/>
          <p:cNvSpPr>
            <a:spLocks noChangeArrowheads="1"/>
          </p:cNvSpPr>
          <p:nvPr/>
        </p:nvSpPr>
        <p:spPr bwMode="auto">
          <a:xfrm>
            <a:off x="8643966" y="0"/>
            <a:ext cx="500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844" y="928670"/>
            <a:ext cx="8382000" cy="526913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Пакет программ </a:t>
            </a:r>
            <a:r>
              <a:rPr kumimoji="0" lang="en-US" sz="4800" b="0" i="0" u="none" strike="noStrike" kern="1200" cap="none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PRIRODA</a:t>
            </a:r>
            <a:endParaRPr kumimoji="0" lang="ru-RU" sz="4800" b="0" i="0" u="none" strike="noStrike" kern="1200" cap="none" spc="-150" normalizeH="0" baseline="0" noProof="0" dirty="0" smtClean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-150" normalizeH="0" baseline="0" noProof="0" dirty="0" smtClean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  <a:p>
            <a:pPr defTabSz="91436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800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Методы </a:t>
            </a:r>
            <a:r>
              <a:rPr lang="en-US" sz="4800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MP2, DFT</a:t>
            </a:r>
            <a:r>
              <a:rPr lang="en-US" sz="4800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, CCSD</a:t>
            </a:r>
            <a:endParaRPr lang="ru-RU" sz="4800" spc="-150" dirty="0" smtClean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defTabSz="914363">
              <a:lnSpc>
                <a:spcPct val="90000"/>
              </a:lnSpc>
              <a:spcBef>
                <a:spcPct val="0"/>
              </a:spcBef>
              <a:defRPr/>
            </a:pPr>
            <a:endParaRPr lang="ru-RU" sz="4800" spc="-150" dirty="0" smtClean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Базисы </a:t>
            </a:r>
            <a:r>
              <a:rPr lang="en-US" sz="4800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L1a/L1, L2a/L2</a:t>
            </a:r>
            <a:r>
              <a:rPr lang="ru-RU" sz="4800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, </a:t>
            </a:r>
            <a:r>
              <a:rPr lang="en-US" sz="4800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L3a/L3</a:t>
            </a:r>
            <a:endParaRPr lang="ru-RU" sz="4800" spc="-150" dirty="0" smtClean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0" i="0" u="none" strike="noStrike" kern="1200" cap="none" spc="-150" normalizeH="0" baseline="0" noProof="0" dirty="0" smtClean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800" spc="-150" dirty="0" smtClean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  <a:p>
            <a:r>
              <a:rPr lang="en-US" sz="2000" dirty="0" smtClean="0"/>
              <a:t>D. N. </a:t>
            </a:r>
            <a:r>
              <a:rPr lang="en-US" sz="2000" dirty="0" err="1" smtClean="0"/>
              <a:t>Laikov</a:t>
            </a:r>
            <a:r>
              <a:rPr lang="en-US" sz="2000" dirty="0" smtClean="0"/>
              <a:t> and Yu. A. </a:t>
            </a:r>
            <a:r>
              <a:rPr lang="en-US" sz="2000" dirty="0" err="1" smtClean="0"/>
              <a:t>Ustynyuk</a:t>
            </a:r>
            <a:r>
              <a:rPr lang="en-US" sz="2000" dirty="0" smtClean="0"/>
              <a:t>, </a:t>
            </a:r>
            <a:r>
              <a:rPr lang="en-US" sz="2000" i="1" dirty="0" smtClean="0"/>
              <a:t>Russ. Chem. Bull.</a:t>
            </a:r>
            <a:r>
              <a:rPr lang="en-US" sz="2000" dirty="0" smtClean="0"/>
              <a:t>, 2005, </a:t>
            </a:r>
            <a:r>
              <a:rPr lang="en-US" sz="2000" b="1" dirty="0" smtClean="0"/>
              <a:t>54</a:t>
            </a:r>
            <a:r>
              <a:rPr lang="en-US" sz="2000" dirty="0" smtClean="0"/>
              <a:t>, 820.</a:t>
            </a:r>
            <a:endParaRPr lang="ru-RU" sz="2000" dirty="0" smtClean="0"/>
          </a:p>
          <a:p>
            <a:r>
              <a:rPr lang="en-US" sz="2000" dirty="0" smtClean="0"/>
              <a:t>D. N. </a:t>
            </a:r>
            <a:r>
              <a:rPr lang="en-US" sz="2000" dirty="0" err="1" smtClean="0"/>
              <a:t>Laikov</a:t>
            </a:r>
            <a:r>
              <a:rPr lang="en-US" sz="2000" dirty="0" smtClean="0"/>
              <a:t>, </a:t>
            </a:r>
            <a:r>
              <a:rPr lang="en-US" sz="2000" i="1" dirty="0" smtClean="0"/>
              <a:t>Chem. Phys. </a:t>
            </a:r>
            <a:r>
              <a:rPr lang="en-US" sz="2000" i="1" dirty="0" err="1" smtClean="0"/>
              <a:t>Lett</a:t>
            </a:r>
            <a:r>
              <a:rPr lang="en-US" sz="2000" dirty="0" smtClean="0"/>
              <a:t>., 2005, </a:t>
            </a:r>
            <a:r>
              <a:rPr lang="en-US" sz="2000" b="1" dirty="0" smtClean="0"/>
              <a:t>416</a:t>
            </a:r>
            <a:r>
              <a:rPr lang="en-US" sz="2000" dirty="0" smtClean="0"/>
              <a:t>, 116.</a:t>
            </a:r>
            <a:endParaRPr kumimoji="0" lang="ru-RU" sz="2000" b="0" i="0" u="none" strike="noStrike" kern="1200" cap="none" spc="-150" normalizeH="0" baseline="0" noProof="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7"/>
          <p:cNvSpPr>
            <a:spLocks noChangeArrowheads="1"/>
          </p:cNvSpPr>
          <p:nvPr/>
        </p:nvSpPr>
        <p:spPr bwMode="auto">
          <a:xfrm>
            <a:off x="8643966" y="0"/>
            <a:ext cx="500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8313" y="80943"/>
            <a:ext cx="8229600" cy="5619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АР </a:t>
            </a:r>
            <a:r>
              <a:rPr kumimoji="0" lang="ru-RU" sz="4000" b="1" i="0" u="none" strike="noStrike" kern="1200" cap="none" spc="-150" normalizeH="0" baseline="0" noProof="0" dirty="0" err="1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диацетила</a:t>
            </a:r>
            <a:endParaRPr kumimoji="0" lang="ru-RU" sz="4000" b="1" i="0" u="none" strike="noStrike" kern="1200" cap="none" spc="-150" normalizeH="0" baseline="0" noProof="0" dirty="0" smtClean="0">
              <a:ln w="3175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75757" y="974728"/>
          <a:ext cx="2781731" cy="1954206"/>
        </p:xfrm>
        <a:graphic>
          <a:graphicData uri="http://schemas.openxmlformats.org/presentationml/2006/ole">
            <p:oleObj spid="_x0000_s5132" name="Graph" r:id="rId3" imgW="4132800" imgH="2901600" progId="Origin50.Graph">
              <p:embed/>
            </p:oleObj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3214678" y="975982"/>
          <a:ext cx="2786082" cy="1952952"/>
        </p:xfrm>
        <a:graphic>
          <a:graphicData uri="http://schemas.openxmlformats.org/presentationml/2006/ole">
            <p:oleObj spid="_x0000_s5133" name="Graph" r:id="rId4" imgW="4132800" imgH="2901600" progId="Origin50.Graph">
              <p:embed/>
            </p:oleObj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6286513" y="945708"/>
          <a:ext cx="2786081" cy="2003298"/>
        </p:xfrm>
        <a:graphic>
          <a:graphicData uri="http://schemas.openxmlformats.org/presentationml/2006/ole">
            <p:oleObj spid="_x0000_s5134" name="Graph" r:id="rId5" imgW="4132800" imgH="2901600" progId="Origin50.Graph">
              <p:embed/>
            </p:oleObj>
          </a:graphicData>
        </a:graphic>
      </p:graphicFrame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5429256" y="5786454"/>
            <a:ext cx="1811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b="1" dirty="0">
                <a:latin typeface="Tahoma" pitchFamily="34" charset="0"/>
              </a:rPr>
              <a:t>а</a:t>
            </a:r>
            <a:r>
              <a:rPr lang="ru-RU" b="1" baseline="-25000" dirty="0">
                <a:latin typeface="Tahoma" pitchFamily="34" charset="0"/>
              </a:rPr>
              <a:t>6Н </a:t>
            </a:r>
            <a:r>
              <a:rPr lang="ru-RU" b="1" dirty="0">
                <a:latin typeface="Tahoma" pitchFamily="34" charset="0"/>
              </a:rPr>
              <a:t>= </a:t>
            </a:r>
            <a:r>
              <a:rPr lang="ru-RU" b="1" dirty="0" smtClean="0">
                <a:latin typeface="Tahoma" pitchFamily="34" charset="0"/>
              </a:rPr>
              <a:t>0.</a:t>
            </a:r>
            <a:r>
              <a:rPr lang="en-US" b="1" dirty="0" smtClean="0">
                <a:latin typeface="Tahoma" pitchFamily="34" charset="0"/>
              </a:rPr>
              <a:t>7</a:t>
            </a:r>
            <a:r>
              <a:rPr lang="ru-RU" b="1" dirty="0" smtClean="0">
                <a:latin typeface="Tahoma" pitchFamily="34" charset="0"/>
              </a:rPr>
              <a:t> </a:t>
            </a:r>
            <a:r>
              <a:rPr lang="ru-RU" b="1" dirty="0">
                <a:latin typeface="Tahoma" pitchFamily="34" charset="0"/>
              </a:rPr>
              <a:t>мТл</a:t>
            </a:r>
            <a:r>
              <a:rPr lang="ru-RU" dirty="0">
                <a:latin typeface="Tahoma" pitchFamily="34" charset="0"/>
              </a:rPr>
              <a:t>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95289" y="3662596"/>
          <a:ext cx="3533769" cy="2481048"/>
        </p:xfrm>
        <a:graphic>
          <a:graphicData uri="http://schemas.openxmlformats.org/presentationml/2006/ole">
            <p:oleObj spid="_x0000_s5135" name="Graph" r:id="rId6" imgW="4132800" imgH="2901600" progId="Origin50.Graph">
              <p:embed/>
            </p:oleObj>
          </a:graphicData>
        </a:graphic>
      </p:graphicFrame>
      <p:sp>
        <p:nvSpPr>
          <p:cNvPr id="16" name="Скругленный прямоугольник 15"/>
          <p:cNvSpPr/>
          <p:nvPr/>
        </p:nvSpPr>
        <p:spPr bwMode="auto">
          <a:xfrm>
            <a:off x="5072066" y="3643314"/>
            <a:ext cx="2357454" cy="15716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/>
        </p:nvGraphicFramePr>
        <p:xfrm>
          <a:off x="5572164" y="3643314"/>
          <a:ext cx="1499490" cy="1000132"/>
        </p:xfrm>
        <a:graphic>
          <a:graphicData uri="http://schemas.openxmlformats.org/presentationml/2006/ole">
            <p:oleObj spid="_x0000_s5137" name="ChemSketch" r:id="rId7" imgW="1682640" imgH="1121760" progId="ACD.ChemSketch.20">
              <p:embed/>
            </p:oleObj>
          </a:graphicData>
        </a:graphic>
      </p:graphicFrame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429288" y="4643446"/>
            <a:ext cx="16796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диацетил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7"/>
          <p:cNvSpPr>
            <a:spLocks noChangeArrowheads="1"/>
          </p:cNvSpPr>
          <p:nvPr/>
        </p:nvSpPr>
        <p:spPr bwMode="auto">
          <a:xfrm>
            <a:off x="8643966" y="0"/>
            <a:ext cx="500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8313" y="80943"/>
            <a:ext cx="8229600" cy="5619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АР </a:t>
            </a:r>
            <a:r>
              <a:rPr kumimoji="0" lang="ru-RU" sz="4000" b="1" i="0" u="none" strike="noStrike" kern="1200" cap="none" spc="-150" normalizeH="0" baseline="0" noProof="0" dirty="0" err="1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диацетила</a:t>
            </a:r>
            <a:endParaRPr kumimoji="0" lang="ru-RU" sz="4000" b="1" i="0" u="none" strike="noStrike" kern="1200" cap="none" spc="-150" normalizeH="0" baseline="0" noProof="0" dirty="0" smtClean="0">
              <a:ln w="3175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643306" y="785794"/>
            <a:ext cx="321471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 err="1" smtClean="0"/>
              <a:t>ЭПР-спектр</a:t>
            </a:r>
            <a:r>
              <a:rPr lang="ru-RU" sz="1600" dirty="0" smtClean="0"/>
              <a:t> облученного образца </a:t>
            </a:r>
            <a:r>
              <a:rPr lang="ru-RU" sz="1600" dirty="0" err="1" smtClean="0"/>
              <a:t>диацетил</a:t>
            </a:r>
            <a:r>
              <a:rPr lang="ru-RU" sz="1600" dirty="0" smtClean="0"/>
              <a:t>/ДМЭ  1/200 при 50 К.</a:t>
            </a:r>
          </a:p>
          <a:p>
            <a:r>
              <a:rPr lang="ru-RU" sz="1600" dirty="0" smtClean="0"/>
              <a:t>Мощность СВЧ 0.005 мВт.</a:t>
            </a:r>
          </a:p>
          <a:p>
            <a:endParaRPr lang="ru-RU" b="1" dirty="0">
              <a:latin typeface="Tahoma" pitchFamily="34" charset="0"/>
            </a:endParaRPr>
          </a:p>
        </p:txBody>
      </p:sp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3714744" y="1500174"/>
          <a:ext cx="4071966" cy="2859605"/>
        </p:xfrm>
        <a:graphic>
          <a:graphicData uri="http://schemas.openxmlformats.org/presentationml/2006/ole">
            <p:oleObj spid="_x0000_s47111" name="Graph" r:id="rId3" imgW="4131720" imgH="2901600" progId="Origin50.Graph">
              <p:embed/>
            </p:oleObj>
          </a:graphicData>
        </a:graphic>
      </p:graphicFrame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85720" y="5514819"/>
            <a:ext cx="7786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CH</a:t>
            </a:r>
            <a:r>
              <a:rPr lang="en-US" sz="2400" b="1" baseline="-25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3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OCH</a:t>
            </a:r>
            <a:r>
              <a:rPr lang="en-US" sz="2400" b="1" baseline="-25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3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–^^^→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CH</a:t>
            </a:r>
            <a:r>
              <a:rPr lang="en-US" sz="2400" b="1" baseline="-25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3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OCH</a:t>
            </a:r>
            <a:r>
              <a:rPr lang="en-US" sz="2400" b="1" baseline="-25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3 </a:t>
            </a:r>
            <a:r>
              <a:rPr lang="en-US" sz="2400" b="1" baseline="30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+•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+ e</a:t>
            </a:r>
            <a:r>
              <a:rPr lang="en-US" sz="2400" b="1" baseline="300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-</a:t>
            </a: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CH</a:t>
            </a:r>
            <a:r>
              <a:rPr lang="en-US" sz="2400" b="1" baseline="-25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3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OCH</a:t>
            </a:r>
            <a:r>
              <a:rPr lang="en-US" sz="2400" b="1" baseline="-25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3 </a:t>
            </a:r>
            <a:r>
              <a:rPr lang="en-US" sz="2400" b="1" baseline="30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+•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+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CH</a:t>
            </a:r>
            <a:r>
              <a:rPr lang="en-US" sz="2400" b="1" baseline="-25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3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OCH</a:t>
            </a:r>
            <a:r>
              <a:rPr lang="en-US" sz="2400" b="1" baseline="-25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3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→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(CH</a:t>
            </a:r>
            <a:r>
              <a:rPr lang="en-US" sz="2400" b="1" baseline="-25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3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OCH</a:t>
            </a:r>
            <a:r>
              <a:rPr lang="en-US" sz="2400" b="1" baseline="-25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3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)H</a:t>
            </a:r>
            <a:r>
              <a:rPr lang="en-US" sz="2400" b="1" baseline="-25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baseline="30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+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+ </a:t>
            </a:r>
            <a:r>
              <a:rPr lang="en-US" sz="2400" b="1" baseline="30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•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CH</a:t>
            </a:r>
            <a:r>
              <a:rPr lang="en-US" sz="2400" b="1" baseline="-25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2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OCH</a:t>
            </a:r>
            <a:r>
              <a:rPr lang="en-US" sz="2400" b="1" baseline="-25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3</a:t>
            </a:r>
            <a:endParaRPr lang="en-US" sz="2400" b="1" baseline="30000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e</a:t>
            </a:r>
            <a:r>
              <a:rPr lang="en-US" sz="2400" b="1" baseline="30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+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CFCl</a:t>
            </a:r>
            <a:r>
              <a:rPr lang="en-US" sz="2400" b="1" baseline="-25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3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→ {CFCl</a:t>
            </a:r>
            <a:r>
              <a:rPr lang="en-US" sz="2400" b="1" baseline="-25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3</a:t>
            </a:r>
            <a:r>
              <a:rPr lang="en-US" sz="2400" b="1" baseline="30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-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} → </a:t>
            </a:r>
            <a:r>
              <a:rPr lang="en-US" sz="2400" b="1" baseline="30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•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CFCl</a:t>
            </a:r>
            <a:r>
              <a:rPr lang="en-US" sz="2400" b="1" baseline="-25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2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+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Cl</a:t>
            </a:r>
            <a:r>
              <a:rPr lang="en-US" sz="2400" b="1" baseline="300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-</a:t>
            </a:r>
            <a:endParaRPr lang="ru-RU" sz="2400" b="1" baseline="300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85720" y="4228935"/>
            <a:ext cx="7786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CH</a:t>
            </a:r>
            <a:r>
              <a:rPr lang="en-US" sz="2400" b="1" baseline="-25000" dirty="0" smtClean="0">
                <a:latin typeface="Calibri" pitchFamily="34" charset="0"/>
              </a:rPr>
              <a:t>3</a:t>
            </a:r>
            <a:r>
              <a:rPr lang="en-US" sz="2400" b="1" dirty="0" smtClean="0">
                <a:latin typeface="Calibri" pitchFamily="34" charset="0"/>
              </a:rPr>
              <a:t>OCH</a:t>
            </a:r>
            <a:r>
              <a:rPr lang="en-US" sz="2400" b="1" baseline="-25000" dirty="0" smtClean="0">
                <a:latin typeface="Calibri" pitchFamily="34" charset="0"/>
              </a:rPr>
              <a:t>3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</a:rPr>
              <a:t>–^^^→ </a:t>
            </a:r>
            <a:r>
              <a:rPr lang="en-US" sz="2400" b="1" dirty="0" smtClean="0">
                <a:latin typeface="Calibri" pitchFamily="34" charset="0"/>
              </a:rPr>
              <a:t>CH</a:t>
            </a:r>
            <a:r>
              <a:rPr lang="en-US" sz="2400" b="1" baseline="-25000" dirty="0" smtClean="0">
                <a:latin typeface="Calibri" pitchFamily="34" charset="0"/>
              </a:rPr>
              <a:t>3</a:t>
            </a:r>
            <a:r>
              <a:rPr lang="en-US" sz="2400" b="1" dirty="0" smtClean="0">
                <a:latin typeface="Calibri" pitchFamily="34" charset="0"/>
              </a:rPr>
              <a:t>OCH</a:t>
            </a:r>
            <a:r>
              <a:rPr lang="en-US" sz="2400" b="1" baseline="-25000" dirty="0" smtClean="0">
                <a:latin typeface="Calibri" pitchFamily="34" charset="0"/>
              </a:rPr>
              <a:t>3 </a:t>
            </a:r>
            <a:r>
              <a:rPr lang="en-US" sz="2400" b="1" baseline="30000" dirty="0" smtClean="0">
                <a:latin typeface="Calibri" pitchFamily="34" charset="0"/>
              </a:rPr>
              <a:t>+•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</a:rPr>
              <a:t>+ e</a:t>
            </a:r>
            <a:r>
              <a:rPr lang="en-US" sz="2400" b="1" baseline="30000" dirty="0">
                <a:latin typeface="Calibri" pitchFamily="34" charset="0"/>
              </a:rPr>
              <a:t>-</a:t>
            </a:r>
          </a:p>
          <a:p>
            <a:r>
              <a:rPr lang="en-US" sz="2400" b="1" dirty="0" smtClean="0">
                <a:latin typeface="Calibri" pitchFamily="34" charset="0"/>
              </a:rPr>
              <a:t>CH</a:t>
            </a:r>
            <a:r>
              <a:rPr lang="en-US" sz="2400" b="1" baseline="-25000" dirty="0" smtClean="0">
                <a:latin typeface="Calibri" pitchFamily="34" charset="0"/>
              </a:rPr>
              <a:t>3</a:t>
            </a:r>
            <a:r>
              <a:rPr lang="en-US" sz="2400" b="1" dirty="0" smtClean="0">
                <a:latin typeface="Calibri" pitchFamily="34" charset="0"/>
              </a:rPr>
              <a:t>OCH</a:t>
            </a:r>
            <a:r>
              <a:rPr lang="en-US" sz="2400" b="1" baseline="-25000" dirty="0" smtClean="0">
                <a:latin typeface="Calibri" pitchFamily="34" charset="0"/>
              </a:rPr>
              <a:t>3 </a:t>
            </a:r>
            <a:r>
              <a:rPr lang="en-US" sz="2400" b="1" baseline="30000" dirty="0" smtClean="0">
                <a:latin typeface="Calibri" pitchFamily="34" charset="0"/>
              </a:rPr>
              <a:t>+•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</a:rPr>
              <a:t>+ </a:t>
            </a:r>
            <a:r>
              <a:rPr lang="en-US" sz="2400" b="1" dirty="0" smtClean="0">
                <a:latin typeface="Calibri" pitchFamily="34" charset="0"/>
              </a:rPr>
              <a:t>CH</a:t>
            </a:r>
            <a:r>
              <a:rPr lang="en-US" sz="2400" b="1" baseline="-25000" dirty="0" smtClean="0">
                <a:latin typeface="Calibri" pitchFamily="34" charset="0"/>
              </a:rPr>
              <a:t>3</a:t>
            </a:r>
            <a:r>
              <a:rPr lang="en-US" sz="2400" b="1" dirty="0" smtClean="0">
                <a:latin typeface="Calibri" pitchFamily="34" charset="0"/>
              </a:rPr>
              <a:t>OCH</a:t>
            </a:r>
            <a:r>
              <a:rPr lang="en-US" sz="2400" b="1" baseline="-25000" dirty="0" smtClean="0">
                <a:latin typeface="Calibri" pitchFamily="34" charset="0"/>
              </a:rPr>
              <a:t>3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</a:rPr>
              <a:t>→ </a:t>
            </a:r>
            <a:r>
              <a:rPr lang="en-US" sz="2400" b="1" dirty="0" smtClean="0">
                <a:latin typeface="Calibri" pitchFamily="34" charset="0"/>
              </a:rPr>
              <a:t>(CH</a:t>
            </a:r>
            <a:r>
              <a:rPr lang="en-US" sz="2400" b="1" baseline="-25000" dirty="0" smtClean="0">
                <a:latin typeface="Calibri" pitchFamily="34" charset="0"/>
              </a:rPr>
              <a:t>3</a:t>
            </a:r>
            <a:r>
              <a:rPr lang="en-US" sz="2400" b="1" dirty="0" smtClean="0">
                <a:latin typeface="Calibri" pitchFamily="34" charset="0"/>
              </a:rPr>
              <a:t>OCH</a:t>
            </a:r>
            <a:r>
              <a:rPr lang="en-US" sz="2400" b="1" baseline="-25000" dirty="0" smtClean="0">
                <a:latin typeface="Calibri" pitchFamily="34" charset="0"/>
              </a:rPr>
              <a:t>3</a:t>
            </a:r>
            <a:r>
              <a:rPr lang="en-US" sz="2400" b="1" dirty="0" smtClean="0">
                <a:latin typeface="Calibri" pitchFamily="34" charset="0"/>
              </a:rPr>
              <a:t>)H</a:t>
            </a:r>
            <a:r>
              <a:rPr lang="en-US" sz="2400" b="1" baseline="-25000" dirty="0" smtClean="0">
                <a:latin typeface="Calibri" pitchFamily="34" charset="0"/>
              </a:rPr>
              <a:t> </a:t>
            </a:r>
            <a:r>
              <a:rPr lang="en-US" sz="2400" b="1" baseline="30000" dirty="0" smtClean="0">
                <a:latin typeface="Calibri" pitchFamily="34" charset="0"/>
              </a:rPr>
              <a:t>+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</a:rPr>
              <a:t>+ </a:t>
            </a:r>
            <a:r>
              <a:rPr lang="en-US" sz="2400" b="1" baseline="30000" dirty="0" smtClean="0">
                <a:latin typeface="Calibri" pitchFamily="34" charset="0"/>
              </a:rPr>
              <a:t>•</a:t>
            </a:r>
            <a:r>
              <a:rPr lang="en-US" sz="2400" b="1" dirty="0" smtClean="0">
                <a:latin typeface="Calibri" pitchFamily="34" charset="0"/>
              </a:rPr>
              <a:t>CH</a:t>
            </a:r>
            <a:r>
              <a:rPr lang="en-US" sz="2400" b="1" baseline="-25000" dirty="0" smtClean="0">
                <a:latin typeface="Calibri" pitchFamily="34" charset="0"/>
              </a:rPr>
              <a:t>2</a:t>
            </a:r>
            <a:r>
              <a:rPr lang="en-US" sz="2400" b="1" dirty="0" smtClean="0">
                <a:latin typeface="Calibri" pitchFamily="34" charset="0"/>
              </a:rPr>
              <a:t>OCH</a:t>
            </a:r>
            <a:r>
              <a:rPr lang="en-US" sz="2400" b="1" baseline="-25000" dirty="0" smtClean="0">
                <a:latin typeface="Calibri" pitchFamily="34" charset="0"/>
              </a:rPr>
              <a:t>3</a:t>
            </a:r>
            <a:endParaRPr lang="en-US" sz="2400" b="1" baseline="30000" dirty="0">
              <a:latin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</a:rPr>
              <a:t>e</a:t>
            </a:r>
            <a:r>
              <a:rPr lang="en-US" sz="2400" b="1" baseline="30000" dirty="0" smtClean="0">
                <a:latin typeface="Calibri" pitchFamily="34" charset="0"/>
              </a:rPr>
              <a:t>-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>
                <a:latin typeface="Calibri" pitchFamily="34" charset="0"/>
              </a:rPr>
              <a:t>+ </a:t>
            </a:r>
            <a:r>
              <a:rPr lang="en-US" sz="2400" b="1" dirty="0" smtClean="0">
                <a:latin typeface="Calibri" pitchFamily="34" charset="0"/>
              </a:rPr>
              <a:t>CH</a:t>
            </a:r>
            <a:r>
              <a:rPr lang="en-US" sz="2400" b="1" baseline="-25000" dirty="0" smtClean="0">
                <a:latin typeface="Calibri" pitchFamily="34" charset="0"/>
              </a:rPr>
              <a:t>3</a:t>
            </a:r>
            <a:r>
              <a:rPr lang="en-US" sz="2400" b="1" dirty="0" smtClean="0">
                <a:latin typeface="Calibri" pitchFamily="34" charset="0"/>
              </a:rPr>
              <a:t>COCOCH</a:t>
            </a:r>
            <a:r>
              <a:rPr lang="en-US" sz="2400" b="1" baseline="-25000" dirty="0" smtClean="0">
                <a:latin typeface="Calibri" pitchFamily="34" charset="0"/>
              </a:rPr>
              <a:t>3</a:t>
            </a:r>
            <a:r>
              <a:rPr lang="en-US" sz="2400" b="1" dirty="0" smtClean="0">
                <a:latin typeface="Calibri" pitchFamily="34" charset="0"/>
              </a:rPr>
              <a:t> → (CH</a:t>
            </a:r>
            <a:r>
              <a:rPr lang="en-US" sz="2400" b="1" baseline="-25000" dirty="0" smtClean="0">
                <a:latin typeface="Calibri" pitchFamily="34" charset="0"/>
              </a:rPr>
              <a:t>3</a:t>
            </a:r>
            <a:r>
              <a:rPr lang="en-US" sz="2400" b="1" dirty="0" smtClean="0">
                <a:latin typeface="Calibri" pitchFamily="34" charset="0"/>
              </a:rPr>
              <a:t>COCOCH</a:t>
            </a:r>
            <a:r>
              <a:rPr lang="en-US" sz="2400" b="1" baseline="-25000" dirty="0" smtClean="0">
                <a:latin typeface="Calibri" pitchFamily="34" charset="0"/>
              </a:rPr>
              <a:t>3</a:t>
            </a:r>
            <a:r>
              <a:rPr lang="en-US" sz="2400" b="1" dirty="0" smtClean="0">
                <a:latin typeface="Calibri" pitchFamily="34" charset="0"/>
              </a:rPr>
              <a:t>)</a:t>
            </a:r>
            <a:r>
              <a:rPr lang="en-US" sz="2400" b="1" baseline="30000" dirty="0" smtClean="0">
                <a:latin typeface="Calibri" pitchFamily="34" charset="0"/>
              </a:rPr>
              <a:t> -•</a:t>
            </a:r>
            <a:endParaRPr lang="ru-RU" sz="2400" b="1" dirty="0" smtClean="0">
              <a:latin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786546" y="785794"/>
            <a:ext cx="2357454" cy="15716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286644" y="785794"/>
          <a:ext cx="1499490" cy="1000132"/>
        </p:xfrm>
        <a:graphic>
          <a:graphicData uri="http://schemas.openxmlformats.org/presentationml/2006/ole">
            <p:oleObj spid="_x0000_s47112" name="ChemSketch" r:id="rId4" imgW="1682640" imgH="1121760" progId="ACD.ChemSketch.20">
              <p:embed/>
            </p:oleObj>
          </a:graphicData>
        </a:graphic>
      </p:graphicFrame>
      <p:sp>
        <p:nvSpPr>
          <p:cNvPr id="12" name="Прямоугольник 17"/>
          <p:cNvSpPr>
            <a:spLocks noChangeArrowheads="1"/>
          </p:cNvSpPr>
          <p:nvPr/>
        </p:nvSpPr>
        <p:spPr bwMode="auto">
          <a:xfrm>
            <a:off x="7143768" y="1785926"/>
            <a:ext cx="16796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диацетил</a:t>
            </a:r>
            <a:endParaRPr lang="ru-RU" sz="2800" b="1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71406" y="1071546"/>
          <a:ext cx="3500462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72000" y="1000108"/>
          <a:ext cx="4132263" cy="2901950"/>
        </p:xfrm>
        <a:graphic>
          <a:graphicData uri="http://schemas.openxmlformats.org/presentationml/2006/ole">
            <p:oleObj spid="_x0000_s79874" name="Graph" r:id="rId3" imgW="4131720" imgH="2901600" progId="Origin50.Graph">
              <p:embed/>
            </p:oleObj>
          </a:graphicData>
        </a:graphic>
      </p:graphicFrame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929222" y="3789295"/>
            <a:ext cx="407193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 err="1" smtClean="0"/>
              <a:t>ИК-спектры</a:t>
            </a:r>
            <a:r>
              <a:rPr lang="ru-RU" sz="1600" dirty="0" smtClean="0"/>
              <a:t> облученных образцов при 50 К:</a:t>
            </a:r>
          </a:p>
          <a:p>
            <a:r>
              <a:rPr lang="ru-RU" sz="1600" dirty="0" smtClean="0"/>
              <a:t>а) чистый ДМЭ;</a:t>
            </a:r>
          </a:p>
          <a:p>
            <a:r>
              <a:rPr lang="ru-RU" sz="1600" dirty="0" smtClean="0"/>
              <a:t>б) </a:t>
            </a:r>
            <a:r>
              <a:rPr lang="ru-RU" sz="1600" dirty="0" err="1" smtClean="0"/>
              <a:t>диацетил</a:t>
            </a:r>
            <a:r>
              <a:rPr lang="ru-RU" sz="1600" dirty="0" smtClean="0"/>
              <a:t>/ДМЭ  1/200;</a:t>
            </a:r>
          </a:p>
          <a:p>
            <a:r>
              <a:rPr lang="ru-RU" sz="1600" dirty="0" smtClean="0"/>
              <a:t>в)фреон-11/</a:t>
            </a:r>
            <a:r>
              <a:rPr lang="ru-RU" sz="1600" dirty="0" err="1" smtClean="0"/>
              <a:t>диацетил</a:t>
            </a:r>
            <a:r>
              <a:rPr lang="ru-RU" sz="1600" dirty="0" smtClean="0"/>
              <a:t>/ДМЭ 1/2/200.</a:t>
            </a:r>
            <a:endParaRPr lang="en-US" sz="1600" dirty="0" smtClean="0"/>
          </a:p>
          <a:p>
            <a:endParaRPr lang="ru-RU" b="1" dirty="0">
              <a:latin typeface="Tahoma" pitchFamily="34" charset="0"/>
            </a:endParaRPr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285720" y="1000108"/>
          <a:ext cx="4132263" cy="2901950"/>
        </p:xfrm>
        <a:graphic>
          <a:graphicData uri="http://schemas.openxmlformats.org/presentationml/2006/ole">
            <p:oleObj spid="_x0000_s79876" name="Graph" r:id="rId4" imgW="4131720" imgH="2901600" progId="Origin50.Graph">
              <p:embed/>
            </p:oleObj>
          </a:graphicData>
        </a:graphic>
      </p:graphicFrame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28596" y="3786190"/>
            <a:ext cx="428628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 err="1" smtClean="0"/>
              <a:t>ИК-спектры</a:t>
            </a:r>
            <a:r>
              <a:rPr lang="ru-RU" sz="1600" dirty="0" smtClean="0"/>
              <a:t> необлученных образцов при 50 К:</a:t>
            </a:r>
          </a:p>
          <a:p>
            <a:r>
              <a:rPr lang="ru-RU" sz="1600" dirty="0" smtClean="0"/>
              <a:t>а) чистый ДМЭ;</a:t>
            </a:r>
          </a:p>
          <a:p>
            <a:r>
              <a:rPr lang="ru-RU" sz="1600" dirty="0" smtClean="0"/>
              <a:t>б) </a:t>
            </a:r>
            <a:r>
              <a:rPr lang="ru-RU" sz="1600" dirty="0" err="1" smtClean="0"/>
              <a:t>диацетил</a:t>
            </a:r>
            <a:r>
              <a:rPr lang="ru-RU" sz="1600" dirty="0" smtClean="0"/>
              <a:t>/ДМЭ  1/200;</a:t>
            </a:r>
          </a:p>
          <a:p>
            <a:r>
              <a:rPr lang="ru-RU" sz="1600" dirty="0" smtClean="0"/>
              <a:t>в)фреон-11/</a:t>
            </a:r>
            <a:r>
              <a:rPr lang="ru-RU" sz="1600" dirty="0" err="1" smtClean="0"/>
              <a:t>диацетил</a:t>
            </a:r>
            <a:r>
              <a:rPr lang="ru-RU" sz="1600" dirty="0" smtClean="0"/>
              <a:t>/ДМЭ 1/2/200.</a:t>
            </a:r>
            <a:endParaRPr lang="en-US" sz="1600" dirty="0" smtClean="0"/>
          </a:p>
          <a:p>
            <a:endParaRPr lang="ru-RU" b="1" dirty="0">
              <a:latin typeface="Tahoma" pitchFamily="34" charset="0"/>
            </a:endParaRPr>
          </a:p>
        </p:txBody>
      </p:sp>
      <p:sp>
        <p:nvSpPr>
          <p:cNvPr id="8" name="Прямоугольник 17"/>
          <p:cNvSpPr>
            <a:spLocks noChangeArrowheads="1"/>
          </p:cNvSpPr>
          <p:nvPr/>
        </p:nvSpPr>
        <p:spPr bwMode="auto">
          <a:xfrm>
            <a:off x="8358214" y="0"/>
            <a:ext cx="7857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3428992" y="4929198"/>
            <a:ext cx="2357454" cy="15716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3908890" y="5143513"/>
          <a:ext cx="1499490" cy="1000132"/>
        </p:xfrm>
        <a:graphic>
          <a:graphicData uri="http://schemas.openxmlformats.org/presentationml/2006/ole">
            <p:oleObj spid="_x0000_s79877" name="ChemSketch" r:id="rId5" imgW="1682640" imgH="1121760" progId="ACD.ChemSketch.20">
              <p:embed/>
            </p:oleObj>
          </a:graphicData>
        </a:graphic>
      </p:graphicFrame>
      <p:sp>
        <p:nvSpPr>
          <p:cNvPr id="11" name="Прямоугольник 17"/>
          <p:cNvSpPr>
            <a:spLocks noChangeArrowheads="1"/>
          </p:cNvSpPr>
          <p:nvPr/>
        </p:nvSpPr>
        <p:spPr bwMode="auto">
          <a:xfrm>
            <a:off x="3714744" y="6000768"/>
            <a:ext cx="16796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диацетил</a:t>
            </a:r>
            <a:endParaRPr lang="ru-RU" sz="2800" b="1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68313" y="80943"/>
            <a:ext cx="8229600" cy="5619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АР </a:t>
            </a:r>
            <a:r>
              <a:rPr kumimoji="0" lang="ru-RU" sz="4000" b="1" i="0" u="none" strike="noStrike" kern="1200" cap="none" spc="-150" normalizeH="0" baseline="0" noProof="0" dirty="0" err="1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диацетила</a:t>
            </a:r>
            <a:endParaRPr kumimoji="0" lang="ru-RU" sz="4000" b="1" i="0" u="none" strike="noStrike" kern="1200" cap="none" spc="-150" normalizeH="0" baseline="0" noProof="0" dirty="0" smtClean="0">
              <a:ln w="3175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1" y="1285860"/>
          <a:ext cx="8715439" cy="1472184"/>
        </p:xfrm>
        <a:graphic>
          <a:graphicData uri="http://schemas.openxmlformats.org/drawingml/2006/table">
            <a:tbl>
              <a:tblPr/>
              <a:tblGrid>
                <a:gridCol w="1356050"/>
                <a:gridCol w="1207480"/>
                <a:gridCol w="1325769"/>
                <a:gridCol w="1206535"/>
                <a:gridCol w="1206535"/>
                <a:gridCol w="1206535"/>
                <a:gridCol w="1206535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neutral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neutral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nionic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detached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anionic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anionic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trans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cis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trans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trans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cis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t.s.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MP2/L1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-305,709027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-305,699816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-305,692214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MP2/L1a,L1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-305,799162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-305,789067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-305,815857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-305,782558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-305,802686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-305,764131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CCSD/L1a,L1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-305,831241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-305,848539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-305,810223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MP2/L2a,L2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-305,975966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-305,965953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-305,996351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-305,959562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-305,983386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-305,944332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MP2/L3a,L3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-306,034618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-306,024580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-306,056539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-306,018400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-306,043703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-306,004696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214282" y="857233"/>
            <a:ext cx="564360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 smtClean="0"/>
              <a:t>Полная энергия  </a:t>
            </a:r>
            <a:r>
              <a:rPr lang="ru-RU" sz="1600" dirty="0" err="1" smtClean="0"/>
              <a:t>конформеров</a:t>
            </a:r>
            <a:r>
              <a:rPr lang="ru-RU" sz="1600" dirty="0" smtClean="0"/>
              <a:t> (</a:t>
            </a:r>
            <a:r>
              <a:rPr lang="en-US" sz="1600" dirty="0" smtClean="0"/>
              <a:t>au</a:t>
            </a:r>
            <a:r>
              <a:rPr lang="ru-RU" sz="1600" dirty="0" smtClean="0"/>
              <a:t>)</a:t>
            </a:r>
            <a:r>
              <a:rPr lang="en-US" sz="1600" dirty="0" smtClean="0"/>
              <a:t>:</a:t>
            </a:r>
          </a:p>
          <a:p>
            <a:endParaRPr lang="ru-RU" b="1" dirty="0">
              <a:latin typeface="Tahoma" pitchFamily="34" charset="0"/>
            </a:endParaRPr>
          </a:p>
        </p:txBody>
      </p:sp>
      <p:pic>
        <p:nvPicPr>
          <p:cNvPr id="5" name="Рисунок 4" descr="diac_trans_ka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4" y="2928934"/>
            <a:ext cx="4305852" cy="2857520"/>
          </a:xfrm>
          <a:prstGeom prst="rect">
            <a:avLst/>
          </a:prstGeom>
        </p:spPr>
      </p:pic>
      <p:pic>
        <p:nvPicPr>
          <p:cNvPr id="6" name="Рисунок 5" descr="diac-_trans_ka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590" y="2857496"/>
            <a:ext cx="4303441" cy="2928958"/>
          </a:xfrm>
          <a:prstGeom prst="rect">
            <a:avLst/>
          </a:prstGeom>
        </p:spPr>
      </p:pic>
      <p:sp>
        <p:nvSpPr>
          <p:cNvPr id="7" name="Прямоугольник 17"/>
          <p:cNvSpPr>
            <a:spLocks noChangeArrowheads="1"/>
          </p:cNvSpPr>
          <p:nvPr/>
        </p:nvSpPr>
        <p:spPr bwMode="auto">
          <a:xfrm>
            <a:off x="8358214" y="0"/>
            <a:ext cx="7857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714348" y="5786454"/>
            <a:ext cx="32861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 smtClean="0">
                <a:latin typeface="+mj-lt"/>
              </a:rPr>
              <a:t>Молекула </a:t>
            </a:r>
            <a:r>
              <a:rPr lang="ru-RU" dirty="0" err="1" smtClean="0">
                <a:latin typeface="+mj-lt"/>
              </a:rPr>
              <a:t>диацетила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(</a:t>
            </a:r>
            <a:r>
              <a:rPr lang="ru-RU" dirty="0" err="1" smtClean="0">
                <a:latin typeface="+mj-lt"/>
              </a:rPr>
              <a:t>транс-конформер</a:t>
            </a:r>
            <a:r>
              <a:rPr lang="ru-RU" dirty="0" smtClean="0">
                <a:latin typeface="+mj-lt"/>
              </a:rPr>
              <a:t>)</a:t>
            </a:r>
          </a:p>
          <a:p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MP2/L2a,L2</a:t>
            </a:r>
            <a:endParaRPr lang="ru-RU" b="1" dirty="0">
              <a:latin typeface="+mj-lt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143504" y="5715016"/>
            <a:ext cx="32861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dirty="0" smtClean="0">
                <a:latin typeface="+mj-lt"/>
              </a:rPr>
              <a:t>Анион-радикал </a:t>
            </a:r>
            <a:r>
              <a:rPr lang="ru-RU" dirty="0" err="1" smtClean="0">
                <a:latin typeface="+mj-lt"/>
              </a:rPr>
              <a:t>диацетила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(</a:t>
            </a:r>
            <a:r>
              <a:rPr lang="ru-RU" dirty="0" err="1" smtClean="0">
                <a:latin typeface="+mj-lt"/>
              </a:rPr>
              <a:t>транс-конформер</a:t>
            </a:r>
            <a:r>
              <a:rPr lang="ru-RU" dirty="0" smtClean="0">
                <a:latin typeface="+mj-lt"/>
              </a:rPr>
              <a:t>)</a:t>
            </a:r>
          </a:p>
          <a:p>
            <a:r>
              <a:rPr lang="ru-RU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MP2/L2a,L2</a:t>
            </a:r>
            <a:endParaRPr lang="ru-RU" b="1" dirty="0">
              <a:latin typeface="+mj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68313" y="80943"/>
            <a:ext cx="8229600" cy="5619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Квантово-химические</a:t>
            </a:r>
            <a:r>
              <a:rPr kumimoji="0" lang="ru-RU" sz="4000" b="1" i="0" u="none" strike="noStrike" kern="1200" cap="none" spc="-150" normalizeH="0" noProof="0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расчеты</a:t>
            </a:r>
            <a:endParaRPr kumimoji="0" lang="ru-RU" sz="4000" b="1" i="0" u="none" strike="noStrike" kern="1200" cap="none" spc="-150" normalizeH="0" baseline="0" noProof="0" dirty="0" smtClean="0">
              <a:ln w="3175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06" y="785788"/>
          <a:ext cx="2857520" cy="5811968"/>
        </p:xfrm>
        <a:graphic>
          <a:graphicData uri="http://schemas.openxmlformats.org/drawingml/2006/table">
            <a:tbl>
              <a:tblPr/>
              <a:tblGrid>
                <a:gridCol w="714380"/>
                <a:gridCol w="714380"/>
                <a:gridCol w="714380"/>
                <a:gridCol w="714380"/>
              </a:tblGrid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L2a,L2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Mode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Freq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Mass,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IR Int,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53,98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11,012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127,95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128,99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239,29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15,824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343,5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6,047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363,72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526,49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540,79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39,153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616,44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703,53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925,23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20,053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965,12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1016,97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1070,41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1146,27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67,504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1308,47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1393,34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55,805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1405,6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1469,29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1469,55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30,543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1475,01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18,336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1479,73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1735,96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9,86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1738,07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11,4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168,413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3080,01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3080,2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0,544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3162,4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3162,51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3208,05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3208,58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7,838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86116" y="773849"/>
          <a:ext cx="2865160" cy="5798423"/>
        </p:xfrm>
        <a:graphic>
          <a:graphicData uri="http://schemas.openxmlformats.org/drawingml/2006/table">
            <a:tbl>
              <a:tblPr/>
              <a:tblGrid>
                <a:gridCol w="716290"/>
                <a:gridCol w="716290"/>
                <a:gridCol w="716290"/>
                <a:gridCol w="716290"/>
              </a:tblGrid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L2a,L2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Mode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Freq,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Mass,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IR Int,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75,75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127,57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10,932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268,5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19,093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370,54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371,64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498,13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19,399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563,53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716,13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932,67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997,81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1010,68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1025,62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1113,21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56,248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1322,24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1337,78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62,393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1381,65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1438,32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421,804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1481,19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1492,38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82,353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1496,21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7,388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1496,56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1603,89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7,13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3035,14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150,764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3037,96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3105,96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3106,8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76,002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3166,58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3166,97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39,962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78" marR="451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17"/>
          <p:cNvSpPr>
            <a:spLocks noChangeArrowheads="1"/>
          </p:cNvSpPr>
          <p:nvPr/>
        </p:nvSpPr>
        <p:spPr bwMode="auto">
          <a:xfrm>
            <a:off x="8501090" y="0"/>
            <a:ext cx="6429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592432" y="857231"/>
            <a:ext cx="2357454" cy="15716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ru-R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072330" y="1071546"/>
          <a:ext cx="1499490" cy="1000132"/>
        </p:xfrm>
        <a:graphic>
          <a:graphicData uri="http://schemas.openxmlformats.org/presentationml/2006/ole">
            <p:oleObj spid="_x0000_s81921" name="ChemSketch" r:id="rId3" imgW="1682640" imgH="1121760" progId="ACD.ChemSketch.20">
              <p:embed/>
            </p:oleObj>
          </a:graphicData>
        </a:graphic>
      </p:graphicFrame>
      <p:sp>
        <p:nvSpPr>
          <p:cNvPr id="7" name="Прямоугольник 17"/>
          <p:cNvSpPr>
            <a:spLocks noChangeArrowheads="1"/>
          </p:cNvSpPr>
          <p:nvPr/>
        </p:nvSpPr>
        <p:spPr bwMode="auto">
          <a:xfrm>
            <a:off x="6878184" y="1928801"/>
            <a:ext cx="16796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err="1" smtClean="0"/>
              <a:t>диацетил</a:t>
            </a:r>
            <a:endParaRPr lang="ru-RU" sz="2800" b="1" dirty="0"/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6286512" y="3286124"/>
          <a:ext cx="2848298" cy="2000264"/>
        </p:xfrm>
        <a:graphic>
          <a:graphicData uri="http://schemas.openxmlformats.org/presentationml/2006/ole">
            <p:oleObj spid="_x0000_s81922" name="Graph" r:id="rId4" imgW="4131720" imgH="2901600" progId="Origin50.Graph">
              <p:embed/>
            </p:oleObj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8313" y="80943"/>
            <a:ext cx="8229600" cy="5619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Квантово-химические</a:t>
            </a:r>
            <a:r>
              <a:rPr kumimoji="0" lang="ru-RU" sz="4000" b="1" i="0" u="none" strike="noStrike" kern="1200" cap="none" spc="-150" normalizeH="0" noProof="0" dirty="0" smtClean="0">
                <a:ln w="3175"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charset="0"/>
              </a:rPr>
              <a:t> расчеты</a:t>
            </a:r>
            <a:endParaRPr kumimoji="0" lang="ru-RU" sz="4000" b="1" i="0" u="none" strike="noStrike" kern="1200" cap="none" spc="-150" normalizeH="0" baseline="0" noProof="0" dirty="0" smtClean="0">
              <a:ln w="3175"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10" name="Прямоугольник 17"/>
          <p:cNvSpPr>
            <a:spLocks noChangeArrowheads="1"/>
          </p:cNvSpPr>
          <p:nvPr/>
        </p:nvSpPr>
        <p:spPr bwMode="auto">
          <a:xfrm>
            <a:off x="6643702" y="2928934"/>
            <a:ext cx="1600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/>
              <a:t>1715 см</a:t>
            </a:r>
            <a:r>
              <a:rPr lang="ru-RU" sz="2800" b="1" baseline="30000" dirty="0" smtClean="0"/>
              <a:t>-1</a:t>
            </a:r>
            <a:endParaRPr lang="ru-RU" sz="2800" b="1" baseline="30000" dirty="0"/>
          </a:p>
        </p:txBody>
      </p:sp>
      <p:sp>
        <p:nvSpPr>
          <p:cNvPr id="11" name="Прямоугольник 17"/>
          <p:cNvSpPr>
            <a:spLocks noChangeArrowheads="1"/>
          </p:cNvSpPr>
          <p:nvPr/>
        </p:nvSpPr>
        <p:spPr bwMode="auto">
          <a:xfrm>
            <a:off x="7358082" y="5286388"/>
            <a:ext cx="1600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/>
              <a:t>1396 см</a:t>
            </a:r>
            <a:r>
              <a:rPr lang="ru-RU" sz="2800" b="1" baseline="30000" dirty="0" smtClean="0"/>
              <a:t>-1</a:t>
            </a:r>
            <a:endParaRPr lang="ru-RU" sz="2800" b="1" baseline="300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7429520" y="3429000"/>
            <a:ext cx="357190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V="1">
            <a:off x="8072462" y="4786322"/>
            <a:ext cx="571504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S010286788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0CAB1D8-8B60-41DC-AE7A-89AB460F81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TS010286788</Template>
  <TotalTime>3700</TotalTime>
  <Words>1295</Words>
  <Application>Microsoft Office PowerPoint</Application>
  <PresentationFormat>Экран (4:3)</PresentationFormat>
  <Paragraphs>616</Paragraphs>
  <Slides>28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TS010286788</vt:lpstr>
      <vt:lpstr>Белый текст и шрифт Courier для слайдов с кодом</vt:lpstr>
      <vt:lpstr>ChemSketch</vt:lpstr>
      <vt:lpstr>Graph</vt:lpstr>
      <vt:lpstr>Анион-радикалы диацетила и ацетилацетона: эксперимент и расчет</vt:lpstr>
      <vt:lpstr>Карбонильные соединения</vt:lpstr>
      <vt:lpstr>Методика эксперимента при 77 К</vt:lpstr>
      <vt:lpstr>Квантово-химические расчеты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Результаты и выводы</vt:lpstr>
      <vt:lpstr>Планы дальнейших исследований</vt:lpstr>
      <vt:lpstr>Слайд 21</vt:lpstr>
      <vt:lpstr>Слайд 22</vt:lpstr>
      <vt:lpstr>Слайд 23</vt:lpstr>
      <vt:lpstr>Ацетилацетон</vt:lpstr>
      <vt:lpstr>Методика получения ацетилацетона-d2 </vt:lpstr>
      <vt:lpstr>цис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Саенко</dc:creator>
  <cp:lastModifiedBy>SaenkoEV</cp:lastModifiedBy>
  <cp:revision>390</cp:revision>
  <dcterms:created xsi:type="dcterms:W3CDTF">2013-04-02T12:26:25Z</dcterms:created>
  <dcterms:modified xsi:type="dcterms:W3CDTF">2015-01-21T11:35:22Z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TC102867889990</vt:lpwstr>
  </property>
</Properties>
</file>