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2"/>
  </p:notesMasterIdLst>
  <p:sldIdLst>
    <p:sldId id="256" r:id="rId2"/>
    <p:sldId id="267" r:id="rId3"/>
    <p:sldId id="258" r:id="rId4"/>
    <p:sldId id="280" r:id="rId5"/>
    <p:sldId id="257" r:id="rId6"/>
    <p:sldId id="279" r:id="rId7"/>
    <p:sldId id="265" r:id="rId8"/>
    <p:sldId id="277" r:id="rId9"/>
    <p:sldId id="266" r:id="rId10"/>
    <p:sldId id="268" r:id="rId11"/>
    <p:sldId id="271" r:id="rId12"/>
    <p:sldId id="278" r:id="rId13"/>
    <p:sldId id="260" r:id="rId14"/>
    <p:sldId id="262" r:id="rId15"/>
    <p:sldId id="264" r:id="rId16"/>
    <p:sldId id="269" r:id="rId17"/>
    <p:sldId id="270" r:id="rId18"/>
    <p:sldId id="272" r:id="rId19"/>
    <p:sldId id="275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27" autoAdjust="0"/>
  </p:normalViewPr>
  <p:slideViewPr>
    <p:cSldViewPr>
      <p:cViewPr>
        <p:scale>
          <a:sx n="70" d="100"/>
          <a:sy n="70" d="100"/>
        </p:scale>
        <p:origin x="-130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16E9-6C6D-49F4-89E7-68269D5E04F2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3EAE8-8FBC-47D5-B01D-20C117434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7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FA301E0-21F9-4C7B-A9FD-083335369003}" type="datetimeFigureOut">
              <a:rPr lang="ru-RU" smtClean="0"/>
              <a:t>21.01.2015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65F84D1-CD7E-4CC6-BC69-F96C0B77F2D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44771" y="2708920"/>
            <a:ext cx="6858000" cy="914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Формирование одномерных </a:t>
            </a:r>
            <a:r>
              <a:rPr lang="ru-RU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наноструктур</a:t>
            </a:r>
            <a:r>
              <a:rPr lang="ru-RU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висмута</a:t>
            </a:r>
            <a:r>
              <a:rPr lang="en-US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методом </a:t>
            </a:r>
            <a:r>
              <a:rPr lang="ru-RU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темплатного</a:t>
            </a:r>
            <a:r>
              <a:rPr lang="ru-RU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электроосаждения</a:t>
            </a:r>
            <a:endParaRPr lang="ru-RU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" y="54335"/>
            <a:ext cx="1698209" cy="1223992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60648" y="331788"/>
            <a:ext cx="7775848" cy="10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sz="2500" dirty="0">
                <a:solidFill>
                  <a:schemeClr val="tx1"/>
                </a:solidFill>
              </a:rPr>
              <a:t>Московский </a:t>
            </a:r>
            <a:r>
              <a:rPr lang="ru-RU" sz="2500" dirty="0" smtClean="0">
                <a:solidFill>
                  <a:schemeClr val="tx1"/>
                </a:solidFill>
              </a:rPr>
              <a:t>Государственный Университет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sz="2500" dirty="0" smtClean="0">
                <a:solidFill>
                  <a:schemeClr val="tx1"/>
                </a:solidFill>
              </a:rPr>
              <a:t>им. М.В</a:t>
            </a:r>
            <a:r>
              <a:rPr lang="ru-RU" sz="2500" dirty="0">
                <a:solidFill>
                  <a:schemeClr val="tx1"/>
                </a:solidFill>
              </a:rPr>
              <a:t>. Ломоносова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sz="2500" dirty="0" smtClean="0">
                <a:solidFill>
                  <a:schemeClr val="tx1"/>
                </a:solidFill>
              </a:rPr>
              <a:t>Факультет </a:t>
            </a:r>
            <a:r>
              <a:rPr lang="ru-RU" sz="2500" dirty="0">
                <a:solidFill>
                  <a:schemeClr val="tx1"/>
                </a:solidFill>
              </a:rPr>
              <a:t>наук о материалах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56734" y="4581128"/>
            <a:ext cx="423827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100" dirty="0"/>
              <a:t>М</a:t>
            </a:r>
            <a:r>
              <a:rPr lang="ru-RU" sz="2100" dirty="0" smtClean="0"/>
              <a:t>агистрант 2 г/о Гончарова А.С.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5301208"/>
            <a:ext cx="3535455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100" dirty="0" smtClean="0"/>
              <a:t>Научный руководитель:</a:t>
            </a:r>
          </a:p>
          <a:p>
            <a:pPr algn="r">
              <a:lnSpc>
                <a:spcPct val="80000"/>
              </a:lnSpc>
            </a:pPr>
            <a:r>
              <a:rPr lang="ru-RU" sz="2100" dirty="0" smtClean="0"/>
              <a:t>к.х.н., </a:t>
            </a:r>
            <a:r>
              <a:rPr lang="ru-RU" sz="2100" dirty="0" err="1" smtClean="0"/>
              <a:t>н.с</a:t>
            </a:r>
            <a:r>
              <a:rPr lang="ru-RU" sz="2100" dirty="0" smtClean="0"/>
              <a:t>. </a:t>
            </a:r>
            <a:r>
              <a:rPr lang="ru-RU" sz="2100" dirty="0" err="1" smtClean="0"/>
              <a:t>Напольский</a:t>
            </a:r>
            <a:r>
              <a:rPr lang="ru-RU" sz="2100" dirty="0" smtClean="0"/>
              <a:t> К.С.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08601" y="6414662"/>
            <a:ext cx="1699503" cy="326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900" dirty="0" smtClean="0"/>
              <a:t>Москва, 2014</a:t>
            </a:r>
          </a:p>
        </p:txBody>
      </p:sp>
    </p:spTree>
    <p:extLst>
      <p:ext uri="{BB962C8B-B14F-4D97-AF65-F5344CB8AC3E}">
        <p14:creationId xmlns:p14="http://schemas.microsoft.com/office/powerpoint/2010/main" val="38119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4625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Морфология висмутовых осадков</a:t>
            </a:r>
            <a:endParaRPr lang="ru-RU" sz="2100" dirty="0">
              <a:solidFill>
                <a:schemeClr val="tx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628451"/>
              </p:ext>
            </p:extLst>
          </p:nvPr>
        </p:nvGraphicFramePr>
        <p:xfrm>
          <a:off x="1387786" y="620688"/>
          <a:ext cx="5976324" cy="54509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88162"/>
                <a:gridCol w="2988162"/>
              </a:tblGrid>
              <a:tr h="22322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042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0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</a:p>
                    <a:p>
                      <a:pPr algn="ctr"/>
                      <a:r>
                        <a:rPr lang="ru-RU" dirty="0" smtClean="0"/>
                        <a:t>0.1 М </a:t>
                      </a:r>
                      <a:r>
                        <a:rPr lang="en-GB" dirty="0" smtClean="0"/>
                        <a:t>Bi(NO</a:t>
                      </a:r>
                      <a:r>
                        <a:rPr lang="en-GB" baseline="-25000" dirty="0" smtClean="0"/>
                        <a:t>3</a:t>
                      </a:r>
                      <a:r>
                        <a:rPr lang="en-GB" baseline="0" dirty="0" smtClean="0"/>
                        <a:t>)</a:t>
                      </a:r>
                      <a:r>
                        <a:rPr lang="en-GB" baseline="-25000" dirty="0" smtClean="0"/>
                        <a:t>3</a:t>
                      </a:r>
                      <a:r>
                        <a:rPr lang="en-GB" baseline="0" dirty="0" smtClean="0"/>
                        <a:t>;</a:t>
                      </a:r>
                    </a:p>
                    <a:p>
                      <a:pPr algn="ctr"/>
                      <a:r>
                        <a:rPr lang="ru-RU" baseline="0" dirty="0" smtClean="0"/>
                        <a:t>Подложка </a:t>
                      </a:r>
                      <a:r>
                        <a:rPr lang="en-GB" baseline="0" dirty="0" smtClean="0"/>
                        <a:t>Si/Au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</a:t>
                      </a:r>
                      <a:endParaRPr lang="en-GB" dirty="0" smtClean="0"/>
                    </a:p>
                    <a:p>
                      <a:pPr algn="ctr"/>
                      <a:r>
                        <a:rPr lang="ru-RU" dirty="0" smtClean="0"/>
                        <a:t>0.</a:t>
                      </a:r>
                      <a:r>
                        <a:rPr lang="en-GB" dirty="0" smtClean="0"/>
                        <a:t>4</a:t>
                      </a:r>
                      <a:r>
                        <a:rPr lang="ru-RU" dirty="0" smtClean="0"/>
                        <a:t> М </a:t>
                      </a:r>
                      <a:r>
                        <a:rPr lang="en-GB" dirty="0" smtClean="0"/>
                        <a:t>Bi(NO</a:t>
                      </a:r>
                      <a:r>
                        <a:rPr lang="en-GB" baseline="-25000" dirty="0" smtClean="0"/>
                        <a:t>3</a:t>
                      </a:r>
                      <a:r>
                        <a:rPr lang="en-GB" baseline="0" dirty="0" smtClean="0"/>
                        <a:t>)</a:t>
                      </a:r>
                      <a:r>
                        <a:rPr lang="en-GB" baseline="-25000" dirty="0" smtClean="0"/>
                        <a:t>3</a:t>
                      </a:r>
                      <a:r>
                        <a:rPr lang="en-GB" baseline="0" dirty="0" smtClean="0"/>
                        <a:t>;</a:t>
                      </a:r>
                    </a:p>
                    <a:p>
                      <a:pPr algn="ctr"/>
                      <a:r>
                        <a:rPr lang="ru-RU" baseline="0" dirty="0" smtClean="0"/>
                        <a:t>Подложка </a:t>
                      </a:r>
                      <a:r>
                        <a:rPr lang="en-GB" baseline="0" dirty="0" smtClean="0"/>
                        <a:t>Si/Au</a:t>
                      </a: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81" y="693134"/>
            <a:ext cx="2916744" cy="1977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81" y="3035653"/>
            <a:ext cx="2916744" cy="1977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56" y="693134"/>
            <a:ext cx="2916745" cy="1977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32" y="3016055"/>
            <a:ext cx="2916280" cy="1977523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2439" y="6376243"/>
            <a:ext cx="648073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69485" y="6165304"/>
            <a:ext cx="694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Средний размер кристаллитов:</a:t>
            </a:r>
            <a:endParaRPr lang="ru-RU" baseline="-25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для 0.1 М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Bi(NO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– 4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.1 мкм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для 0.4 М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Bi(NO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5.3 мкм</a:t>
            </a:r>
          </a:p>
        </p:txBody>
      </p:sp>
    </p:spTree>
    <p:extLst>
      <p:ext uri="{BB962C8B-B14F-4D97-AF65-F5344CB8AC3E}">
        <p14:creationId xmlns:p14="http://schemas.microsoft.com/office/powerpoint/2010/main" val="35535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4625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Химический состав осадков висмута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19" y="6408330"/>
            <a:ext cx="82089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500" i="1" dirty="0" smtClean="0">
                <a:latin typeface="Arial" pitchFamily="34" charset="0"/>
                <a:cs typeface="Arial" pitchFamily="34" charset="0"/>
              </a:rPr>
              <a:t>Данные </a:t>
            </a:r>
            <a:r>
              <a:rPr lang="en-GB" sz="15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1500" i="1" dirty="0" smtClean="0">
                <a:latin typeface="Arial" pitchFamily="34" charset="0"/>
                <a:cs typeface="Arial" pitchFamily="34" charset="0"/>
              </a:rPr>
              <a:t>ГА и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EDX</a:t>
            </a:r>
            <a:r>
              <a:rPr lang="ru-RU" sz="1500" i="1" dirty="0" smtClean="0">
                <a:latin typeface="Arial" pitchFamily="34" charset="0"/>
                <a:cs typeface="Arial" pitchFamily="34" charset="0"/>
              </a:rPr>
              <a:t> свидетельствуют о том, что в осадках висмута присутствуют углеродсодержащие примеси </a:t>
            </a:r>
            <a:r>
              <a:rPr lang="en-GB" sz="15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i="1" dirty="0" smtClean="0">
                <a:latin typeface="Arial" pitchFamily="34" charset="0"/>
                <a:cs typeface="Arial" pitchFamily="34" charset="0"/>
              </a:rPr>
              <a:t>в количестве нескольких масс.%</a:t>
            </a:r>
            <a:endParaRPr lang="ru-RU" sz="1500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024170"/>
              </p:ext>
            </p:extLst>
          </p:nvPr>
        </p:nvGraphicFramePr>
        <p:xfrm>
          <a:off x="251518" y="4586191"/>
          <a:ext cx="5516004" cy="17231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8"/>
                <a:gridCol w="720080"/>
                <a:gridCol w="648072"/>
                <a:gridCol w="648072"/>
                <a:gridCol w="673810"/>
                <a:gridCol w="996359"/>
                <a:gridCol w="965513"/>
              </a:tblGrid>
              <a:tr h="29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Раствор</a:t>
                      </a:r>
                      <a:endParaRPr lang="ru-RU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Масс. % (</a:t>
                      </a:r>
                      <a:r>
                        <a:rPr lang="en-GB" sz="1200" b="1" dirty="0" smtClean="0"/>
                        <a:t>EDX</a:t>
                      </a:r>
                      <a:r>
                        <a:rPr lang="ru-RU" sz="1200" b="1" dirty="0" smtClean="0"/>
                        <a:t>)</a:t>
                      </a:r>
                      <a:endParaRPr lang="ru-RU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Масс. % (ТГА)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91221"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</a:t>
                      </a:r>
                      <a:endParaRPr lang="ru-RU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Bi</a:t>
                      </a:r>
                      <a:endParaRPr lang="ru-RU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O</a:t>
                      </a:r>
                      <a:endParaRPr lang="ru-RU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Cu</a:t>
                      </a:r>
                      <a:endParaRPr lang="ru-RU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Bi</a:t>
                      </a:r>
                      <a:endParaRPr lang="ru-RU" sz="12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примесь</a:t>
                      </a:r>
                      <a:endParaRPr lang="ru-RU" sz="1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0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 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4,2±0,5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94,1±0,6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1,5±0,3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0,10±0,1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 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5,6±0,4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93,0±0,5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1,4±0,3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0,05±0,2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 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5,5±0,5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91,8±0,6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2,7±0,3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0,05±0,2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2439" y="6376243"/>
            <a:ext cx="648073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Рисунок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486"/>
            <a:ext cx="4688452" cy="287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Рисунок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b="203"/>
          <a:stretch>
            <a:fillRect/>
          </a:stretch>
        </p:blipFill>
        <p:spPr bwMode="auto">
          <a:xfrm>
            <a:off x="4310019" y="1942599"/>
            <a:ext cx="4654469" cy="263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56176" y="4797152"/>
            <a:ext cx="2078851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700" b="1" i="1" dirty="0" smtClean="0">
                <a:latin typeface="Arial" pitchFamily="34" charset="0"/>
                <a:cs typeface="Arial" pitchFamily="34" charset="0"/>
              </a:rPr>
              <a:t>Bi </a:t>
            </a:r>
            <a:r>
              <a:rPr lang="en-GB" sz="1700" b="1" i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700" b="1" i="1" dirty="0" smtClean="0">
                <a:latin typeface="Arial" pitchFamily="34" charset="0"/>
                <a:cs typeface="Arial" pitchFamily="34" charset="0"/>
              </a:rPr>
              <a:t>+ O</a:t>
            </a:r>
            <a:r>
              <a:rPr lang="en-GB" sz="1700" b="1" i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GB" sz="1700" b="1" i="1" dirty="0" smtClean="0">
                <a:latin typeface="Arial" pitchFamily="34" charset="0"/>
                <a:cs typeface="Arial" pitchFamily="34" charset="0"/>
              </a:rPr>
              <a:t> → Bi</a:t>
            </a:r>
            <a:r>
              <a:rPr lang="en-GB" sz="1700" b="1" i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GB" sz="1700" b="1" i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GB" sz="1700" b="1" i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17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95265" y="5081845"/>
            <a:ext cx="260067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130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err="1" smtClean="0">
                <a:latin typeface="Arial" pitchFamily="34" charset="0"/>
                <a:cs typeface="Arial" pitchFamily="34" charset="0"/>
              </a:rPr>
              <a:t>Schröder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et. </a:t>
            </a:r>
            <a:r>
              <a:rPr lang="en-GB" sz="1300" i="1" dirty="0">
                <a:latin typeface="Arial" pitchFamily="34" charset="0"/>
                <a:cs typeface="Arial" pitchFamily="34" charset="0"/>
              </a:rPr>
              <a:t>al., Phase Transitions,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83 (2010)</a:t>
            </a:r>
            <a:endParaRPr lang="ru-RU" sz="13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41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4625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Схема получения пленок анодного оксида алюминия</a:t>
            </a:r>
            <a:endParaRPr lang="ru-RU" sz="21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8956" y="1795220"/>
            <a:ext cx="3861234" cy="2376266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2755366" y="2886515"/>
            <a:ext cx="1080120" cy="504056"/>
          </a:xfrm>
          <a:prstGeom prst="rightArrow">
            <a:avLst/>
          </a:prstGeom>
          <a:solidFill>
            <a:srgbClr val="CE1C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10" y="905648"/>
            <a:ext cx="1549356" cy="452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3995936" y="905648"/>
            <a:ext cx="1528742" cy="3961734"/>
            <a:chOff x="5947892" y="188640"/>
            <a:chExt cx="1663761" cy="3599494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88640"/>
              <a:ext cx="1552575" cy="165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905" y="1845990"/>
              <a:ext cx="1466850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275184"/>
              <a:ext cx="156210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310" y="2408095"/>
              <a:ext cx="1504950" cy="66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942" y="2465684"/>
              <a:ext cx="1628775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597" y="2914852"/>
              <a:ext cx="1476375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360" y="3571689"/>
              <a:ext cx="1476375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7892" y="3104964"/>
              <a:ext cx="1647825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403" y="3740509"/>
              <a:ext cx="1619250" cy="4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Прямоугольник 17"/>
          <p:cNvSpPr/>
          <p:nvPr/>
        </p:nvSpPr>
        <p:spPr>
          <a:xfrm>
            <a:off x="3767520" y="5058322"/>
            <a:ext cx="2071532" cy="638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en-GB" sz="1900" baseline="-25000" dirty="0" smtClean="0">
                <a:latin typeface="Arial" pitchFamily="34" charset="0"/>
                <a:cs typeface="Arial" pitchFamily="34" charset="0"/>
              </a:rPr>
              <a:t>DC</a:t>
            </a:r>
            <a:r>
              <a:rPr lang="en-GB" sz="19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120 В</a:t>
            </a:r>
          </a:p>
          <a:p>
            <a:pPr marL="1588" indent="12700" algn="ctr">
              <a:lnSpc>
                <a:spcPts val="1500"/>
              </a:lnSpc>
              <a:spcAft>
                <a:spcPts val="1200"/>
              </a:spcAft>
            </a:pPr>
            <a:r>
              <a:rPr lang="ru-RU" sz="1900" dirty="0">
                <a:latin typeface="Arial" pitchFamily="34" charset="0"/>
                <a:cs typeface="Arial" pitchFamily="34" charset="0"/>
              </a:rPr>
              <a:t>0,3 </a:t>
            </a:r>
            <a:r>
              <a:rPr lang="en-GB" sz="1900" dirty="0">
                <a:latin typeface="Arial" pitchFamily="34" charset="0"/>
                <a:cs typeface="Arial" pitchFamily="34" charset="0"/>
              </a:rPr>
              <a:t>M (</a:t>
            </a:r>
            <a:r>
              <a:rPr lang="en-GB" sz="1900" dirty="0" smtClean="0">
                <a:latin typeface="Arial" pitchFamily="34" charset="0"/>
                <a:cs typeface="Arial" pitchFamily="34" charset="0"/>
              </a:rPr>
              <a:t>COOH)</a:t>
            </a:r>
            <a:r>
              <a:rPr lang="en-GB" sz="19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42322" y="5617036"/>
            <a:ext cx="2071532" cy="638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en-GB" sz="1900" baseline="-25000" dirty="0" smtClean="0">
                <a:latin typeface="Arial" pitchFamily="34" charset="0"/>
                <a:cs typeface="Arial" pitchFamily="34" charset="0"/>
              </a:rPr>
              <a:t>DC</a:t>
            </a:r>
            <a:r>
              <a:rPr lang="en-GB" sz="19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GB" sz="19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0 В</a:t>
            </a:r>
          </a:p>
          <a:p>
            <a:pPr marL="1588" indent="12700" algn="ctr">
              <a:lnSpc>
                <a:spcPts val="1500"/>
              </a:lnSpc>
              <a:spcAft>
                <a:spcPts val="1200"/>
              </a:spcAft>
            </a:pPr>
            <a:r>
              <a:rPr lang="ru-RU" sz="1900" dirty="0">
                <a:latin typeface="Arial" pitchFamily="34" charset="0"/>
                <a:cs typeface="Arial" pitchFamily="34" charset="0"/>
              </a:rPr>
              <a:t>0,3 </a:t>
            </a:r>
            <a:r>
              <a:rPr lang="en-GB" sz="1900" dirty="0">
                <a:latin typeface="Arial" pitchFamily="34" charset="0"/>
                <a:cs typeface="Arial" pitchFamily="34" charset="0"/>
              </a:rPr>
              <a:t>M (</a:t>
            </a:r>
            <a:r>
              <a:rPr lang="en-GB" sz="1900" dirty="0" smtClean="0">
                <a:latin typeface="Arial" pitchFamily="34" charset="0"/>
                <a:cs typeface="Arial" pitchFamily="34" charset="0"/>
              </a:rPr>
              <a:t>COOH)</a:t>
            </a:r>
            <a:r>
              <a:rPr lang="en-GB" sz="19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2439" y="6376243"/>
            <a:ext cx="648073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6202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матрицы</a:t>
            </a:r>
            <a:endParaRPr lang="ru-RU" sz="2100" dirty="0">
              <a:solidFill>
                <a:schemeClr val="tx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5496" y="1403191"/>
            <a:ext cx="2906436" cy="2232249"/>
            <a:chOff x="11882725" y="10000617"/>
            <a:chExt cx="3795521" cy="298000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725" y="10000617"/>
              <a:ext cx="3795521" cy="2980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9859" y="10081345"/>
              <a:ext cx="2265867" cy="1728192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63932" y="3764215"/>
            <a:ext cx="27078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spcAft>
                <a:spcPts val="1200"/>
              </a:spcAft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120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В, 0,3 </a:t>
            </a:r>
            <a:r>
              <a:rPr lang="en-GB" sz="1900" dirty="0">
                <a:latin typeface="Arial" pitchFamily="34" charset="0"/>
                <a:cs typeface="Arial" pitchFamily="34" charset="0"/>
              </a:rPr>
              <a:t>M (</a:t>
            </a:r>
            <a:r>
              <a:rPr lang="en-GB" sz="1900" dirty="0" smtClean="0">
                <a:latin typeface="Arial" pitchFamily="34" charset="0"/>
                <a:cs typeface="Arial" pitchFamily="34" charset="0"/>
              </a:rPr>
              <a:t>COOH)</a:t>
            </a:r>
            <a:r>
              <a:rPr lang="en-GB" sz="19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GB" sz="1900" i="1" baseline="-250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GB" sz="19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120-160 </a:t>
            </a:r>
            <a:r>
              <a:rPr lang="ru-RU" sz="1900" i="1" dirty="0" err="1" smtClean="0">
                <a:latin typeface="Arial" pitchFamily="34" charset="0"/>
                <a:cs typeface="Arial" pitchFamily="34" charset="0"/>
              </a:rPr>
              <a:t>нм</a:t>
            </a:r>
            <a:endParaRPr lang="en-GB" sz="1900" i="1" dirty="0">
              <a:latin typeface="Arial" pitchFamily="34" charset="0"/>
              <a:cs typeface="Arial" pitchFamily="34" charset="0"/>
            </a:endParaRPr>
          </a:p>
          <a:p>
            <a:pPr marL="1588" indent="12700" algn="ctr">
              <a:spcAft>
                <a:spcPts val="1200"/>
              </a:spcAft>
            </a:pPr>
            <a:r>
              <a:rPr lang="en-GB" sz="1900" i="1" dirty="0">
                <a:latin typeface="Arial" pitchFamily="34" charset="0"/>
                <a:cs typeface="Arial" pitchFamily="34" charset="0"/>
              </a:rPr>
              <a:t>~ 10</a:t>
            </a:r>
            <a:r>
              <a:rPr lang="ru-RU" sz="1900" i="1" baseline="30000" dirty="0">
                <a:latin typeface="Arial" pitchFamily="34" charset="0"/>
                <a:cs typeface="Arial" pitchFamily="34" charset="0"/>
              </a:rPr>
              <a:t>9</a:t>
            </a:r>
            <a:r>
              <a:rPr lang="en-GB" sz="1900" i="1" dirty="0">
                <a:latin typeface="Arial" pitchFamily="34" charset="0"/>
                <a:cs typeface="Arial" pitchFamily="34" charset="0"/>
              </a:rPr>
              <a:t> – 10 </a:t>
            </a:r>
            <a:r>
              <a:rPr lang="ru-RU" sz="1900" i="1" baseline="30000" dirty="0">
                <a:latin typeface="Arial" pitchFamily="34" charset="0"/>
                <a:cs typeface="Arial" pitchFamily="34" charset="0"/>
              </a:rPr>
              <a:t>10</a:t>
            </a:r>
            <a:r>
              <a:rPr lang="en-GB" sz="19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i="1" dirty="0">
                <a:latin typeface="Arial" pitchFamily="34" charset="0"/>
                <a:cs typeface="Arial" pitchFamily="34" charset="0"/>
              </a:rPr>
              <a:t>пор/см</a:t>
            </a:r>
            <a:r>
              <a:rPr lang="ru-RU" sz="1900" i="1" baseline="30000" dirty="0">
                <a:latin typeface="Arial" pitchFamily="34" charset="0"/>
                <a:cs typeface="Arial" pitchFamily="34" charset="0"/>
              </a:rPr>
              <a:t>2</a:t>
            </a:r>
            <a:endParaRPr lang="ru-RU" sz="1900" i="1" dirty="0">
              <a:latin typeface="Arial" pitchFamily="34" charset="0"/>
              <a:cs typeface="Arial" pitchFamily="34" charset="0"/>
            </a:endParaRPr>
          </a:p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GB" sz="1900" i="1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 ≈ 240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нм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3059832" y="1403192"/>
            <a:ext cx="2906436" cy="2232248"/>
            <a:chOff x="11882725" y="14420698"/>
            <a:chExt cx="3795521" cy="2980008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725" y="14420698"/>
              <a:ext cx="3795521" cy="2980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7005" y="14473833"/>
              <a:ext cx="2268721" cy="1602971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3131840" y="3779455"/>
            <a:ext cx="262148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spcAft>
                <a:spcPts val="1200"/>
              </a:spcAft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40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В, 0,3 </a:t>
            </a:r>
            <a:r>
              <a:rPr lang="en-GB" sz="1900" dirty="0">
                <a:latin typeface="Arial" pitchFamily="34" charset="0"/>
                <a:cs typeface="Arial" pitchFamily="34" charset="0"/>
              </a:rPr>
              <a:t>M (</a:t>
            </a:r>
            <a:r>
              <a:rPr lang="en-GB" sz="1900" dirty="0" smtClean="0">
                <a:latin typeface="Arial" pitchFamily="34" charset="0"/>
                <a:cs typeface="Arial" pitchFamily="34" charset="0"/>
              </a:rPr>
              <a:t>COOH)</a:t>
            </a:r>
            <a:r>
              <a:rPr lang="en-GB" sz="19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1900" dirty="0">
              <a:latin typeface="Arial" pitchFamily="34" charset="0"/>
              <a:cs typeface="Arial" pitchFamily="34" charset="0"/>
            </a:endParaRPr>
          </a:p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GB" sz="1900" i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900" i="1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40-70 </a:t>
            </a:r>
            <a:r>
              <a:rPr lang="ru-RU" sz="1900" i="1" dirty="0" err="1" smtClean="0">
                <a:latin typeface="Arial" pitchFamily="34" charset="0"/>
                <a:cs typeface="Arial" pitchFamily="34" charset="0"/>
              </a:rPr>
              <a:t>нм</a:t>
            </a:r>
            <a:endParaRPr lang="en-GB" sz="1900" i="1" dirty="0">
              <a:latin typeface="Arial" pitchFamily="34" charset="0"/>
              <a:cs typeface="Arial" pitchFamily="34" charset="0"/>
            </a:endParaRPr>
          </a:p>
          <a:p>
            <a:pPr marL="1588" indent="12700" algn="ctr">
              <a:spcAft>
                <a:spcPts val="1200"/>
              </a:spcAft>
            </a:pPr>
            <a:r>
              <a:rPr lang="en-GB" sz="1900" i="1" dirty="0">
                <a:latin typeface="Arial" pitchFamily="34" charset="0"/>
                <a:cs typeface="Arial" pitchFamily="34" charset="0"/>
              </a:rPr>
              <a:t>~ 10</a:t>
            </a:r>
            <a:r>
              <a:rPr lang="ru-RU" sz="1900" i="1" baseline="30000" dirty="0">
                <a:latin typeface="Arial" pitchFamily="34" charset="0"/>
                <a:cs typeface="Arial" pitchFamily="34" charset="0"/>
              </a:rPr>
              <a:t>9</a:t>
            </a:r>
            <a:r>
              <a:rPr lang="en-GB" sz="1900" i="1" dirty="0">
                <a:latin typeface="Arial" pitchFamily="34" charset="0"/>
                <a:cs typeface="Arial" pitchFamily="34" charset="0"/>
              </a:rPr>
              <a:t> – 10 </a:t>
            </a:r>
            <a:r>
              <a:rPr lang="ru-RU" sz="1900" i="1" baseline="30000" dirty="0">
                <a:latin typeface="Arial" pitchFamily="34" charset="0"/>
                <a:cs typeface="Arial" pitchFamily="34" charset="0"/>
              </a:rPr>
              <a:t>10</a:t>
            </a:r>
            <a:r>
              <a:rPr lang="en-GB" sz="19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i="1" dirty="0">
                <a:latin typeface="Arial" pitchFamily="34" charset="0"/>
                <a:cs typeface="Arial" pitchFamily="34" charset="0"/>
              </a:rPr>
              <a:t>пор/см</a:t>
            </a:r>
            <a:r>
              <a:rPr lang="ru-RU" sz="1900" i="1" baseline="30000" dirty="0">
                <a:latin typeface="Arial" pitchFamily="34" charset="0"/>
                <a:cs typeface="Arial" pitchFamily="34" charset="0"/>
              </a:rPr>
              <a:t>2</a:t>
            </a:r>
            <a:endParaRPr lang="ru-RU" sz="1900" i="1" dirty="0">
              <a:latin typeface="Arial" pitchFamily="34" charset="0"/>
              <a:cs typeface="Arial" pitchFamily="34" charset="0"/>
            </a:endParaRPr>
          </a:p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GB" sz="1900" i="1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 ≈ 105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нм</a:t>
            </a:r>
            <a:endParaRPr lang="ru-RU" sz="19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52" y="1403191"/>
            <a:ext cx="2906436" cy="219989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093008" y="3735903"/>
            <a:ext cx="287148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коммерческие</a:t>
            </a:r>
          </a:p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GB" sz="1900" i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 = 100 ± 10 </a:t>
            </a:r>
            <a:r>
              <a:rPr lang="ru-RU" sz="1900" i="1" dirty="0" err="1" smtClean="0">
                <a:latin typeface="Arial" pitchFamily="34" charset="0"/>
                <a:cs typeface="Arial" pitchFamily="34" charset="0"/>
              </a:rPr>
              <a:t>нм</a:t>
            </a:r>
            <a:endParaRPr lang="en-GB" sz="1900" i="1" dirty="0" smtClean="0">
              <a:latin typeface="Arial" pitchFamily="34" charset="0"/>
              <a:cs typeface="Arial" pitchFamily="34" charset="0"/>
            </a:endParaRPr>
          </a:p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~ 10</a:t>
            </a:r>
            <a:r>
              <a:rPr lang="en-GB" sz="1900" i="1" baseline="30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 – 10 </a:t>
            </a:r>
            <a:r>
              <a:rPr lang="en-GB" sz="1900" i="1" baseline="30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GB" sz="19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пор/см</a:t>
            </a:r>
            <a:r>
              <a:rPr lang="ru-RU" sz="1900" i="1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900" i="1" dirty="0"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14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2439" y="6376243"/>
            <a:ext cx="648073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7137" y="937558"/>
            <a:ext cx="19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Мембраны АОА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33694" y="475893"/>
            <a:ext cx="1990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Трековые поликарбонатные мембраны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1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4625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err="1" smtClean="0">
                <a:solidFill>
                  <a:schemeClr val="tx1"/>
                </a:solidFill>
              </a:rPr>
              <a:t>Электроосаждение</a:t>
            </a:r>
            <a:r>
              <a:rPr lang="ru-RU" sz="2100" dirty="0" smtClean="0">
                <a:solidFill>
                  <a:schemeClr val="tx1"/>
                </a:solidFill>
              </a:rPr>
              <a:t> висмута в пористые мембраны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76672"/>
            <a:ext cx="363589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Состав электролита: 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Bi(NO</a:t>
            </a:r>
            <a:r>
              <a:rPr lang="en-GB" sz="17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GB" sz="17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= от 0.1 до 0.4 моль/л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; EtGl:H</a:t>
            </a:r>
            <a:r>
              <a:rPr lang="en-GB" sz="17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O = 7:3</a:t>
            </a:r>
          </a:p>
          <a:p>
            <a:pPr marL="1588" indent="12700" algn="ctr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Деаэрирование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раствора: аргон</a:t>
            </a:r>
          </a:p>
          <a:p>
            <a:pPr marL="1588" indent="12700" algn="ctr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7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GB" sz="1700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 = - 0.2 B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отн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Bi 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491352" y="3008074"/>
            <a:ext cx="1080120" cy="504056"/>
          </a:xfrm>
          <a:prstGeom prst="rightArrow">
            <a:avLst/>
          </a:prstGeom>
          <a:solidFill>
            <a:srgbClr val="CE1C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1218309" cy="1216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03944"/>
            <a:ext cx="1224136" cy="1380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8608"/>
            <a:ext cx="1224136" cy="1117234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1557462" y="5672370"/>
            <a:ext cx="1080120" cy="536024"/>
          </a:xfrm>
          <a:prstGeom prst="rightArrow">
            <a:avLst/>
          </a:prstGeom>
          <a:solidFill>
            <a:srgbClr val="CE1C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82" y="2683572"/>
            <a:ext cx="1039018" cy="11384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83" y="5122289"/>
            <a:ext cx="1026521" cy="11247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18752" y="2692379"/>
            <a:ext cx="802193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ААО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98638" y="5096306"/>
            <a:ext cx="123302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 dirty="0" smtClean="0">
                <a:latin typeface="Arial" pitchFamily="34" charset="0"/>
                <a:cs typeface="Arial" pitchFamily="34" charset="0"/>
              </a:rPr>
              <a:t>PC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мембраны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2439" y="6376243"/>
            <a:ext cx="648073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53" y="1772816"/>
            <a:ext cx="5160535" cy="362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4625"/>
            <a:ext cx="9036496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Кинетика </a:t>
            </a:r>
            <a:r>
              <a:rPr lang="ru-RU" sz="2100" dirty="0" err="1" smtClean="0">
                <a:solidFill>
                  <a:schemeClr val="tx1"/>
                </a:solidFill>
              </a:rPr>
              <a:t>электроосаждения</a:t>
            </a:r>
            <a:r>
              <a:rPr lang="ru-RU" sz="2100" dirty="0" smtClean="0">
                <a:solidFill>
                  <a:schemeClr val="tx1"/>
                </a:solidFill>
              </a:rPr>
              <a:t> в пористые мембраны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2439" y="6376243"/>
            <a:ext cx="648073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967607"/>
              </p:ext>
            </p:extLst>
          </p:nvPr>
        </p:nvGraphicFramePr>
        <p:xfrm>
          <a:off x="107504" y="188640"/>
          <a:ext cx="5347302" cy="375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88640"/>
                        <a:ext cx="5347302" cy="3755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232529"/>
              </p:ext>
            </p:extLst>
          </p:nvPr>
        </p:nvGraphicFramePr>
        <p:xfrm>
          <a:off x="3013797" y="3573016"/>
          <a:ext cx="5666049" cy="345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Graph" r:id="rId5" imgW="4754880" imgH="2900160" progId="Origin50.Graph">
                  <p:embed/>
                </p:oleObj>
              </mc:Choice>
              <mc:Fallback>
                <p:oleObj name="Graph" r:id="rId5" imgW="475488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3797" y="3573016"/>
                        <a:ext cx="5666049" cy="3456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12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80" y="704675"/>
            <a:ext cx="2527503" cy="236428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862626" y="736498"/>
            <a:ext cx="2031728" cy="3178885"/>
            <a:chOff x="611560" y="1310931"/>
            <a:chExt cx="2319760" cy="3610933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310931"/>
              <a:ext cx="2319760" cy="3610932"/>
            </a:xfrm>
            <a:prstGeom prst="rect">
              <a:avLst/>
            </a:prstGeom>
          </p:spPr>
        </p:pic>
        <p:sp>
          <p:nvSpPr>
            <p:cNvPr id="5" name="Стрелка вправо 4"/>
            <p:cNvSpPr/>
            <p:nvPr/>
          </p:nvSpPr>
          <p:spPr>
            <a:xfrm rot="17291848">
              <a:off x="1580395" y="3443943"/>
              <a:ext cx="417368" cy="1303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5400000">
              <a:off x="-32533" y="1958012"/>
              <a:ext cx="3610932" cy="2316771"/>
            </a:xfrm>
            <a:prstGeom prst="rect">
              <a:avLst/>
            </a:prstGeom>
            <a:noFill/>
            <a:ln w="85725" cap="rnd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трелка вправо 6"/>
            <p:cNvSpPr/>
            <p:nvPr/>
          </p:nvSpPr>
          <p:spPr>
            <a:xfrm rot="15646073">
              <a:off x="2179943" y="3245309"/>
              <a:ext cx="394703" cy="1303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трелка вправо 7"/>
            <p:cNvSpPr/>
            <p:nvPr/>
          </p:nvSpPr>
          <p:spPr>
            <a:xfrm rot="5910772">
              <a:off x="2136322" y="2189695"/>
              <a:ext cx="394703" cy="1303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трелка вправо 8"/>
            <p:cNvSpPr/>
            <p:nvPr/>
          </p:nvSpPr>
          <p:spPr>
            <a:xfrm rot="3846690">
              <a:off x="1538183" y="2708526"/>
              <a:ext cx="394703" cy="1303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99592" y="3939587"/>
            <a:ext cx="7920880" cy="476778"/>
            <a:chOff x="589761" y="1293723"/>
            <a:chExt cx="6708437" cy="777046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89761" y="1293723"/>
              <a:ext cx="2736304" cy="777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ru-RU" sz="17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0,1 моль/л </a:t>
              </a:r>
              <a:r>
                <a:rPr lang="en-US" sz="17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Bi(NO</a:t>
              </a:r>
              <a:r>
                <a:rPr lang="en-US" sz="1700" i="1" baseline="-25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7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en-US" sz="1700" i="1" baseline="-25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ru-RU" sz="17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268790" y="1293723"/>
              <a:ext cx="2029408" cy="576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ru-RU" sz="17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0,</a:t>
              </a:r>
              <a:r>
                <a:rPr lang="en-US" sz="17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ru-RU" sz="17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моль/л </a:t>
              </a:r>
              <a:r>
                <a:rPr lang="en-US" sz="17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Bi(NO</a:t>
              </a:r>
              <a:r>
                <a:rPr lang="en-US" sz="1700" i="1" baseline="-25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7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en-US" sz="1700" i="1" baseline="-25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ru-RU" sz="17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Стрелка вправо 14"/>
            <p:cNvSpPr/>
            <p:nvPr/>
          </p:nvSpPr>
          <p:spPr bwMode="auto">
            <a:xfrm>
              <a:off x="3337173" y="1493551"/>
              <a:ext cx="1216664" cy="200055"/>
            </a:xfrm>
            <a:prstGeom prst="rightArrow">
              <a:avLst/>
            </a:prstGeom>
            <a:solidFill>
              <a:srgbClr val="CE1C1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i="1" u="none" strike="noStrike" cap="none" normalizeH="0" baseline="0" smtClean="0">
                <a:ln>
                  <a:noFill/>
                </a:ln>
                <a:solidFill>
                  <a:srgbClr val="003366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9552" y="4239186"/>
            <a:ext cx="7920884" cy="683140"/>
            <a:chOff x="12801485" y="26165726"/>
            <a:chExt cx="7078960" cy="90227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2801485" y="26478572"/>
              <a:ext cx="2104506" cy="589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300" dirty="0" err="1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L</a:t>
              </a:r>
              <a:r>
                <a:rPr lang="en-US" sz="2300" baseline="-25000" dirty="0" err="1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nw</a:t>
              </a:r>
              <a:r>
                <a:rPr lang="ru-RU" sz="2300" baseline="-25000" dirty="0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 </a:t>
              </a:r>
              <a:r>
                <a:rPr lang="ru-RU" sz="2300" dirty="0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= 2-5 мкм</a:t>
              </a:r>
              <a:endParaRPr lang="ru-RU" sz="23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7756758" y="26427123"/>
              <a:ext cx="2123687" cy="589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300" dirty="0" err="1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L</a:t>
              </a:r>
              <a:r>
                <a:rPr lang="en-US" sz="2300" baseline="-25000" dirty="0" err="1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nw</a:t>
              </a:r>
              <a:r>
                <a:rPr lang="ru-RU" sz="2300" baseline="-25000" dirty="0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 </a:t>
              </a:r>
              <a:r>
                <a:rPr lang="ru-RU" sz="2300" dirty="0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= 13-20 мкм</a:t>
              </a:r>
              <a:endParaRPr lang="ru-RU" sz="23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Стрелка вправо 18"/>
            <p:cNvSpPr/>
            <p:nvPr/>
          </p:nvSpPr>
          <p:spPr>
            <a:xfrm rot="5400000">
              <a:off x="13740452" y="26223793"/>
              <a:ext cx="356511" cy="303814"/>
            </a:xfrm>
            <a:prstGeom prst="rightArrow">
              <a:avLst/>
            </a:prstGeom>
            <a:solidFill>
              <a:srgbClr val="CE1C1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00"/>
            </a:p>
          </p:txBody>
        </p:sp>
        <p:sp>
          <p:nvSpPr>
            <p:cNvPr id="20" name="Стрелка вправо 19"/>
            <p:cNvSpPr/>
            <p:nvPr/>
          </p:nvSpPr>
          <p:spPr>
            <a:xfrm rot="5400000">
              <a:off x="18713678" y="26192075"/>
              <a:ext cx="356512" cy="303814"/>
            </a:xfrm>
            <a:prstGeom prst="rightArrow">
              <a:avLst/>
            </a:prstGeom>
            <a:solidFill>
              <a:srgbClr val="CE1C1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00"/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27709" y="-24707"/>
            <a:ext cx="8856984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микрофотографии</a:t>
            </a:r>
            <a:r>
              <a:rPr lang="en-US" sz="2100" dirty="0" smtClean="0">
                <a:solidFill>
                  <a:schemeClr val="tx1"/>
                </a:solidFill>
              </a:rPr>
              <a:t> </a:t>
            </a:r>
            <a:r>
              <a:rPr lang="ru-RU" sz="2100" dirty="0" smtClean="0">
                <a:solidFill>
                  <a:schemeClr val="tx1"/>
                </a:solidFill>
              </a:rPr>
              <a:t>композитов </a:t>
            </a:r>
            <a:r>
              <a:rPr lang="en-GB" sz="2100" dirty="0" smtClean="0">
                <a:solidFill>
                  <a:schemeClr val="tx1"/>
                </a:solidFill>
              </a:rPr>
              <a:t>B</a:t>
            </a:r>
            <a:r>
              <a:rPr lang="en-GB" sz="2100" b="1" cap="none" dirty="0" smtClean="0">
                <a:solidFill>
                  <a:schemeClr val="tx1"/>
                </a:solidFill>
                <a:latin typeface="+mn-lt"/>
              </a:rPr>
              <a:t>i</a:t>
            </a:r>
            <a:r>
              <a:rPr lang="en-GB" sz="2100" dirty="0" smtClean="0">
                <a:solidFill>
                  <a:schemeClr val="tx1"/>
                </a:solidFill>
              </a:rPr>
              <a:t>/AAO</a:t>
            </a:r>
            <a:endParaRPr lang="ru-RU" sz="2100" dirty="0">
              <a:solidFill>
                <a:schemeClr val="tx1"/>
              </a:solidFill>
            </a:endParaRPr>
          </a:p>
        </p:txBody>
      </p:sp>
      <p:cxnSp>
        <p:nvCxnSpPr>
          <p:cNvPr id="24" name="Соединительная линия уступом 23"/>
          <p:cNvCxnSpPr>
            <a:endCxn id="29" idx="2"/>
          </p:cNvCxnSpPr>
          <p:nvPr/>
        </p:nvCxnSpPr>
        <p:spPr>
          <a:xfrm flipV="1">
            <a:off x="2931321" y="2190197"/>
            <a:ext cx="914077" cy="752586"/>
          </a:xfrm>
          <a:prstGeom prst="bentConnector3">
            <a:avLst>
              <a:gd name="adj1" fmla="val 50000"/>
            </a:avLst>
          </a:prstGeom>
          <a:ln w="41275">
            <a:solidFill>
              <a:srgbClr val="FF0000"/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3845398" y="1825604"/>
            <a:ext cx="1008112" cy="72918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04447" y="6376243"/>
            <a:ext cx="648073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10" y="690421"/>
            <a:ext cx="2048704" cy="317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46" y="4858208"/>
            <a:ext cx="2956118" cy="1595128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9" y="4930216"/>
            <a:ext cx="2956118" cy="159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7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139972" y="2635835"/>
            <a:ext cx="4391432" cy="3987405"/>
            <a:chOff x="16489982" y="27129356"/>
            <a:chExt cx="4130490" cy="3803884"/>
          </a:xfrm>
        </p:grpSpPr>
        <p:pic>
          <p:nvPicPr>
            <p:cNvPr id="3" name="Рисунок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9982" y="27147241"/>
              <a:ext cx="4097826" cy="3785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8174" y="27129356"/>
              <a:ext cx="2402298" cy="2178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7504" y="44625"/>
            <a:ext cx="6228184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РФА, </a:t>
            </a:r>
            <a:r>
              <a:rPr lang="ru-RU" sz="2100" dirty="0" err="1" smtClean="0">
                <a:solidFill>
                  <a:schemeClr val="tx1"/>
                </a:solidFill>
              </a:rPr>
              <a:t>пэм</a:t>
            </a:r>
            <a:r>
              <a:rPr lang="ru-RU" sz="2100" dirty="0" smtClean="0">
                <a:solidFill>
                  <a:schemeClr val="tx1"/>
                </a:solidFill>
              </a:rPr>
              <a:t>, </a:t>
            </a:r>
            <a:r>
              <a:rPr lang="ru-RU" sz="2100" dirty="0" err="1" smtClean="0">
                <a:solidFill>
                  <a:schemeClr val="tx1"/>
                </a:solidFill>
              </a:rPr>
              <a:t>эд</a:t>
            </a:r>
            <a:endParaRPr lang="ru-RU" sz="2100" dirty="0">
              <a:solidFill>
                <a:schemeClr val="tx1"/>
              </a:solidFill>
            </a:endParaRPr>
          </a:p>
        </p:txBody>
      </p:sp>
      <p:pic>
        <p:nvPicPr>
          <p:cNvPr id="12290" name="Рисунок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79"/>
            <a:ext cx="5634119" cy="344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10"/>
          <p:cNvSpPr txBox="1">
            <a:spLocks/>
          </p:cNvSpPr>
          <p:nvPr/>
        </p:nvSpPr>
        <p:spPr>
          <a:xfrm>
            <a:off x="8532439" y="6376243"/>
            <a:ext cx="6480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pPr/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2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504" y="44625"/>
            <a:ext cx="8856984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Выводы и планы дальнейшей работы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2439" y="6376243"/>
            <a:ext cx="648073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72775"/>
            <a:ext cx="84969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28638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электрокристаллизации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Bi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в каналах пористой матрицы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нанонити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преимущественно растут вдоль кристаллографического направления (110) ромбоэдрической структуры. Варьирование концентрации электролита не оказывает существенного влияния на преимущественную ориентацию роста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нанонитей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528638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электрокристаллизации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Bi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при потенциале -0,2 В (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отн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Bi)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из электролита, содержащего 0,1 моль/л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Bi(NO</a:t>
            </a:r>
            <a:r>
              <a:rPr lang="en-US" sz="17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17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, формируются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наноструктуры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с множественными перешейками, что приводит к разрушению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нанонитей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при их извлечении из матрицы. Увеличение концентрации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Bi(NO</a:t>
            </a:r>
            <a:r>
              <a:rPr lang="en-US" sz="17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17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до 0,4 моль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л способствует уменьшению числа перешейков и увеличению прочности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Bi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нитей.</a:t>
            </a:r>
          </a:p>
          <a:p>
            <a:pPr indent="528638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700" i="1" kern="0" dirty="0" smtClean="0"/>
              <a:t>изучение </a:t>
            </a:r>
            <a:r>
              <a:rPr lang="ru-RU" sz="1700" i="1" kern="0" dirty="0"/>
              <a:t>влияния условий </a:t>
            </a:r>
            <a:r>
              <a:rPr lang="ru-RU" sz="1700" i="1" kern="0" dirty="0" err="1"/>
              <a:t>электроосаждения</a:t>
            </a:r>
            <a:r>
              <a:rPr lang="ru-RU" sz="1700" i="1" kern="0" dirty="0"/>
              <a:t> на микроструктуру и кристаллографическую ориентацию нанонитей (РФА, ПЭМ, </a:t>
            </a:r>
            <a:r>
              <a:rPr lang="ru-RU" sz="1700" i="1" kern="0" dirty="0" smtClean="0"/>
              <a:t>ЭД)</a:t>
            </a:r>
          </a:p>
          <a:p>
            <a:pPr indent="528638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700" i="1" kern="0" dirty="0" smtClean="0"/>
              <a:t>изучение </a:t>
            </a:r>
            <a:r>
              <a:rPr lang="ru-RU" sz="1700" i="1" kern="0" dirty="0"/>
              <a:t>процесса зародышеобразования при </a:t>
            </a:r>
            <a:r>
              <a:rPr lang="ru-RU" sz="1700" i="1" kern="0" dirty="0" err="1"/>
              <a:t>электроосаждении</a:t>
            </a:r>
            <a:r>
              <a:rPr lang="ru-RU" sz="1700" i="1" kern="0" dirty="0"/>
              <a:t> </a:t>
            </a:r>
            <a:r>
              <a:rPr lang="en-US" sz="1700" i="1" kern="0" dirty="0"/>
              <a:t>Bi </a:t>
            </a:r>
            <a:r>
              <a:rPr lang="ru-RU" sz="1700" i="1" kern="0" dirty="0"/>
              <a:t>из водно-органических </a:t>
            </a:r>
            <a:r>
              <a:rPr lang="ru-RU" sz="1700" i="1" kern="0" dirty="0" smtClean="0"/>
              <a:t>электролитов</a:t>
            </a:r>
          </a:p>
          <a:p>
            <a:pPr indent="528638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700" i="1" kern="0" dirty="0" smtClean="0"/>
              <a:t>уточнение </a:t>
            </a:r>
            <a:r>
              <a:rPr lang="ru-RU" sz="1700" i="1" kern="0" dirty="0"/>
              <a:t>химического состава формирующихся висмутовых осадков из этиленгликолевых электролитов (анализ при помощи спектрометрических </a:t>
            </a:r>
            <a:r>
              <a:rPr lang="ru-RU" sz="1700" i="1" kern="0" dirty="0" smtClean="0"/>
              <a:t>методов)</a:t>
            </a:r>
          </a:p>
          <a:p>
            <a:pPr indent="528638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700" i="1" kern="0" dirty="0" smtClean="0"/>
              <a:t>локальный </a:t>
            </a:r>
            <a:r>
              <a:rPr lang="ru-RU" sz="1700" i="1" kern="0" dirty="0"/>
              <a:t>микроанализ единичных нанонитей (ПЭМ, </a:t>
            </a:r>
            <a:r>
              <a:rPr lang="ru-RU" sz="1700" i="1" kern="0" dirty="0" smtClean="0"/>
              <a:t>ЭД)</a:t>
            </a:r>
          </a:p>
          <a:p>
            <a:pPr indent="528638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700" i="1" kern="0" dirty="0" smtClean="0"/>
              <a:t>получение </a:t>
            </a:r>
            <a:r>
              <a:rPr lang="ru-RU" sz="1700" i="1" kern="0" dirty="0"/>
              <a:t>нанонитей различного диаметра (от 30 до 200 нм) и </a:t>
            </a:r>
            <a:r>
              <a:rPr lang="ru-RU" sz="1700" i="1" kern="0" dirty="0" smtClean="0"/>
              <a:t>длины</a:t>
            </a:r>
          </a:p>
          <a:p>
            <a:pPr indent="528638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700" i="1" kern="0" dirty="0" smtClean="0"/>
              <a:t>изучение </a:t>
            </a:r>
            <a:r>
              <a:rPr lang="ru-RU" sz="1700" i="1" kern="0" dirty="0"/>
              <a:t>резистивных характеристик единичных нанонитей при различных внешних условиях (температура, магнитное поле</a:t>
            </a:r>
            <a:r>
              <a:rPr lang="ru-RU" sz="1700" i="1" kern="0" dirty="0" smtClean="0"/>
              <a:t>)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247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91680" y="2924944"/>
            <a:ext cx="6228184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9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2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ASEBAQEBAVFg8UFBYVFBUWFBcXFhkXFBUXFhUUGBgYHCggGBolHRYUIjEiJiktLi4xFx8zODMsNygtLi0BCgoKDg0OGxAQGjEkICQwLCwvLC8sLCwyKywsLSwsLjAsLCwsLCw0LCwsLCw0LCwsLCwsLzIsLCssLCwsLSwsLP/AABEIALkBEAMBEQACEQEDEQH/xAAbAAABBQEBAAAAAAAAAAAAAAAAAQMEBQYCB//EAD4QAAIBAgQEBAMGBQMDBQEAAAECEQADBBIhMQVBUWEGEyJxMoGRFCNCUqGxYsHR8PEzcuEkgpIVQ5Oisgf/xAAaAQEAAwEBAQAAAAAAAAAAAAAAAQMEAgUG/8QANBEAAgECBAQEBgIDAQADAQAAAAECAxEEEiExQVFh8BMicYGRobHB0eEy8QUUQiNSgrIV/9oADAMBAAIRAxEAPwD0IUJFFCDqgCgFoBKAKAWpAUAUAUICgChItAE0AUAUAUAUAtAFQBaAKAWgFoAoAoAoSFAJQBUgKggShIUAwKA6FALQgWgEoAoAqQLQBQBQBQBQC0AlAI1wDQnU0BzbvKdAagDlSBaAKAKAWgCoAtALQBQC0AUAlAFAFCRKkBQBUASgGRQCigFoQLQBQCVICgFoAoAoAoBaA4u3FUSxgdTUNpasgpuNccNu0z2kBiNWMDUxIHPes6xVOU8iepKRWcG4u19nR4zlVYMOY2MexNTKUr3W2txJKxYNdVWyB5ZT6iW27E8z2rx8T/kakHaHffxNdHDuSzS2LP7SVALbaRPxamPrXo08Z5V4m/FcurKJR83lJNq8rfCflz1rbCcZq8WcNWHa6ICgCgFqAFALQC0AUAUAUAlAFAFCRKAKASgGaEHVAFALQBQBUgSgFoAoAoAFCBaEldx42zYe275S6nJ1zDVSBz1Ao6TqJxK6k4wi3J2RgG8SPcW9Zu2ARJXMmZWHICDIJ58q+b/1qkKsaievFbr7HpwwTjSzKacWrrTnqRcOblsAiQy5lLAahTqykHY6nvXp/wCz57c18zM6WlzTcG4dbwytibjlyYZFjRQQDp+ZpO/t71mq0mppxSV9m+fBJcy6E5Vf/NfL8jnFXa6ivupIIXuIYa/m6dCO1Yo1ZOp5tNfmtNe9i9UUoOHFD2Dx4ZbeIWCySDHMRDD5aGPavQw1V05ZWY2rmmwl/OJ0nTYyDIkEf3yr06VRVI3KpRyuzH6sOQoBagBQC0AUAUAUAUJCgChAlCQoBKAKAYFSDoVBAUAtAFSAoBKAWgOblwKJYwKEXsU3E+OhB6RvoCYlj0UHb3O1WU6bm+gUo7vvv4vZK9jF3PE+ItX0vFgVLEeUNZTTSZ+I6kTzArROFK2Xj33qR/8A0oTboqPlX/W3526PU9MsYhXRbimUZQwPYiQaxvQlO+xgeJNf+1u2IxVuxZW5mTLcUXGURBEn0gxHy2NcTxkaastfa4lRU46v6bFn4fw9lrty6llR+Vs2ff8AEvLXqKwVq3iQvvZPTbh9TQ5SUIwvpwMh4sx9q3cNnDXHYWWY4oscxkkTHM5fUTy36ac4PBeIlVrbuz0J/wBhQl4dtHpx0/syx41ftYy0926zJYUhFJkNaK6oNh6hpPYdBW3F4dOLppb29upEZunJSW637+aPS+GYhSfLDTauqHsty1GZf3n/AOUnYV4WKi5RVbjtLpJcfdHq1Gs0aq47998CNw5/JxToR93fBaOQup6bg/7gVPvA5VbPzU4zXf8AXDpYz4ilkndbP6ms4I5VmQ7ACD1Uk5T35j6V6GHqWa6/UxVY3WYu63mcWhIUIFoSLUAKAKAKAKEhQBQCUAUAlAFAMCpIOqgC0AUAVICgEoBHcAEkgAbk1DaSuwZXxFiV8xHViUMCMxCz7HtVcIQqVFK/ouZixFVUm21fT4GRvXBcNy9iXkhmt2rKkCY5AfuToO5irXPKm27LvRFbnVk1TpcdW/XvRdvO4zHEtLxkZfusugSNCh3PUfOarhWzN30JnhmklD3vx/p6lhgvHD27BsZGNlZy/eBCAxJiQNdT9NoqjERnUtllY9TBwVCnlmszQ1gr6uc44cGLAsDcuMSwESVNweo6is9SlJKynb0X7PSUZSV/Ct63+5rfD+Ot2LqC2f8Ap7wzIPysPjtxy6x1BrBCpLNeW60fVcH30Ka9JOOhUf8A9FwAs4hccqzbuxbvgbHSAT7pOvVB1r1P8dXSzUnw29GZKsdE+EtH0fP2epmuFeG7uPZLVonLaJHnlTk8on0TsS4g+n/Nbqk4pKPH7HGa6zS32fr0LzgouWGv8Oun77DNnsMZhrTHNt+WSCR0dxyrDKjGVRxf8amj6S/5fvt8D0sFUU6bpvvv8FvxW4b9pb9rS8DImJW9bkZW5eoZkPKS1ZsFQk8+HmtV2++qNWTxKLXLbvp9CdgeOC7h7V1GKuJ7GDo4A6iJ9oqihCrGfhWvy+qRTGh4kcy47+xvMNikuIHRgVImQf0PQ17x5EouLsx1WB2M0OTqgAUAtCRagBQBQBQBQkKASgCgCgEoBipIOqAKgC1IEoAoDm4TlOUS0GB35ChDvbQyON4sHVluXQVBhgF0B6GBXmVcU+Wxhi8VO1vLfpb6md8QOxQPbcm3BB6RoZE8xETXdLERqrqvqcxouM3Cp/Lh15/UyuJVsxP/ALgAM+wGjH2H0qXNzfme5upwyQ8ysvt6FcuGe4rtnUQRuRngzHc7AGO01Ypxiztxdsy1K42yG9Q25TH7mrs11odRmnqWGFxT2sqM7eVOcKDI9QjTvBIpKmpepro4tR0u7ci1biUk5dBIZOoYEeqO/P8AzWSWFjBp77rXkXVsQndxVk9n1XGx6HhHt8QwRRjumV+2mh+REj2rz7Ok83GPzRnjJT8rV1L5MouB8eNjCjAMvl423da0MqwrayLhP8WizudDtWqss3mbaT1v0/RfSwrk8yWnfbG/FVu5ctWeKIo+04Vhbvqo3TQNPVfVI/huk8qtoXcXTlw0Xpw+H1RS/wDxqpx3+rK/E8Ryq1yySbdzLI5ho9De5UEe6HrXreHmqKtHSVrPr3+DqOMVKc6UtE1eL75aETGYzyroKQVuBHAmMtxxLZR0k/KRSTpxnmSKsD/kak14fJ2+DNRwfi72bOa8AXcAWR0GoJjkoMe5n5YJvPNyjrf4XNtWEq8lBPRb/g03hfi2dgjMDnWVPUqYYHvvXNFqMmne7dne1k1tb1X0KMVhlCKcTU1sPPCgFoSLQBUAKAKAKAKEiUIChIUAlAMCpIFoBaAKAKAKAJoDAeLMQti6z4cGbh9ag6F8pMx3AmPnpXjV3SnW8vuXwSkrSjcyVril9VtrdU/Zy5AJUah5BAPTYgH8tQqUIzllevH2IrYW8cyWu6f2KvFnyrjszSQSBz0PpzEHtyGv71ris/mOc8qlr+/ffxLbg/hq9cs3MYEiynrXOchYTLZMxiAJ1JgwBO9d5HOO1g/K7JFHi7C5fNJWCCqAA5mA5ifauqMJPch01e60XeiXM4u4FUyszBgx9MTkmAzAHnEgHX5V3CV21yPNlWk5uK4av3IuJHlsZ+Ie+0DTlyI/Womm2ehSnGpTuarwTxnysSLTE5Lo25AxrH99OlYa9LyZvj6fouhKzt3cs/HfCrjeVfsoWu5hacKJYz/pMP2n2qMNWg6OSbslr7cUetGq6c3baWq+9i94DYuBmt3lBL2VXEAEFS0ZRPIHVgYmYAG1UVq0YQhUi+enFrg/wRiaCqRV9GYHi+Eu4IX7DEPLAW2gMFXOSJiIf09+delQxLqxilpbv4Hz+IpZqueo7kDh+NuPcL3WDZV3cxBmQQBz0iNqsqwnKPlVzZhKUb+RqKXp2zT4a4t9cmYG/bmD+cEk6Dl29zVuFXg1MslZPbo+XuXYpys3Sfrb7C8KxL2bmWTo3mWz+jD9P0Nd4jB3vbj8numW4XFwxNHqt/bf5anrHC8aL1pLg5jXsedVUpucdd1o/Uw16Xhztw4ehLq0pFoSLQBUAKAKAKAKASgChIUAlARxUkHQoBaAKAKAh8Vxos2XukelBLHXQc2gDWKrqycY3SudQjmlYxJ8UK+cW7zMTvIIEmcujbD2HKvLnUqWtLRM1zw9tWvwZLGYm6BZiRcm45MkmWYguSdtFUCpyRs9CuFRyircLt+t7fIquI5ioJOa3rsZAfnm7xMDtVtBK75/YvrRcUm3dfRjWBtswe28i0wLZoEBlHpInffYda6qbqUd1p7M5hTvdS2NdZa/iMPbGIPl4OwkraHpD5Nc7DeOxPtG51UaTyau9vn6lOI8sPESerSv1/BmcRj/ADLgCLmuEZLaj0ga/FA3056DbeDXUqmWN3yOcbis7iqTslu7cOSvxfF7++o+mDuhy2a3cuW8qFWAZCRqEBjQiZ0gac9hkjUUVe1k9evqzFUw3j09HZc72374/sznEbrsxzAzmMkjmDBHyrWrF1On4cctrW0JvDrbALdDQbbKVPfmPaAAfeospXTLvK42k/T7/Y9g4BjRiMP6TFwDKddehEjn39q8WVBKT0219e2aKc3BQbej48rfczfifxdbw4+yWIa+D62kME2BlvxXf/z+lXUMI5yz1Nvhf4cDqtiskrwu+d+JDxljC3MJ52ZpcwqroXYH42YjYS0wZk+1e3KnhrrLvbbkdVIwrwU6sVFd/IxZxUtkbJC+lSfwgE/Xn+lc05ZZXseRKOWWeN305kvhl9le245GQTIJHyqypFzje1zTTkoO8jf4/CrcCMkZsoe3GmbbMvvH7VXhJu3md7t3/Bkr4t4XHZowUY2S0476/HQs/CvETYum3cMIxgz+E8jV1ahlk5R9z0ozhiIOMOGsesXw9np8De1SZAoSLUAKAKAKAKASgChIUAUAlARhUkHQoBaAKAJoCk4lxJWBRdU2P8Xb2rHUxMb5UzuCnukeacQuWgzraXICx9TATJbUnkAJ27c6yxTlJX2ZtpVZVHaS02Il7GZBDRnJKwNm6E84MDsSKtjBqVil0/Cm2tY99+w1gwHS5mJnMpdAyoDBlXEg9xoRGnau3Hzq6GrTinoyYLtlAMtoq4IBLHMwGumu3LY1pSjwVkUtzzavTgW2Fx9tkZG1KlSBGjCQ0R8v1riantHiRdtZW9O0ZjidsWbue2sC4CxIJ0ygZ7ankIM6cj2rl3T8xW6UG/PquX5IXD7pF1oIYQMxmJFv4COp2FJxujRKScuf4JfEcEWKmI84AgTPq2Dbb7A/7h0rpRyxs3e3E5o1Y1k0t+7P7Mh4a9kL6DMmwGxifSZ58h1+VQqjVtDmSbHcHx/EhLlvD+jONSh9QGxInqDyg1Lo555iZVFGFpPT7jnBuE4Zrlli5czme3BX4YkNIkg9uvarYUpzTitHwLqcKcmsz3LvxhnRWuoJtgqoUCAqHRIj8P8AM/RhkqdCNtW+PXj30LcU5KLt0v0XT3+FzLYDw87BnuSFAmI9QBIhiOkGY3qK2anFN8eB5Mq8U7L1v0LVrRQLbuRlEhXGo2BHqjURHy9604bEOpT1exgrSnGTd79Px39C74BjS1s2c03bJ8y3p+FfiUdZXUe1efiW6FS62fdz0pU/9ukpSWy+XL20NDilzCZlgNDzjQgd4G3Y861UcdnXm4fTiePQnVwlRKL2276/U1XAuJg2wl1oZRoSYlf6jb6VZONnc93xaVZKdJ3vuuKfEuLdwNqpBHYzXAaa3O6ggKAKAKASgCgChIlAFAFARhUkC0AtAFARsfjrdpc1wgA6CedV1Kigrs6jFyehg+J3ch8yy05n9QJJSI0Ak6HYTWF5ZbLc9OjGSWuxmfEttSVvWoZLi5iBGh5hun+aik/+WUVG1/HYob10ZSNN9xodNQwB6g6jsK1pK1iqLd7v3774iNjCTmDFWjTQDWZMd5M0aT3JyZYq2tzu5iTJdLucgrJMqZI1JU6kA6TUQlZJWscSjruS+HYlzox9Q1Q9ddYjczVkZJlbL2/w5r+Ee0ylbgPmWiREnLDLr9PmTXVKKqzcVy+hCjea13TS9f2Q+H4bCjDIquy3bhm6xguuU+oGdAZ2HPvNd1KkIU7R3MdWpJuKtpx11b/CWpPs2FxVg21MXrUlBoCQoI56fKfxHnFcauykrX+pmpzeGqZpPT7P8cTPvZU2soGVlYydfXEgtrz29telYtbtvdHu2UoNcV8ylwtts4RVPmt8EkQZEqNt4213IrTnSWbkZJtRWZ7HdnF3AVuScyHc841Inrrr71dGbTUkdq1rI3HBbi4qw9i6ZOQ6cyjDUT1B1B71nnUUKjjaylx5S4P7P2PWoJVoeYF4Oci2luFrg+7nVWmAQ2h+GdPpXNTFzunNab/Z36nzbw1p1Kf/AFF21+K9vUdeycRhCuUedZJzCYkfiPymewZq4jPw6t1tL6mCpFqLvo46/wD14/D8FVway9pzlYKyMWUHdzpCTqSdtO9bsThvFo51w+n5Pe/xGLjWpeFfX6t8Px6HoSXiyIFt7bTAyFuU/UfKvFw1Oo3p09+Rh/y2GjQn59E9V9+/QqsTZLOFuqwdcwlWI02OoPYfpXv0IydoyPIo1ZRl/wCLunwJHC7Fw3Vt23bmM0tGXeSJj/Nc4qlppvzPtFVXgrxFrY3wqs80WgCgEoAoBKEhNAFAFAJQEYVJB1QBQBQGf8T4m2wOHuJIIk99I0+tUVJu+VI1YejKWqZ5riMQyYxrRT7q9lQKs6CDlcCJJmCT2aqradTXkyWXBlTfxTWc1u5JI9KAR6xmzANOw7/KuPCzPT36GZTcLplSRlXUy5jaRl5xWhavQmMXbM++o/gCWzFz6CNYEkQQJA0B9qiTUSYTbViGxXkYO30ka/pU2K3Zotnwz2ntNKlygcZTtqfSxGkkfSarhNSvbnYqtdG/wuMD2g4ObQMpjUERmEcu49xXp4ZQSzLfY8vDU6ldum3aUb3XNbprryIFzhVt7txrUm650UfDbJ+IltgfqdZA2NdOjBTc1u/l+yydaUVmmrc3wfVc778il415OFy2Rc8y6DJC/wCnb7fxPMa6nTcbVnqSUNt+++PXkRTp5mptWXXd/hdCluY3Lc8xfxaEHr+E+4017Gsrje1z0FUcZZogl17r20NxVAMyxCLprJJ5ztz95qhxjTTklf5nVStn0f8AZE4nbdbpUga+oZGzAjUZp69fnV9CScfzoUyfI0fhzGGwrA7gqyHqGIV1PQER/wCNasRhlUUYv49H+zRhP8jk8v8Ay+9DQ8TwButbuWmAHM88u4Ijc8o71z/rucU7a7P1WhbjMHHETUs1uvTp1RHTHXUUXGYhBMZ8uo0B3idAJiRtUv8Ax9Jwa2PDx1N0ayUL32Ser19Fx67FE3F8Ob6Mqg2805G1gqZEnYidvYV3hqrhFRqanNPDTgm4aPddOZreCeIfMv3RaYgMFIAIHqCHMo7nJIPI/Wq8VUhTq+PHZ2v8bXPoKkI4+jlqbqz99v7NRavC6i4ezbhm1ZmEHqXOvUnQ/rNaP9mL/h36fdnND/H08MvGrJXWy73fUueG8MSzJElzux39h0FUyk5O7MtSo5u7LAVycBUAKASgCgEoSFAFAFAFARhUkC0AUATQGS8UH74KSrNlzKumYDYxz/zWeX89WejhMuXbU838W8QdLnlJZ9TL6HJkxuSqx6WEHWdNaiVNTld8Pn6k4icovKkVmF4erI91rzXL4XNBDaQTMltW5bda4nNqSilZHFOl1vuRMEw8weYma38RBLQY6lY01gnvVsk8ujJoyhnXiLQtrVhTev2FEWnBeydik6oCe0j3y95qhrRO+q+ZDhkqyhw4d97FQLwRSMktJDhuRUiV9v8AjpWncoUuXfQkYTEWbZWVY2i0kgiQkaIoOxnfXWDVUoTeqf8AZElpeO5q+C4sKC2ZRZuQ9vWSGiXB6azv151pwyktGed4ko4tVKcXdaP04HPiXxSbVoWsNENINwHYbZV7iflVksQ5LKtOv49TZVwmHVTxFeV07XekXxtw+RjLwPPpmmZkNzrKgk+JJwuEN9ctuS85MsSSTqsAbz6h2gdardTJ/L1JpwcnY01jws6JoA10/E06KOaqeZ6ty5TvXVLK/POSiuF7Jvrb6cz0FgZZPKtev2KXH4CSgVhEZgTrB2KmBzifnNbpxzK60Xf1PEq1cstHdLR+vH4D2LwdyzktxobSnONUbT8JEgiuoTzRsuRFOk1NyfN/Bmm8HYrzvuc0NJIHPU+oRzE6j/d2rLXxUsNByir34Hr4VwlRcKuy29CFxVBxBXWwWXyXZSGEMSNJI/l2PMVV4uIazVHdPgtl3z5nnYrG0lVUFHKuHXv9mQxnAsVbuG2bTFgSJUEqcu5nkNRvG9XwTmk0tyI1oSu7lphuEYjCf9RcdbbWyPQWBeTt6Rp158jUzouUddEyzCY+kqiy3d77LT3f6PTPB3iRrua7dUKrkTH4RJCnuJkH5Vkp0aeEtTWzV/fierVoOtQjNb6+/wCzcA1qPJOhUki1AEoAoBKAKEiUAUAUAUBGFSQLQC0BxceAT0BP0qCUeX8a4kWxL3UeQzoAAcwAgKPSNQZBB0E5qxyeaTNdJ5F0+hTeLHS8y28wN60M4hdwWAy1ZG+5bUnGUU77a+pnbVxg3nW2Eqw9JYZmn4gF3jl86mUU0cp/9Qe3UeuWbaoXDN5JZSABsHBOp7QNOczS7vYlypqSXB69UV9jFsrBlYhhpM9o/v5VLgrGdtrzLce4jeDHOFjOQx13bWdOWs/VamOwlZbbDdnDyjE/CNQR+qwfke3zo5a6ENqwuFU3GVBoNB27Vy7IqjFzlYnY1LZygbMsRvlcelhM7EgEe/aq4ykdOCurdvj8Q4Hwe9fK2wjCCYYqcuU8ix0FdVaqjsdqnLdo3/h/gdrDjKurEfeXTppzROiyNTuax1ZSaz2u7pRjvrwb+qXxPUo0Y04eJIa4txJ7l1bFkBbasA0lQGAIlWOuVYPv+1W0sF4KdSv5pv5fl/Q8n/J46TfgKVr/AB76fYqLXDLdy41m09xbKyRzEFh6J6aCD2Jr16F6kctzHgYzqqakv4634X5eu9izTgzJbCAAjVpOst030mB+ldSgqcW+X0/RY4Qqt06baaWmu75W67FXhWWPJRcmMsnzrTgD1qplZI1Jj0kdU71gqeWV5araXo9n3wMuec05N3T+TW6990OYy4uHxKYxPTZxiZbqjULdkh1aPk3/AJ9qtwnlbpT9PVELw8VFZvjyfMmY2+VvK0HI3oadpgkH/awka8yOda6UlBuHfX8r1O8FSjLPhqmkuD6r8aeqK/xg6G1ZYmbiuEnqIkE9QQB881dVkkjjCUpUa8oWsnr6PZr4/KzJXh3GZLdpokAsrgHcSA38vmAedZcZRdbDpx/ktvY+nwdTNS8PjuvU9H4JjTPksZEA2z1X+yK87BVvKoy/rp+DLjKSsqseO/qXYNegYBagBNAJQBQBQkSgCgFoBKAjVJAs0ATQkz/iDGM4v4ZJVmTLn0hc66nrOoriV3dIltRWZmXw/B8PYEkZ33Z2+ZJ6Kv8ATnFVqlZXKalWUYObduXX0XEwfF+J574dMuUyPSACRJ0aOuhjvUXvc7pOSach23wV8jXnbKGBOUjUj8bkx6RtpEk9KqddJ5S2clfykM2lkWnMoDKOZHpcSM3sZ9telXReZXL6dSE4qMvS/L9XIwsbqpEjcDnzmefKuyHJWJ3AcZas3gcTbW5bmIIJAnUPp8Q02rPXhKUPI7Mz1YynC0HZmp47a+1YZsSlpQmUhMkgDKfUncgiY79qxYWp4clSm9ev1KqcMryrb33t1MDZLBoA9Qncfl9Rj5CvUdi+GmpbcHxtpWCOhOaAzaSs8yJg+29TFpXuhVnJRvTdnx69P2alsSyXLbKxyEGJJ1jaOX0NdxhT/iuPDXu/I6wf+RlVajJW6Xv+y+tXTdVlzEEg5TO0yYB5c/qKqjF4dZlwevVPRv2VmerdTi6K33Tt8/VHnp4zfVnS5aj1tbcKSIWfg+oOu7EyZq2cc8/Mz5mrQiquWT1XxfuehcNS0LaeUALZAYRzBEgnqa9HDpKGh7OKjGMYxpK0bX9X16jHG+NW7AVYNy+3+nZU+pjyn8q96zYirK/h0t3u+X77ZVSpQpSVWS14L7mdxOIbKru2S/8AeMPKLfCSTcKx+BcqjUxoTrBrFOj4cYw3srP04XPIcr15p7XXopfkrzisVfVrdsSt9wck6iPVCZvhUQDOkAxzAqLqCTk9uJfSw6nVyQWverNNiHt2MMtvFFGLKE9KtmYqABlAMtyE+xEGvQ/4UpcSr/I4GdLERVOTcrXfJPh8viVfFba5AHRtGEZ/jAOpnkSCTp37VYnCcFJarv6M9WtTqRlF1FZySvbg/wB/Ya4BdnOgPOVHcbkfv8qoTai4rdGrCLLNxNtgsRK2HU+tWyxtpMEHTSNfoK8GunCpKK2evutV8zdVpq0rbS19+JquH8UVvRcOW4IHq0zcgRynQ6dq3YWv4tNN7nh1aeSRZzWkqEmgFUTXLdiUhGTmD/SubsmwhMb10pEWCugFALQBQESakHN64VUsASQNhuaEGLtYp3Pm2w6r5hAgwTlgtM68xp9elcq72M+bw5aO0Xv6j17FMSSRqTqT+9dtWL6c6DlfWT70PO/FfErty5csyyqN1/MF1/l89OlVSqX2Jkoznner4dO+H7H/AADw7DXLx84ZrqgMgPwkAiSBzI0+tU1M2VuOrtojDiq8klbRXs3yJ3EeIFL+Q2gxzF3QgZSuUgWzP4Yn596yQjdaPhv879+htoJvVcDL4jC3HuDKrLmkrr+Ekzr7RJ7671rpPSyLZ2przE67w61atlXGZySGaSGWQdYA1A0MHfQaVxOo8ycWUUpyqybSskRbPDAiHM03sxBWDp0YTEjTeu5TzarY9elCGS73Lvw7iHtAWWbOjszlIPodMytPUNbzfTtWOtBTlmSs1onzT/D71Mqjlm4y2ZB8U8JKMr2x6swgKJJBMoR3masoV021LvmY6alCTgyBgcBcUtduKVtppOxzHcqDq0cyP+KsqVIyWWLu/saMmaOheWsK4RCVaYLoSNwCZ16j+dU06ks148Dz5VVCd+tvcueGX5gHQjlzGvqHv/xXsJq6nbffvvgexh6rqZZweq+fQqPGeAGbzlcKb2VWBU5cygnzGblpEAAk1TOLpyy8Fs+nD4bGf/JU4yqRrRWj+vK3VHPhrxGtlDh7wLMklMsmQdfLPMNP0mNIq6jVtJ66P69C3DYhZMkl1V+HP2LngvCHLNj8d6S3+naJCkqdg87LtC8+fSvNr43z5YO193yXHbv6lkKbqzzP4/jvQjcb4fda8bWGta3wSbpmUWYa3mPwqo9IUDRTzLaXzxEIU25vbjz5W9Ty3/jZqvlWy1S4a978dOWsnJYwFqP9S80LIHruvAi2o5KD9PeusJZxWIq6LW0X9fWx9DSpwwdK/wD0/mLwfB/eHFYpg2K1Kr+Cwg6cp7+/uc8qk8fNxTtHnz/R1hMMm3Vqb73Hcer3rZvyUsqDk0Oe6SYzD8qExHNtNhvrjjY+L4FHZbvl0O5qNe7t5Vr6vh+kZrhwWziLQIFyAWIBMCARLEnYH9qmdWMHdv8AvkZYLJVjd37+xsTwfEAJctuQ1yPQOS83adt/72rx6mKUpy8ui+b7/JfUqxknKL0XwJnCeF3jisouM1iJuFtR1gdGJ/YmrMHJV/Na1jz8RotTeV6hhHLdrrXLkSkPBa4OhtutAMtUAaII2+nKuk2hYEvg6bH+9q7UkyLDtSQFARakgKgDGJtKylWGh/fr70OZwjOLjLYy99BLAciRPUTFdwqKXfE8Zxnh6nTv6GL8WcJLfep/qKNe8fziT/2moqwVr+/5PWhOMZJcHqvx7P5NGXw+Jaw9u9bPqQhhrodNQex1HzNZYvU6rUlK6fE2PiQJds2+IWRIKEE/lk8x1BEH3PzocHGWXg9fyvujPgKjVR0ZuzXz5P3WnsjO8MuNauKGfMtwEGDmhpBn0kjcb7GrVOzzI1YulaLLbjXD82W8UBJJfKScrAGHmN9YaI+tUZoRk4R74oz4epUflbtF/UoVxYFwPnZnbRhA1BiIB6aQKtSdrWsj2IyUOJZ4Av5ocqBoRlBJ2BJJI2PKByPKuZvMlboRUvLcv3tLfw5DKSygiQSCASCSI3iqKvlqXW7+v7MX+QjKKhVi9t+vqVwxNqycrKANRbmGGYgbyogaCTvqd+fDpzk01undmfD4jN54a8+7jNniBe4oty9u0CGOuUA7qP3+Va6cfDea2/epxiacZJpvWTuvYmWmhiQdiB+np+ogfKvSw7vo+/7O8JNwkk93qvXiWGLs+fYa2DDFSUbmGHMdIJHyau5pVE6fFarqj12s0ej+X9P5N8jDcAvW7N5Ha3N21dBKtsQpggD82/zisFaMmtNrGGKcZa8N+hv+NY8NiLIcn7PdGZLiwW9Q9GWVIGpUbTFYcPGVODnD+Set+C/fN8rHtU5RUMrtd2t1ty271JGL47aJNqwSSAJVdSTAAEnSToJ9zsJqzD4aOXxK+ttdeC/L4IupOMbuTu++/wBFPZsw/m3GVr8GWn7qym5VSeQ1ltzXVapLFJq2i2XTr0K4pOWapu9uHt6fUlWrPmaHSz8RzaZ418y5+VByX69KzV8Xlj4VH3a+iO5z8R5I6RXz9enT4nPFcSvli7dn7Nr5NqSGxDD8Tc1sj/7VXSm4/wDhR3/6ly6ev9mWtXjlWX+P/wCn+BPDHAXdzicTCqCGiAAkfDI/MBELssDnAGqq1COWK14d9tmBVJSer9TWWOJs10JaT0QFHUx+InkBr9TzrB4M5PJB6u9367/36LYtc01rstkaXC2QiwN+fc17OHoRowUImWc3J3ZC43xlsMbLBA6sWDA6HSNQeupq2crERVyx4TxmxiBNtvVuUOjD5cx3Glc7ktWJ5YH2oBttagHDLUgiYq6FBLHQfrUElL9sL3U5LnWB89zUrclrQ0VWlYUBEqSAqAVHiHHratiWUOzKLebUZsw1I6Cq6qvBnM55Fcx2D4qGZUEbbTqDzHt3NcUo5NOZ5tRSnmzLj1JmMSdeun9DW6EuBdg14sJUXvuvVd2+fA8/4jhksXHS5aLWX1VhuszKgnQmQRr0mslaGWWnf9GulVzLzLXZ87l54HDql2zcQnCXFlS3UgBhHQ/y71TOSksrdn3YxYum1KNSP8l9CFjuBHDXGIcFG9KjMQ4B2I0g6DbpWdTc1Zo2wqqp5HxV7l/jrhFjSWKtmnYrMzGnwwYj26VVRpZ6mVuzt8TOr0oq2qZA+y+YgDIqwfSQuo0jQcvb/itHgNO+a5pwqn/J6J/Hv0FwXD/LJYnMSI2AG+ug+X0rqVOTVrmmWZtNcCaLhX4YFQsOnbM7s4mpTupS05FZirRhpEgzI6g7weRrSkn/ACKKmHjkSp+W2xD/APUVRSioFUCAJkgHSSFEfKaVI2evf2MMaEnO8nd99b/ImWAQjuzq2YFmC/hgaa8uQippyyOy2NEldppWsWOAvchqdx79PmD+vatNRvSquH04ns4aaqw7913wZmfGOAyXVxVoei7qY0hhvPuP1BrqrFXutn2yqvFRkprjo/31a+5PwPEFuYNkJ9VmXQgwfLYFbqTuIk68gw6V486bjVT4Pf21XfqaqDikr7bL0fX5exI4DbtQ7WVliQp1I1K6HWTGvXXXWrK01lsnb271NM68I3UFrbf8GowHDURWe4dApgTA/idifhAHX/KdWFCGv5cmeNlqV56PXnyKy+y5czhmszKW9nxDrzb8toGNPadYFeTG6eSGje7/APiuXV97HpVaiy5Vt9f0O8PwD3rhv4g+sCSY9NtRMKo69By36kb4Uo0IpJei59WebObnK779CzZzdACjLYHwLzbX4j1158zttXMk766t9/AR12LXheH8sSPiO5/lWqnHL6nTLezeJrQmVspvGZlbHu/7LUTJgZy0YIIJBGxGhHsRXB2afhfiZ1AW8M6/mHxD3Gzfofeu7nLiabDYtLi5rbBhzjcdiPw0ORrG4tba5nO+w5n2oSkZjG41rhk7ch0qDpI5wR+8t/71/cVK3Jexr6tKQoCHQgDQFVx3haYi3lYeoHMjcwRr9NKhq6sRKOZWMM3htxcuXLkgGQoG08pg6jQUlFW0MsoVIxWVX5lrplhidBGv7ztVfiyekYmSjFqqpRffpuVOO4el74yYiCABrBEGTqvy306VfVcb3Z6tSn/7Kolvvrtp87/nmSrCFVVRsAAPYV5zopu7Zx/rpu7Zzewwdg7CWAgHsY0/QVY4Jl6pRUcqOvKpGnGLukSqcUL5VWHVxDaoLnPk1JFzh8PNSRcrcRgomNj/AHpV0KjWj2OXGMnqPYjAWYtC02W2qCdQDmIBOadyGzD5d6hU4uTTf7M0E4t52R7V1Q/oaQNPmNf6iropNOK2N+A8sml32i0xnDLeLw1xfhuNJDToHEQe0mPmTWCVR0v/AC5ax6rivVa/LkelKhCWZcGu2ZTguHdMQts2XUiQ6uCNGBUz/CQSarxU4yp54O/9inFJZHpYt+G2/suNFmPRdOUTzmWQjuDmU/7qxzm3Fy5dsqxDjUgpLf78TYMquPLcSkhjHVSDUwq+NScVvwMDTg83A7wfDlzZoJuORlmNAPhRRsFG/wC8nWuKKjSjmlvy+76v9ImcpTdlsWWJ4WIIfL5QAOUSFdidSxGpGg056ddJ8SUpaPXvS/BLiRFZe+9RizaEz/fTYaD25VrpUsur3ZLZPspNaUjhsn27cVYkcXKPxcPTa92/YVzM7gZoVwdjlt6EkvD32VgyMVbqDB9j1HY1JDRJxOJa4QztLdf6dKAY82oJJXDWm7b/AN6/uK6W5D2NrVpSJQEKhAhNCRi61AVOO9WgrkFTcw9csgb8iuLE3FFqljq4eVSxNzoWaWFzoWKmwudeRU2IuJ5FTYgQ2KmxAxew01JJQ43CkXCXzG2B6ROgnc6CSZ/lXSUd2dSjFRTW/Ea+zkaqok7kAAD2Fd+NCK6m/DQ8t0rX4sueA3hbPr1WI+fKvOx7p1IKCl5u9Dqc8n8GOW3thmN27ndmJEkmOgHfvzPSsM6Upu6jb00RVUxM5O9x77PaulHa36rZlC24I5wD+9VVIyi991ZlUamlji/fyPPI6HpHtV2DWbSPt+CyavT1L/gF5QLpIAiPX/A0kKOe8+9aakLtW377+hivoO375uHoo2H8z3qylRUDu45aStCRy2TrKxViRySAa6BS+KbLOiFBJUnT3A2rmSuTF2MgbpBgiCNwdDVTLTpbtCSRZudakD7voKAYa5UAueD4FgVuPIMgqv8AM/0rtI4bNdauzVhWOTQEKhBy1AR7oqAQb1ugI72agDRsVFgJ5FRYB5NLEnQtVNgdC1SwF8upsBPLoDk26kHJtUAzdwoPKoOkQ7mB7VB1e5wMF2rlok5fhs8qiwuOW8NcWBuKoqYeMjm7Q8MHm+JQa4p4dQd43O/Fla1yfhsKBsP7FaLMrJ1u3XaRFyXZt12kQSQKkHUVII+MWRUAo8bgEfRl15HmPnXLR0mUWL4Y9vUepOo3HuK5cTtSI9q5UHRKEmANzEAUBd8N4Xlh3EvyHIf1NdJHDZaLXRBYWDUnLJQNSQRTQg4Y0Ay9QCPcFANZKATJQB5dAJkoAyUJDJQBkoBMlAIUqQHl0AeXUAQ2ag6uc/Z6WJudCxUWIudCxSwO1sCliBxbdLEEm1arqwJCrUg6AoDqKAZvLQEK7aqCSO1uoBAxfBluGR6W6jb5ioaOk7Evh/DBbEnV+vTsKJWDdydlqSBQtAS7VSQSlNSQRjQHDUA09AMkVBAkUAZakBloAK1AEy0AZaEhloBMtAGWpIDJQChaEi5agkAtAdi3QC+XQgXJQDtu1UgfVaA6AoDoCgA0IOLi0JI7JQDZtVBIgSgFoAigOlWgJCCgHhUkDBoDg0A09ANGhAooAFALQCUAlAFAFAJUAKkBQkWgFoBVoSOChB0KAVaAdFAdigFoDqgENCANCRpqA4NANvUEnBoBRQDqUA8tSBwU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jpeg;base64,/9j/4AAQSkZJRgABAQAAAQABAAD/2wCEAAkGBxASEBAQEBAVFg8UFBYVFBUWFBcXFhkXFBUXFhUUGBgYHCggGBolHRYUIjEiJiktLi4xFx8zODMsNygtLi0BCgoKDg0OGxAQGjEkICQwLCwvLC8sLCwyKywsLSwsLjAsLCwsLCw0LCwsLCw0LCwsLCwsLzIsLCssLCwsLSwsLP/AABEIALkBEAMBEQACEQEDEQH/xAAbAAABBQEBAAAAAAAAAAAAAAAAAQMEBQYCB//EAD4QAAIBAgQEBAMGBQMDBQEAAAECEQADBBIhMQVBUWEGEyJxMoGRFCNCUqGxYsHR8PEzcuEkgpIVQ5Oisgf/xAAaAQEAAwEBAQAAAAAAAAAAAAAAAQMEAgUG/8QANBEAAgECBAQEBgIDAQADAQAAAAECAxEEEiExQVFh8BMicYGRobHB0eEy8QUUQiNSgrIV/9oADAMBAAIRAxEAPwD0IUJFFCDqgCgFoBKAKAWpAUAUAUICgChItAE0AUAUAUAUAtAFQBaAKAWgFoAoAoAoSFAJQBUgKggShIUAwKA6FALQgWgEoAoAqQLQBQBQBQBQC0AlAI1wDQnU0BzbvKdAagDlSBaAKAKAWgCoAtALQBQC0AUAlAFAFCRKkBQBUASgGRQCigFoQLQBQCVICgFoAoAoAoBaA4u3FUSxgdTUNpasgpuNccNu0z2kBiNWMDUxIHPes6xVOU8iepKRWcG4u19nR4zlVYMOY2MexNTKUr3W2txJKxYNdVWyB5ZT6iW27E8z2rx8T/kakHaHffxNdHDuSzS2LP7SVALbaRPxamPrXo08Z5V4m/FcurKJR83lJNq8rfCflz1rbCcZq8WcNWHa6ICgCgFqAFALQC0AUAUAUAlAFAFCRKAKASgGaEHVAFALQBQBUgSgFoAoAoAFCBaEldx42zYe275S6nJ1zDVSBz1Ao6TqJxK6k4wi3J2RgG8SPcW9Zu2ARJXMmZWHICDIJ58q+b/1qkKsaievFbr7HpwwTjSzKacWrrTnqRcOblsAiQy5lLAahTqykHY6nvXp/wCz57c18zM6WlzTcG4dbwytibjlyYZFjRQQDp+ZpO/t71mq0mppxSV9m+fBJcy6E5Vf/NfL8jnFXa6ivupIIXuIYa/m6dCO1Yo1ZOp5tNfmtNe9i9UUoOHFD2Dx4ZbeIWCySDHMRDD5aGPavQw1V05ZWY2rmmwl/OJ0nTYyDIkEf3yr06VRVI3KpRyuzH6sOQoBagBQC0AUAUAUAUJCgChAlCQoBKAKAYFSDoVBAUAtAFSAoBKAWgOblwKJYwKEXsU3E+OhB6RvoCYlj0UHb3O1WU6bm+gUo7vvv4vZK9jF3PE+ItX0vFgVLEeUNZTTSZ+I6kTzArROFK2Xj33qR/8A0oTboqPlX/W3526PU9MsYhXRbimUZQwPYiQaxvQlO+xgeJNf+1u2IxVuxZW5mTLcUXGURBEn0gxHy2NcTxkaastfa4lRU46v6bFn4fw9lrty6llR+Vs2ff8AEvLXqKwVq3iQvvZPTbh9TQ5SUIwvpwMh4sx9q3cNnDXHYWWY4oscxkkTHM5fUTy36ac4PBeIlVrbuz0J/wBhQl4dtHpx0/syx41ftYy0926zJYUhFJkNaK6oNh6hpPYdBW3F4dOLppb29upEZunJSW637+aPS+GYhSfLDTauqHsty1GZf3n/AOUnYV4WKi5RVbjtLpJcfdHq1Gs0aq47998CNw5/JxToR93fBaOQup6bg/7gVPvA5VbPzU4zXf8AXDpYz4ilkndbP6ms4I5VmQ7ACD1Uk5T35j6V6GHqWa6/UxVY3WYu63mcWhIUIFoSLUAKAKAKAKEhQBQCUAUAlAFAMCpIOqgC0AUAVICgEoBHcAEkgAbk1DaSuwZXxFiV8xHViUMCMxCz7HtVcIQqVFK/ouZixFVUm21fT4GRvXBcNy9iXkhmt2rKkCY5AfuToO5irXPKm27LvRFbnVk1TpcdW/XvRdvO4zHEtLxkZfusugSNCh3PUfOarhWzN30JnhmklD3vx/p6lhgvHD27BsZGNlZy/eBCAxJiQNdT9NoqjERnUtllY9TBwVCnlmszQ1gr6uc44cGLAsDcuMSwESVNweo6is9SlJKynb0X7PSUZSV/Ct63+5rfD+Ot2LqC2f8Ap7wzIPysPjtxy6x1BrBCpLNeW60fVcH30Ka9JOOhUf8A9FwAs4hccqzbuxbvgbHSAT7pOvVB1r1P8dXSzUnw29GZKsdE+EtH0fP2epmuFeG7uPZLVonLaJHnlTk8on0TsS4g+n/Nbqk4pKPH7HGa6zS32fr0LzgouWGv8Oun77DNnsMZhrTHNt+WSCR0dxyrDKjGVRxf8amj6S/5fvt8D0sFUU6bpvvv8FvxW4b9pb9rS8DImJW9bkZW5eoZkPKS1ZsFQk8+HmtV2++qNWTxKLXLbvp9CdgeOC7h7V1GKuJ7GDo4A6iJ9oqihCrGfhWvy+qRTGh4kcy47+xvMNikuIHRgVImQf0PQ17x5EouLsx1WB2M0OTqgAUAtCRagBQBQBQBQkKASgCgCgEoBipIOqAKgC1IEoAoDm4TlOUS0GB35ChDvbQyON4sHVluXQVBhgF0B6GBXmVcU+Wxhi8VO1vLfpb6md8QOxQPbcm3BB6RoZE8xETXdLERqrqvqcxouM3Cp/Lh15/UyuJVsxP/ALgAM+wGjH2H0qXNzfme5upwyQ8ysvt6FcuGe4rtnUQRuRngzHc7AGO01Ypxiztxdsy1K42yG9Q25TH7mrs11odRmnqWGFxT2sqM7eVOcKDI9QjTvBIpKmpepro4tR0u7ci1biUk5dBIZOoYEeqO/P8AzWSWFjBp77rXkXVsQndxVk9n1XGx6HhHt8QwRRjumV+2mh+REj2rz7Ok83GPzRnjJT8rV1L5MouB8eNjCjAMvl423da0MqwrayLhP8WizudDtWqss3mbaT1v0/RfSwrk8yWnfbG/FVu5ctWeKIo+04Vhbvqo3TQNPVfVI/huk8qtoXcXTlw0Xpw+H1RS/wDxqpx3+rK/E8Ryq1yySbdzLI5ho9De5UEe6HrXreHmqKtHSVrPr3+DqOMVKc6UtE1eL75aETGYzyroKQVuBHAmMtxxLZR0k/KRSTpxnmSKsD/kak14fJ2+DNRwfi72bOa8AXcAWR0GoJjkoMe5n5YJvPNyjrf4XNtWEq8lBPRb/g03hfi2dgjMDnWVPUqYYHvvXNFqMmne7dne1k1tb1X0KMVhlCKcTU1sPPCgFoSLQBUAKAKAKAKEiUIChIUAlAMCpIFoBaAKAKAKAJoDAeLMQti6z4cGbh9ag6F8pMx3AmPnpXjV3SnW8vuXwSkrSjcyVril9VtrdU/Zy5AJUah5BAPTYgH8tQqUIzllevH2IrYW8cyWu6f2KvFnyrjszSQSBz0PpzEHtyGv71ris/mOc8qlr+/ffxLbg/hq9cs3MYEiynrXOchYTLZMxiAJ1JgwBO9d5HOO1g/K7JFHi7C5fNJWCCqAA5mA5ifauqMJPch01e60XeiXM4u4FUyszBgx9MTkmAzAHnEgHX5V3CV21yPNlWk5uK4av3IuJHlsZ+Ie+0DTlyI/Womm2ehSnGpTuarwTxnysSLTE5Lo25AxrH99OlYa9LyZvj6fouhKzt3cs/HfCrjeVfsoWu5hacKJYz/pMP2n2qMNWg6OSbslr7cUetGq6c3baWq+9i94DYuBmt3lBL2VXEAEFS0ZRPIHVgYmYAG1UVq0YQhUi+enFrg/wRiaCqRV9GYHi+Eu4IX7DEPLAW2gMFXOSJiIf09+delQxLqxilpbv4Hz+IpZqueo7kDh+NuPcL3WDZV3cxBmQQBz0iNqsqwnKPlVzZhKUb+RqKXp2zT4a4t9cmYG/bmD+cEk6Dl29zVuFXg1MslZPbo+XuXYpys3Sfrb7C8KxL2bmWTo3mWz+jD9P0Nd4jB3vbj8numW4XFwxNHqt/bf5anrHC8aL1pLg5jXsedVUpucdd1o/Uw16Xhztw4ehLq0pFoSLQBUAKAKAKAKASgChIUAlARxUkHQoBaAKAKAh8Vxos2XukelBLHXQc2gDWKrqycY3SudQjmlYxJ8UK+cW7zMTvIIEmcujbD2HKvLnUqWtLRM1zw9tWvwZLGYm6BZiRcm45MkmWYguSdtFUCpyRs9CuFRyircLt+t7fIquI5ioJOa3rsZAfnm7xMDtVtBK75/YvrRcUm3dfRjWBtswe28i0wLZoEBlHpInffYda6qbqUd1p7M5hTvdS2NdZa/iMPbGIPl4OwkraHpD5Nc7DeOxPtG51UaTyau9vn6lOI8sPESerSv1/BmcRj/ADLgCLmuEZLaj0ga/FA3056DbeDXUqmWN3yOcbis7iqTslu7cOSvxfF7++o+mDuhy2a3cuW8qFWAZCRqEBjQiZ0gac9hkjUUVe1k9evqzFUw3j09HZc72374/sznEbrsxzAzmMkjmDBHyrWrF1On4cctrW0JvDrbALdDQbbKVPfmPaAAfeospXTLvK42k/T7/Y9g4BjRiMP6TFwDKddehEjn39q8WVBKT0219e2aKc3BQbej48rfczfifxdbw4+yWIa+D62kME2BlvxXf/z+lXUMI5yz1Nvhf4cDqtiskrwu+d+JDxljC3MJ52ZpcwqroXYH42YjYS0wZk+1e3KnhrrLvbbkdVIwrwU6sVFd/IxZxUtkbJC+lSfwgE/Xn+lc05ZZXseRKOWWeN305kvhl9le245GQTIJHyqypFzje1zTTkoO8jf4/CrcCMkZsoe3GmbbMvvH7VXhJu3md7t3/Bkr4t4XHZowUY2S0476/HQs/CvETYum3cMIxgz+E8jV1ahlk5R9z0ozhiIOMOGsesXw9np8De1SZAoSLUAKAKAKAKASgChIUAUAlARhUkHQoBaAKAJoCk4lxJWBRdU2P8Xb2rHUxMb5UzuCnukeacQuWgzraXICx9TATJbUnkAJ27c6yxTlJX2ZtpVZVHaS02Il7GZBDRnJKwNm6E84MDsSKtjBqVil0/Cm2tY99+w1gwHS5mJnMpdAyoDBlXEg9xoRGnau3Hzq6GrTinoyYLtlAMtoq4IBLHMwGumu3LY1pSjwVkUtzzavTgW2Fx9tkZG1KlSBGjCQ0R8v1riantHiRdtZW9O0ZjidsWbue2sC4CxIJ0ygZ7ankIM6cj2rl3T8xW6UG/PquX5IXD7pF1oIYQMxmJFv4COp2FJxujRKScuf4JfEcEWKmI84AgTPq2Dbb7A/7h0rpRyxs3e3E5o1Y1k0t+7P7Mh4a9kL6DMmwGxifSZ58h1+VQqjVtDmSbHcHx/EhLlvD+jONSh9QGxInqDyg1Lo555iZVFGFpPT7jnBuE4Zrlli5czme3BX4YkNIkg9uvarYUpzTitHwLqcKcmsz3LvxhnRWuoJtgqoUCAqHRIj8P8AM/RhkqdCNtW+PXj30LcU5KLt0v0XT3+FzLYDw87BnuSFAmI9QBIhiOkGY3qK2anFN8eB5Mq8U7L1v0LVrRQLbuRlEhXGo2BHqjURHy9604bEOpT1exgrSnGTd79Px39C74BjS1s2c03bJ8y3p+FfiUdZXUe1efiW6FS62fdz0pU/9ukpSWy+XL20NDilzCZlgNDzjQgd4G3Y861UcdnXm4fTiePQnVwlRKL2276/U1XAuJg2wl1oZRoSYlf6jb6VZONnc93xaVZKdJ3vuuKfEuLdwNqpBHYzXAaa3O6ggKAKAKASgCgChIlAFAFARhUkC0AtAFARsfjrdpc1wgA6CedV1Kigrs6jFyehg+J3ch8yy05n9QJJSI0Ak6HYTWF5ZbLc9OjGSWuxmfEttSVvWoZLi5iBGh5hun+aik/+WUVG1/HYob10ZSNN9xodNQwB6g6jsK1pK1iqLd7v3774iNjCTmDFWjTQDWZMd5M0aT3JyZYq2tzu5iTJdLucgrJMqZI1JU6kA6TUQlZJWscSjruS+HYlzox9Q1Q9ddYjczVkZJlbL2/w5r+Ee0ylbgPmWiREnLDLr9PmTXVKKqzcVy+hCjea13TS9f2Q+H4bCjDIquy3bhm6xguuU+oGdAZ2HPvNd1KkIU7R3MdWpJuKtpx11b/CWpPs2FxVg21MXrUlBoCQoI56fKfxHnFcauykrX+pmpzeGqZpPT7P8cTPvZU2soGVlYydfXEgtrz29telYtbtvdHu2UoNcV8ylwtts4RVPmt8EkQZEqNt4213IrTnSWbkZJtRWZ7HdnF3AVuScyHc841Inrrr71dGbTUkdq1rI3HBbi4qw9i6ZOQ6cyjDUT1B1B71nnUUKjjaylx5S4P7P2PWoJVoeYF4Oci2luFrg+7nVWmAQ2h+GdPpXNTFzunNab/Z36nzbw1p1Kf/AFF21+K9vUdeycRhCuUedZJzCYkfiPymewZq4jPw6t1tL6mCpFqLvo46/wD14/D8FVway9pzlYKyMWUHdzpCTqSdtO9bsThvFo51w+n5Pe/xGLjWpeFfX6t8Px6HoSXiyIFt7bTAyFuU/UfKvFw1Oo3p09+Rh/y2GjQn59E9V9+/QqsTZLOFuqwdcwlWI02OoPYfpXv0IydoyPIo1ZRl/wCLunwJHC7Fw3Vt23bmM0tGXeSJj/Nc4qlppvzPtFVXgrxFrY3wqs80WgCgEoAoBKEhNAFAFAJQEYVJB1QBQBQGf8T4m2wOHuJIIk99I0+tUVJu+VI1YejKWqZ5riMQyYxrRT7q9lQKs6CDlcCJJmCT2aqradTXkyWXBlTfxTWc1u5JI9KAR6xmzANOw7/KuPCzPT36GZTcLplSRlXUy5jaRl5xWhavQmMXbM++o/gCWzFz6CNYEkQQJA0B9qiTUSYTbViGxXkYO30ka/pU2K3Zotnwz2ntNKlygcZTtqfSxGkkfSarhNSvbnYqtdG/wuMD2g4ObQMpjUERmEcu49xXp4ZQSzLfY8vDU6ldum3aUb3XNbprryIFzhVt7txrUm650UfDbJ+IltgfqdZA2NdOjBTc1u/l+yydaUVmmrc3wfVc778il415OFy2Rc8y6DJC/wCnb7fxPMa6nTcbVnqSUNt+++PXkRTp5mptWXXd/hdCluY3Lc8xfxaEHr+E+4017Gsrje1z0FUcZZogl17r20NxVAMyxCLprJJ5ztz95qhxjTTklf5nVStn0f8AZE4nbdbpUga+oZGzAjUZp69fnV9CScfzoUyfI0fhzGGwrA7gqyHqGIV1PQER/wCNasRhlUUYv49H+zRhP8jk8v8Ay+9DQ8TwButbuWmAHM88u4Ijc8o71z/rucU7a7P1WhbjMHHETUs1uvTp1RHTHXUUXGYhBMZ8uo0B3idAJiRtUv8Ax9Jwa2PDx1N0ayUL32Ser19Fx67FE3F8Ob6Mqg2805G1gqZEnYidvYV3hqrhFRqanNPDTgm4aPddOZreCeIfMv3RaYgMFIAIHqCHMo7nJIPI/Wq8VUhTq+PHZ2v8bXPoKkI4+jlqbqz99v7NRavC6i4ezbhm1ZmEHqXOvUnQ/rNaP9mL/h36fdnND/H08MvGrJXWy73fUueG8MSzJElzux39h0FUyk5O7MtSo5u7LAVycBUAKASgCgEoSFAFAFAFARhUkC0AUATQGS8UH74KSrNlzKumYDYxz/zWeX89WejhMuXbU838W8QdLnlJZ9TL6HJkxuSqx6WEHWdNaiVNTld8Pn6k4icovKkVmF4erI91rzXL4XNBDaQTMltW5bda4nNqSilZHFOl1vuRMEw8weYma38RBLQY6lY01gnvVsk8ujJoyhnXiLQtrVhTev2FEWnBeydik6oCe0j3y95qhrRO+q+ZDhkqyhw4d97FQLwRSMktJDhuRUiV9v8AjpWncoUuXfQkYTEWbZWVY2i0kgiQkaIoOxnfXWDVUoTeqf8AZElpeO5q+C4sKC2ZRZuQ9vWSGiXB6azv151pwyktGed4ko4tVKcXdaP04HPiXxSbVoWsNENINwHYbZV7iflVksQ5LKtOv49TZVwmHVTxFeV07XekXxtw+RjLwPPpmmZkNzrKgk+JJwuEN9ctuS85MsSSTqsAbz6h2gdardTJ/L1JpwcnY01jws6JoA10/E06KOaqeZ6ty5TvXVLK/POSiuF7Jvrb6cz0FgZZPKtev2KXH4CSgVhEZgTrB2KmBzifnNbpxzK60Xf1PEq1cstHdLR+vH4D2LwdyzktxobSnONUbT8JEgiuoTzRsuRFOk1NyfN/Bmm8HYrzvuc0NJIHPU+oRzE6j/d2rLXxUsNByir34Hr4VwlRcKuy29CFxVBxBXWwWXyXZSGEMSNJI/l2PMVV4uIazVHdPgtl3z5nnYrG0lVUFHKuHXv9mQxnAsVbuG2bTFgSJUEqcu5nkNRvG9XwTmk0tyI1oSu7lphuEYjCf9RcdbbWyPQWBeTt6Rp158jUzouUddEyzCY+kqiy3d77LT3f6PTPB3iRrua7dUKrkTH4RJCnuJkH5Vkp0aeEtTWzV/fierVoOtQjNb6+/wCzcA1qPJOhUki1AEoAoBKAKEiUAUAUAUBGFSQLQC0BxceAT0BP0qCUeX8a4kWxL3UeQzoAAcwAgKPSNQZBB0E5qxyeaTNdJ5F0+hTeLHS8y28wN60M4hdwWAy1ZG+5bUnGUU77a+pnbVxg3nW2Eqw9JYZmn4gF3jl86mUU0cp/9Qe3UeuWbaoXDN5JZSABsHBOp7QNOczS7vYlypqSXB69UV9jFsrBlYhhpM9o/v5VLgrGdtrzLce4jeDHOFjOQx13bWdOWs/VamOwlZbbDdnDyjE/CNQR+qwfke3zo5a6ENqwuFU3GVBoNB27Vy7IqjFzlYnY1LZygbMsRvlcelhM7EgEe/aq4ykdOCurdvj8Q4Hwe9fK2wjCCYYqcuU8ix0FdVaqjsdqnLdo3/h/gdrDjKurEfeXTppzROiyNTuax1ZSaz2u7pRjvrwb+qXxPUo0Y04eJIa4txJ7l1bFkBbasA0lQGAIlWOuVYPv+1W0sF4KdSv5pv5fl/Q8n/J46TfgKVr/AB76fYqLXDLdy41m09xbKyRzEFh6J6aCD2Jr16F6kctzHgYzqqakv4634X5eu9izTgzJbCAAjVpOst030mB+ldSgqcW+X0/RY4Qqt06baaWmu75W67FXhWWPJRcmMsnzrTgD1qplZI1Jj0kdU71gqeWV5araXo9n3wMuec05N3T+TW6990OYy4uHxKYxPTZxiZbqjULdkh1aPk3/AJ9qtwnlbpT9PVELw8VFZvjyfMmY2+VvK0HI3oadpgkH/awka8yOda6UlBuHfX8r1O8FSjLPhqmkuD6r8aeqK/xg6G1ZYmbiuEnqIkE9QQB881dVkkjjCUpUa8oWsnr6PZr4/KzJXh3GZLdpokAsrgHcSA38vmAedZcZRdbDpx/ktvY+nwdTNS8PjuvU9H4JjTPksZEA2z1X+yK87BVvKoy/rp+DLjKSsqseO/qXYNegYBagBNAJQBQBQkSgCgFoBKAjVJAs0ATQkz/iDGM4v4ZJVmTLn0hc66nrOoriV3dIltRWZmXw/B8PYEkZ33Z2+ZJ6Kv8ATnFVqlZXKalWUYObduXX0XEwfF+J574dMuUyPSACRJ0aOuhjvUXvc7pOSach23wV8jXnbKGBOUjUj8bkx6RtpEk9KqddJ5S2clfykM2lkWnMoDKOZHpcSM3sZ9telXReZXL6dSE4qMvS/L9XIwsbqpEjcDnzmefKuyHJWJ3AcZas3gcTbW5bmIIJAnUPp8Q02rPXhKUPI7Mz1YynC0HZmp47a+1YZsSlpQmUhMkgDKfUncgiY79qxYWp4clSm9ev1KqcMryrb33t1MDZLBoA9Qncfl9Rj5CvUdi+GmpbcHxtpWCOhOaAzaSs8yJg+29TFpXuhVnJRvTdnx69P2alsSyXLbKxyEGJJ1jaOX0NdxhT/iuPDXu/I6wf+RlVajJW6Xv+y+tXTdVlzEEg5TO0yYB5c/qKqjF4dZlwevVPRv2VmerdTi6K33Tt8/VHnp4zfVnS5aj1tbcKSIWfg+oOu7EyZq2cc8/Mz5mrQiquWT1XxfuehcNS0LaeUALZAYRzBEgnqa9HDpKGh7OKjGMYxpK0bX9X16jHG+NW7AVYNy+3+nZU+pjyn8q96zYirK/h0t3u+X77ZVSpQpSVWS14L7mdxOIbKru2S/8AeMPKLfCSTcKx+BcqjUxoTrBrFOj4cYw3srP04XPIcr15p7XXopfkrzisVfVrdsSt9wck6iPVCZvhUQDOkAxzAqLqCTk9uJfSw6nVyQWverNNiHt2MMtvFFGLKE9KtmYqABlAMtyE+xEGvQ/4UpcSr/I4GdLERVOTcrXfJPh8viVfFba5AHRtGEZ/jAOpnkSCTp37VYnCcFJarv6M9WtTqRlF1FZySvbg/wB/Ya4BdnOgPOVHcbkfv8qoTai4rdGrCLLNxNtgsRK2HU+tWyxtpMEHTSNfoK8GunCpKK2evutV8zdVpq0rbS19+JquH8UVvRcOW4IHq0zcgRynQ6dq3YWv4tNN7nh1aeSRZzWkqEmgFUTXLdiUhGTmD/SubsmwhMb10pEWCugFALQBQESakHN64VUsASQNhuaEGLtYp3Pm2w6r5hAgwTlgtM68xp9elcq72M+bw5aO0Xv6j17FMSSRqTqT+9dtWL6c6DlfWT70PO/FfErty5csyyqN1/MF1/l89OlVSqX2Jkoznner4dO+H7H/AADw7DXLx84ZrqgMgPwkAiSBzI0+tU1M2VuOrtojDiq8klbRXs3yJ3EeIFL+Q2gxzF3QgZSuUgWzP4Yn596yQjdaPhv879+htoJvVcDL4jC3HuDKrLmkrr+Ekzr7RJ7671rpPSyLZ2przE67w61atlXGZySGaSGWQdYA1A0MHfQaVxOo8ycWUUpyqybSskRbPDAiHM03sxBWDp0YTEjTeu5TzarY9elCGS73Lvw7iHtAWWbOjszlIPodMytPUNbzfTtWOtBTlmSs1onzT/D71Mqjlm4y2ZB8U8JKMr2x6swgKJJBMoR3masoV021LvmY6alCTgyBgcBcUtduKVtppOxzHcqDq0cyP+KsqVIyWWLu/saMmaOheWsK4RCVaYLoSNwCZ16j+dU06ks148Dz5VVCd+tvcueGX5gHQjlzGvqHv/xXsJq6nbffvvgexh6rqZZweq+fQqPGeAGbzlcKb2VWBU5cygnzGblpEAAk1TOLpyy8Fs+nD4bGf/JU4yqRrRWj+vK3VHPhrxGtlDh7wLMklMsmQdfLPMNP0mNIq6jVtJ66P69C3DYhZMkl1V+HP2LngvCHLNj8d6S3+naJCkqdg87LtC8+fSvNr43z5YO193yXHbv6lkKbqzzP4/jvQjcb4fda8bWGta3wSbpmUWYa3mPwqo9IUDRTzLaXzxEIU25vbjz5W9Ty3/jZqvlWy1S4a978dOWsnJYwFqP9S80LIHruvAi2o5KD9PeusJZxWIq6LW0X9fWx9DSpwwdK/wD0/mLwfB/eHFYpg2K1Kr+Cwg6cp7+/uc8qk8fNxTtHnz/R1hMMm3Vqb73Hcer3rZvyUsqDk0Oe6SYzD8qExHNtNhvrjjY+L4FHZbvl0O5qNe7t5Vr6vh+kZrhwWziLQIFyAWIBMCARLEnYH9qmdWMHdv8AvkZYLJVjd37+xsTwfEAJctuQ1yPQOS83adt/72rx6mKUpy8ui+b7/JfUqxknKL0XwJnCeF3jisouM1iJuFtR1gdGJ/YmrMHJV/Na1jz8RotTeV6hhHLdrrXLkSkPBa4OhtutAMtUAaII2+nKuk2hYEvg6bH+9q7UkyLDtSQFARakgKgDGJtKylWGh/fr70OZwjOLjLYy99BLAciRPUTFdwqKXfE8Zxnh6nTv6GL8WcJLfep/qKNe8fziT/2moqwVr+/5PWhOMZJcHqvx7P5NGXw+Jaw9u9bPqQhhrodNQex1HzNZYvU6rUlK6fE2PiQJds2+IWRIKEE/lk8x1BEH3PzocHGWXg9fyvujPgKjVR0ZuzXz5P3WnsjO8MuNauKGfMtwEGDmhpBn0kjcb7GrVOzzI1YulaLLbjXD82W8UBJJfKScrAGHmN9YaI+tUZoRk4R74oz4epUflbtF/UoVxYFwPnZnbRhA1BiIB6aQKtSdrWsj2IyUOJZ4Av5ocqBoRlBJ2BJJI2PKByPKuZvMlboRUvLcv3tLfw5DKSygiQSCASCSI3iqKvlqXW7+v7MX+QjKKhVi9t+vqVwxNqycrKANRbmGGYgbyogaCTvqd+fDpzk01undmfD4jN54a8+7jNniBe4oty9u0CGOuUA7qP3+Va6cfDea2/epxiacZJpvWTuvYmWmhiQdiB+np+ogfKvSw7vo+/7O8JNwkk93qvXiWGLs+fYa2DDFSUbmGHMdIJHyau5pVE6fFarqj12s0ej+X9P5N8jDcAvW7N5Ha3N21dBKtsQpggD82/zisFaMmtNrGGKcZa8N+hv+NY8NiLIcn7PdGZLiwW9Q9GWVIGpUbTFYcPGVODnD+Set+C/fN8rHtU5RUMrtd2t1ty271JGL47aJNqwSSAJVdSTAAEnSToJ9zsJqzD4aOXxK+ttdeC/L4IupOMbuTu++/wBFPZsw/m3GVr8GWn7qym5VSeQ1ltzXVapLFJq2i2XTr0K4pOWapu9uHt6fUlWrPmaHSz8RzaZ418y5+VByX69KzV8Xlj4VH3a+iO5z8R5I6RXz9enT4nPFcSvli7dn7Nr5NqSGxDD8Tc1sj/7VXSm4/wDhR3/6ly6ev9mWtXjlWX+P/wCn+BPDHAXdzicTCqCGiAAkfDI/MBELssDnAGqq1COWK14d9tmBVJSer9TWWOJs10JaT0QFHUx+InkBr9TzrB4M5PJB6u9367/36LYtc01rstkaXC2QiwN+fc17OHoRowUImWc3J3ZC43xlsMbLBA6sWDA6HSNQeupq2crERVyx4TxmxiBNtvVuUOjD5cx3Glc7ktWJ5YH2oBttagHDLUgiYq6FBLHQfrUElL9sL3U5LnWB89zUrclrQ0VWlYUBEqSAqAVHiHHratiWUOzKLebUZsw1I6Cq6qvBnM55Fcx2D4qGZUEbbTqDzHt3NcUo5NOZ5tRSnmzLj1JmMSdeun9DW6EuBdg14sJUXvuvVd2+fA8/4jhksXHS5aLWX1VhuszKgnQmQRr0mslaGWWnf9GulVzLzLXZ87l54HDql2zcQnCXFlS3UgBhHQ/y71TOSksrdn3YxYum1KNSP8l9CFjuBHDXGIcFG9KjMQ4B2I0g6DbpWdTc1Zo2wqqp5HxV7l/jrhFjSWKtmnYrMzGnwwYj26VVRpZ6mVuzt8TOr0oq2qZA+y+YgDIqwfSQuo0jQcvb/itHgNO+a5pwqn/J6J/Hv0FwXD/LJYnMSI2AG+ug+X0rqVOTVrmmWZtNcCaLhX4YFQsOnbM7s4mpTupS05FZirRhpEgzI6g7weRrSkn/ACKKmHjkSp+W2xD/APUVRSioFUCAJkgHSSFEfKaVI2evf2MMaEnO8nd99b/ImWAQjuzq2YFmC/hgaa8uQippyyOy2NEldppWsWOAvchqdx79PmD+vatNRvSquH04ns4aaqw7913wZmfGOAyXVxVoei7qY0hhvPuP1BrqrFXutn2yqvFRkprjo/31a+5PwPEFuYNkJ9VmXQgwfLYFbqTuIk68gw6V486bjVT4Pf21XfqaqDikr7bL0fX5exI4DbtQ7WVliQp1I1K6HWTGvXXXWrK01lsnb271NM68I3UFrbf8GowHDURWe4dApgTA/idifhAHX/KdWFCGv5cmeNlqV56PXnyKy+y5czhmszKW9nxDrzb8toGNPadYFeTG6eSGje7/APiuXV97HpVaiy5Vt9f0O8PwD3rhv4g+sCSY9NtRMKo69By36kb4Uo0IpJei59WebObnK779CzZzdACjLYHwLzbX4j1158zttXMk766t9/AR12LXheH8sSPiO5/lWqnHL6nTLezeJrQmVspvGZlbHu/7LUTJgZy0YIIJBGxGhHsRXB2afhfiZ1AW8M6/mHxD3Gzfofeu7nLiabDYtLi5rbBhzjcdiPw0ORrG4tba5nO+w5n2oSkZjG41rhk7ch0qDpI5wR+8t/71/cVK3Jexr6tKQoCHQgDQFVx3haYi3lYeoHMjcwRr9NKhq6sRKOZWMM3htxcuXLkgGQoG08pg6jQUlFW0MsoVIxWVX5lrplhidBGv7ztVfiyekYmSjFqqpRffpuVOO4el74yYiCABrBEGTqvy306VfVcb3Z6tSn/7Kolvvrtp87/nmSrCFVVRsAAPYV5zopu7Zx/rpu7Zzewwdg7CWAgHsY0/QVY4Jl6pRUcqOvKpGnGLukSqcUL5VWHVxDaoLnPk1JFzh8PNSRcrcRgomNj/AHpV0KjWj2OXGMnqPYjAWYtC02W2qCdQDmIBOadyGzD5d6hU4uTTf7M0E4t52R7V1Q/oaQNPmNf6iropNOK2N+A8sml32i0xnDLeLw1xfhuNJDToHEQe0mPmTWCVR0v/AC5ax6rivVa/LkelKhCWZcGu2ZTguHdMQts2XUiQ6uCNGBUz/CQSarxU4yp54O/9inFJZHpYt+G2/suNFmPRdOUTzmWQjuDmU/7qxzm3Fy5dsqxDjUgpLf78TYMquPLcSkhjHVSDUwq+NScVvwMDTg83A7wfDlzZoJuORlmNAPhRRsFG/wC8nWuKKjSjmlvy+76v9ImcpTdlsWWJ4WIIfL5QAOUSFdidSxGpGg056ddJ8SUpaPXvS/BLiRFZe+9RizaEz/fTYaD25VrpUsur3ZLZPspNaUjhsn27cVYkcXKPxcPTa92/YVzM7gZoVwdjlt6EkvD32VgyMVbqDB9j1HY1JDRJxOJa4QztLdf6dKAY82oJJXDWm7b/AN6/uK6W5D2NrVpSJQEKhAhNCRi61AVOO9WgrkFTcw9csgb8iuLE3FFqljq4eVSxNzoWaWFzoWKmwudeRU2IuJ5FTYgQ2KmxAxew01JJQ43CkXCXzG2B6ROgnc6CSZ/lXSUd2dSjFRTW/Ea+zkaqok7kAAD2Fd+NCK6m/DQ8t0rX4sueA3hbPr1WI+fKvOx7p1IKCl5u9Dqc8n8GOW3thmN27ndmJEkmOgHfvzPSsM6Upu6jb00RVUxM5O9x77PaulHa36rZlC24I5wD+9VVIyi991ZlUamlji/fyPPI6HpHtV2DWbSPt+CyavT1L/gF5QLpIAiPX/A0kKOe8+9aakLtW377+hivoO375uHoo2H8z3qylRUDu45aStCRy2TrKxViRySAa6BS+KbLOiFBJUnT3A2rmSuTF2MgbpBgiCNwdDVTLTpbtCSRZudakD7voKAYa5UAueD4FgVuPIMgqv8AM/0rtI4bNdauzVhWOTQEKhBy1AR7oqAQb1ugI72agDRsVFgJ5FRYB5NLEnQtVNgdC1SwF8upsBPLoDk26kHJtUAzdwoPKoOkQ7mB7VB1e5wMF2rlok5fhs8qiwuOW8NcWBuKoqYeMjm7Q8MHm+JQa4p4dQd43O/Fla1yfhsKBsP7FaLMrJ1u3XaRFyXZt12kQSQKkHUVII+MWRUAo8bgEfRl15HmPnXLR0mUWL4Y9vUepOo3HuK5cTtSI9q5UHRKEmANzEAUBd8N4Xlh3EvyHIf1NdJHDZaLXRBYWDUnLJQNSQRTQg4Y0Ay9QCPcFANZKATJQB5dAJkoAyUJDJQBkoBMlAIUqQHl0AeXUAQ2ag6uc/Z6WJudCxUWIudCxSwO1sCliBxbdLEEm1arqwJCrUg6AoDqKAZvLQEK7aqCSO1uoBAxfBluGR6W6jb5ioaOk7Evh/DBbEnV+vTsKJWDdydlqSBQtAS7VSQSlNSQRjQHDUA09AMkVBAkUAZakBloAK1AEy0AZaEhloBMtAGWpIDJQChaEi5agkAtAdi3QC+XQgXJQDtu1UgfVaA6AoDoCgA0IOLi0JI7JQDZtVBIgSgFoAigOlWgJCCgHhUkDBoDg0A09ANGhAooAFALQCUAlAFAFAJUAKkBQkWgFoBVoSOChB0KAVaAdFAdigFoDqgENCANCRpqA4NANvUEnBoBRQDqUA8tSBwUI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" y="764704"/>
            <a:ext cx="4025735" cy="273630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4016" y="44625"/>
            <a:ext cx="464400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Актуальность работы</a:t>
            </a:r>
            <a:endParaRPr lang="ru-RU" sz="21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4838519" y="116632"/>
                <a:ext cx="2037737" cy="36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пр</a:t>
                </a:r>
                <a:r>
                  <a:rPr lang="ru-RU" dirty="0"/>
                  <a:t>. гр.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𝑅</m:t>
                    </m:r>
                    <m:acc>
                      <m:accPr>
                        <m:chr m:val="̅"/>
                        <m:ctrlPr>
                          <a:rPr lang="ru-RU" i="1">
                            <a:latin typeface="Cambria Math"/>
                          </a:rPr>
                        </m:ctrlPr>
                      </m:accPr>
                      <m:e>
                        <m:r>
                          <a:rPr lang="ru-RU" i="1">
                            <a:latin typeface="Cambria Math"/>
                          </a:rPr>
                          <m:t>3</m:t>
                        </m:r>
                      </m:e>
                    </m:acc>
                    <m:r>
                      <a:rPr lang="ru-RU" i="1">
                        <a:latin typeface="Cambria Math"/>
                      </a:rPr>
                      <m:t>𝑚</m:t>
                    </m:r>
                  </m:oMath>
                </a14:m>
                <a:r>
                  <a:rPr lang="ru-RU" dirty="0"/>
                  <a:t>, </a:t>
                </a:r>
                <a:r>
                  <a:rPr lang="en-GB" dirty="0"/>
                  <a:t>Z</a:t>
                </a:r>
                <a:r>
                  <a:rPr lang="ru-RU" dirty="0"/>
                  <a:t> = </a:t>
                </a:r>
                <a:r>
                  <a:rPr lang="ru-RU" dirty="0" smtClean="0"/>
                  <a:t>6</a:t>
                </a:r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519" y="116632"/>
                <a:ext cx="2037737" cy="369909"/>
              </a:xfrm>
              <a:prstGeom prst="rect">
                <a:avLst/>
              </a:prstGeom>
              <a:blipFill rotWithShape="1">
                <a:blip r:embed="rId3"/>
                <a:stretch>
                  <a:fillRect l="-2695" t="-6557" r="-2096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179512" y="4899064"/>
            <a:ext cx="866489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5750" algn="just">
              <a:buBlip>
                <a:blip r:embed="rId4"/>
              </a:buBlip>
            </a:pPr>
            <a:r>
              <a:rPr lang="ru-RU" sz="1900" dirty="0"/>
              <a:t>п</a:t>
            </a:r>
            <a:r>
              <a:rPr lang="ru-RU" sz="1900" dirty="0" smtClean="0"/>
              <a:t>ри </a:t>
            </a:r>
            <a:r>
              <a:rPr lang="ru-RU" sz="1900" dirty="0" err="1"/>
              <a:t>н</a:t>
            </a:r>
            <a:r>
              <a:rPr lang="ru-RU" sz="1900" dirty="0" err="1" smtClean="0"/>
              <a:t>.у</a:t>
            </a:r>
            <a:r>
              <a:rPr lang="ru-RU" sz="1900" dirty="0" smtClean="0"/>
              <a:t>. висмут является полуметаллом</a:t>
            </a:r>
          </a:p>
          <a:p>
            <a:pPr marL="287338" indent="-285750" algn="just">
              <a:buBlip>
                <a:blip r:embed="rId4"/>
              </a:buBlip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является самым сильным диамагнетиком, магнитная восприимчивость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составлет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/>
              <a:t>−</a:t>
            </a:r>
            <a:r>
              <a:rPr lang="ru-RU" sz="1900" dirty="0" smtClean="0"/>
              <a:t>170·10</a:t>
            </a:r>
            <a:r>
              <a:rPr lang="ru-RU" sz="1900" baseline="30000" dirty="0" smtClean="0"/>
              <a:t>−6 </a:t>
            </a:r>
            <a:r>
              <a:rPr lang="ru-RU" sz="1900" dirty="0" smtClean="0"/>
              <a:t> </a:t>
            </a:r>
            <a:r>
              <a:rPr lang="el-GR" sz="1900" dirty="0" smtClean="0"/>
              <a:t>χ</a:t>
            </a:r>
            <a:r>
              <a:rPr lang="ru-RU" sz="1900" dirty="0"/>
              <a:t> при 293 </a:t>
            </a:r>
            <a:r>
              <a:rPr lang="ru-RU" sz="1900" dirty="0" smtClean="0"/>
              <a:t>K </a:t>
            </a:r>
          </a:p>
          <a:p>
            <a:pPr marL="287338" indent="-285750" algn="just">
              <a:buBlip>
                <a:blip r:embed="rId4"/>
              </a:buBlip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lang="en-GB" sz="1900" baseline="-250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19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достигает 70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нм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при 298 К, а при Т ≈ 4 К она составляет почти 1 мм</a:t>
            </a:r>
            <a:r>
              <a:rPr lang="en-GB" sz="19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287338" indent="-285750" algn="just">
              <a:buBlip>
                <a:blip r:embed="rId4"/>
              </a:buBlip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наблюдается переход полуметалл-полупроводник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7975" y="3841740"/>
            <a:ext cx="697755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dirty="0" smtClean="0"/>
              <a:t>Параметры решетки для ромбоэдрической ячейки висмута:</a:t>
            </a:r>
          </a:p>
          <a:p>
            <a:r>
              <a:rPr lang="en-GB" sz="1900" dirty="0" smtClean="0"/>
              <a:t>a = 4,</a:t>
            </a:r>
            <a:r>
              <a:rPr lang="ru-RU" sz="1900" dirty="0" smtClean="0"/>
              <a:t>5470</a:t>
            </a:r>
            <a:r>
              <a:rPr lang="en-GB" sz="1900" dirty="0" smtClean="0"/>
              <a:t> Å; c = </a:t>
            </a:r>
            <a:r>
              <a:rPr lang="ru-RU" sz="1900" dirty="0" smtClean="0"/>
              <a:t>11,8616</a:t>
            </a:r>
            <a:r>
              <a:rPr lang="en-GB" sz="1900" dirty="0" smtClean="0"/>
              <a:t> Å; </a:t>
            </a:r>
            <a:r>
              <a:rPr lang="el-GR" sz="1900" dirty="0" smtClean="0"/>
              <a:t>α</a:t>
            </a:r>
            <a:r>
              <a:rPr lang="ru-RU" sz="1900" dirty="0" smtClean="0"/>
              <a:t> = 57,23</a:t>
            </a:r>
            <a:r>
              <a:rPr lang="en-GB" sz="1900" baseline="30000" dirty="0" smtClean="0"/>
              <a:t> O</a:t>
            </a:r>
          </a:p>
          <a:p>
            <a:r>
              <a:rPr lang="en-US" sz="2000" dirty="0" smtClean="0"/>
              <a:t>PDF#44-1246</a:t>
            </a:r>
            <a:endParaRPr lang="ru-RU" sz="19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19" y="443087"/>
            <a:ext cx="3211245" cy="3277768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59425" y="6376243"/>
            <a:ext cx="377071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5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96752"/>
            <a:ext cx="5751693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Bi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O(OH)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; BiONO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; Bi(NO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)(OH)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BiOOH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32" y="1844824"/>
            <a:ext cx="3341765" cy="245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68609" y="5110386"/>
            <a:ext cx="4854506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err="1" smtClean="0">
                <a:latin typeface="Arial" pitchFamily="34" charset="0"/>
                <a:cs typeface="Arial" pitchFamily="34" charset="0"/>
              </a:rPr>
              <a:t>Miersch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et. </a:t>
            </a:r>
            <a:r>
              <a:rPr lang="en-GB" sz="1300" i="1" dirty="0">
                <a:latin typeface="Arial" pitchFamily="34" charset="0"/>
                <a:cs typeface="Arial" pitchFamily="34" charset="0"/>
              </a:rPr>
              <a:t>al.,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err="1" smtClean="0">
                <a:latin typeface="Arial" pitchFamily="34" charset="0"/>
                <a:cs typeface="Arial" pitchFamily="34" charset="0"/>
              </a:rPr>
              <a:t>Inorg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. Chem.,  51 (2012),9373-9384</a:t>
            </a:r>
            <a:endParaRPr lang="ru-RU" sz="13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4540894"/>
            <a:ext cx="3456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[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Bi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(H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]·H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</a:t>
            </a:r>
            <a:endParaRPr lang="ru-RU" baseline="-25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9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4016" y="44625"/>
            <a:ext cx="464400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Актуальность работы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6429294"/>
            <a:ext cx="333635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200" b="1" dirty="0" smtClean="0"/>
              <a:t>M. </a:t>
            </a:r>
            <a:r>
              <a:rPr lang="en-US" sz="1200" b="1" dirty="0" err="1" smtClean="0"/>
              <a:t>Tian</a:t>
            </a:r>
            <a:r>
              <a:rPr lang="en-US" sz="1200" b="1" dirty="0" smtClean="0"/>
              <a:t> et al. Nano Letters, V.9 (9), 2009</a:t>
            </a:r>
            <a:endParaRPr lang="ru-RU" sz="1200" b="1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021"/>
            <a:ext cx="2305482" cy="282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99" y="390140"/>
            <a:ext cx="2802613" cy="230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8177"/>
            <a:ext cx="4608512" cy="366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86794"/>
            <a:ext cx="44291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97842" y="6482254"/>
            <a:ext cx="333635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200" b="1" dirty="0" smtClean="0"/>
              <a:t>M. </a:t>
            </a:r>
            <a:r>
              <a:rPr lang="en-US" sz="1200" b="1" dirty="0" err="1" smtClean="0"/>
              <a:t>Tian</a:t>
            </a:r>
            <a:r>
              <a:rPr lang="en-US" sz="1200" b="1" dirty="0" smtClean="0"/>
              <a:t> et al. Nano Letters, V.</a:t>
            </a:r>
            <a:r>
              <a:rPr lang="ru-RU" sz="1200" b="1" dirty="0" smtClean="0"/>
              <a:t>6</a:t>
            </a:r>
            <a:r>
              <a:rPr lang="en-US" sz="1200" b="1" dirty="0" smtClean="0"/>
              <a:t> (</a:t>
            </a:r>
            <a:r>
              <a:rPr lang="ru-RU" sz="1200" b="1" dirty="0" smtClean="0"/>
              <a:t>12</a:t>
            </a:r>
            <a:r>
              <a:rPr lang="en-US" sz="1200" b="1" dirty="0" smtClean="0"/>
              <a:t>), 200</a:t>
            </a:r>
            <a:r>
              <a:rPr lang="ru-RU" sz="1200" b="1" dirty="0" smtClean="0"/>
              <a:t>6</a:t>
            </a:r>
          </a:p>
        </p:txBody>
      </p:sp>
      <p:sp>
        <p:nvSpPr>
          <p:cNvPr id="10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59425" y="6376243"/>
            <a:ext cx="377071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4016" y="44625"/>
            <a:ext cx="464400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Обоснование работы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992" y="443087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900" u="sng" dirty="0" smtClean="0"/>
              <a:t>Методы получения </a:t>
            </a:r>
            <a:r>
              <a:rPr lang="ru-RU" sz="1900" u="sng" dirty="0" err="1" smtClean="0"/>
              <a:t>нанонитей</a:t>
            </a:r>
            <a:r>
              <a:rPr lang="ru-RU" sz="1900" dirty="0" smtClean="0"/>
              <a:t>:</a:t>
            </a:r>
            <a:endParaRPr lang="ru-RU" sz="1900" dirty="0"/>
          </a:p>
          <a:p>
            <a:pPr marL="287338" indent="-285750" algn="just">
              <a:buFont typeface="Wingdings" pitchFamily="2" charset="2"/>
              <a:buChar char="Ø"/>
            </a:pPr>
            <a:r>
              <a:rPr lang="ru-RU" sz="1900" dirty="0" smtClean="0"/>
              <a:t>литография</a:t>
            </a:r>
            <a:endParaRPr lang="ru-RU" sz="1900" dirty="0"/>
          </a:p>
          <a:p>
            <a:pPr marL="287338" indent="-285750" algn="just">
              <a:buFont typeface="Wingdings" pitchFamily="2" charset="2"/>
              <a:buChar char="Ø"/>
            </a:pPr>
            <a:r>
              <a:rPr lang="ru-RU" sz="1900" dirty="0"/>
              <a:t>г</a:t>
            </a:r>
            <a:r>
              <a:rPr lang="ru-RU" sz="1900" dirty="0" smtClean="0"/>
              <a:t>идротермальный синтез</a:t>
            </a:r>
            <a:endParaRPr lang="ru-RU" sz="1900" dirty="0"/>
          </a:p>
          <a:p>
            <a:pPr marL="287338" indent="-285750" algn="just">
              <a:buFont typeface="Wingdings" pitchFamily="2" charset="2"/>
              <a:buChar char="Ø"/>
            </a:pPr>
            <a:r>
              <a:rPr lang="ru-RU" sz="1900" dirty="0" smtClean="0"/>
              <a:t>газотранспортный (метод ПЖК)</a:t>
            </a:r>
            <a:endParaRPr lang="en-US" sz="1900" dirty="0"/>
          </a:p>
          <a:p>
            <a:pPr marL="287338" indent="-285750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1900" dirty="0"/>
              <a:t>э</a:t>
            </a:r>
            <a:r>
              <a:rPr lang="ru-RU" sz="1900" dirty="0" smtClean="0"/>
              <a:t>лектрохимический </a:t>
            </a:r>
            <a:endParaRPr lang="ru-RU" sz="19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5992" y="2780928"/>
            <a:ext cx="8424936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900" u="sng" dirty="0" smtClean="0"/>
              <a:t>Преимущества </a:t>
            </a:r>
            <a:r>
              <a:rPr lang="ru-RU" sz="1900" u="sng" dirty="0" err="1" smtClean="0"/>
              <a:t>темплатного</a:t>
            </a:r>
            <a:r>
              <a:rPr lang="ru-RU" sz="1900" u="sng" dirty="0" smtClean="0"/>
              <a:t> </a:t>
            </a:r>
            <a:r>
              <a:rPr lang="ru-RU" sz="1900" u="sng" dirty="0" err="1" smtClean="0"/>
              <a:t>электроосаждения</a:t>
            </a:r>
            <a:r>
              <a:rPr lang="ru-RU" sz="1900" dirty="0" smtClean="0"/>
              <a:t>:</a:t>
            </a:r>
            <a:endParaRPr lang="ru-RU" sz="19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простота реализации и возможность получения широкого спектра материалов;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возможность контроля количества внедренного вещества на основе закона Фарадея;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возможность контролируемого создания сильно анизотропных </a:t>
            </a:r>
            <a:r>
              <a:rPr lang="ru-RU" sz="2000" dirty="0" err="1"/>
              <a:t>наноструктур</a:t>
            </a:r>
            <a:r>
              <a:rPr lang="ru-RU" sz="2000" dirty="0"/>
              <a:t> с учетом вариации режимов осаждения, формы и концентрации пор;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полнота заполнения пор внедряемым материалом, чего не удается достичь при использовании методов пропитки пор с последующей химической модификацией.</a:t>
            </a: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59425" y="6376243"/>
            <a:ext cx="377071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4016" y="78210"/>
            <a:ext cx="3131840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Цель и задачи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702" y="519644"/>
            <a:ext cx="84249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900" b="1" u="sng" dirty="0"/>
              <a:t>Цель работы</a:t>
            </a:r>
            <a:r>
              <a:rPr lang="ru-RU" sz="1900" dirty="0"/>
              <a:t>: электрохимическое получение нитевидных </a:t>
            </a:r>
            <a:r>
              <a:rPr lang="ru-RU" sz="1900" dirty="0" err="1"/>
              <a:t>наноструктур</a:t>
            </a:r>
            <a:r>
              <a:rPr lang="ru-RU" sz="1900" dirty="0"/>
              <a:t> висмута и изучение </a:t>
            </a:r>
            <a:r>
              <a:rPr lang="ru-RU" sz="1900" dirty="0" smtClean="0"/>
              <a:t>резистивных характеристик единичных нитей</a:t>
            </a:r>
            <a:endParaRPr lang="ru-RU" sz="19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702" y="1124744"/>
            <a:ext cx="842493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700" u="sng" dirty="0"/>
              <a:t>Основные задачи</a:t>
            </a:r>
            <a:r>
              <a:rPr lang="ru-RU" sz="1700" dirty="0"/>
              <a:t>:</a:t>
            </a:r>
          </a:p>
          <a:p>
            <a:pPr marL="287338" indent="-285750" algn="just">
              <a:buFont typeface="Wingdings" pitchFamily="2" charset="2"/>
              <a:buChar char="Ø"/>
            </a:pPr>
            <a:r>
              <a:rPr lang="ru-RU" sz="1700" dirty="0" err="1" smtClean="0"/>
              <a:t>электроктроосаждение</a:t>
            </a:r>
            <a:r>
              <a:rPr lang="ru-RU" sz="1700" dirty="0" smtClean="0"/>
              <a:t> </a:t>
            </a:r>
            <a:r>
              <a:rPr lang="ru-RU" sz="1700" dirty="0"/>
              <a:t>висмута в каналах пористых матриц на основе пленок анодного оксида </a:t>
            </a:r>
            <a:r>
              <a:rPr lang="ru-RU" sz="1700" dirty="0" smtClean="0"/>
              <a:t>алюминия и в полимерные </a:t>
            </a:r>
            <a:r>
              <a:rPr lang="ru-RU" sz="1700" dirty="0" err="1" smtClean="0"/>
              <a:t>мембаны</a:t>
            </a:r>
            <a:endParaRPr lang="ru-RU" sz="1700" dirty="0"/>
          </a:p>
          <a:p>
            <a:pPr marL="287338" indent="-285750" algn="just">
              <a:buFont typeface="Wingdings" pitchFamily="2" charset="2"/>
              <a:buChar char="Ø"/>
            </a:pPr>
            <a:r>
              <a:rPr lang="ru-RU" sz="1700" dirty="0" smtClean="0"/>
              <a:t>изучение </a:t>
            </a:r>
            <a:r>
              <a:rPr lang="ru-RU" sz="1700" dirty="0"/>
              <a:t>влияния условий </a:t>
            </a:r>
            <a:r>
              <a:rPr lang="ru-RU" sz="1700" dirty="0" err="1"/>
              <a:t>электроосаждения</a:t>
            </a:r>
            <a:r>
              <a:rPr lang="ru-RU" sz="1700" dirty="0"/>
              <a:t> на кинетику  формирования и </a:t>
            </a:r>
            <a:r>
              <a:rPr lang="ru-RU" sz="1700" dirty="0" smtClean="0"/>
              <a:t>микроструктуру </a:t>
            </a:r>
            <a:r>
              <a:rPr lang="ru-RU" sz="1700" dirty="0"/>
              <a:t>металлических </a:t>
            </a:r>
            <a:r>
              <a:rPr lang="ru-RU" sz="1700" dirty="0" err="1"/>
              <a:t>наноструктур</a:t>
            </a:r>
            <a:endParaRPr lang="ru-RU" sz="1700" dirty="0"/>
          </a:p>
          <a:p>
            <a:pPr marL="287338" indent="-285750" algn="just">
              <a:buFont typeface="Wingdings" pitchFamily="2" charset="2"/>
              <a:buChar char="Ø"/>
            </a:pPr>
            <a:r>
              <a:rPr lang="ru-RU" sz="1700" dirty="0" smtClean="0"/>
              <a:t>подбор </a:t>
            </a:r>
            <a:r>
              <a:rPr lang="ru-RU" sz="1700" dirty="0"/>
              <a:t>оптимальных условий извлечения </a:t>
            </a:r>
            <a:r>
              <a:rPr lang="ru-RU" sz="1700" dirty="0" err="1"/>
              <a:t>нанонитей</a:t>
            </a:r>
            <a:r>
              <a:rPr lang="ru-RU" sz="1700" dirty="0"/>
              <a:t> из полученных композитов</a:t>
            </a:r>
            <a:endParaRPr lang="en-US" sz="1700" dirty="0"/>
          </a:p>
          <a:p>
            <a:pPr marL="287338" indent="-285750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1700" dirty="0" smtClean="0"/>
              <a:t>изучение резистивных характеристик </a:t>
            </a:r>
            <a:r>
              <a:rPr lang="ru-RU" sz="1700" dirty="0"/>
              <a:t>единичных </a:t>
            </a:r>
            <a:r>
              <a:rPr lang="ru-RU" sz="1700" dirty="0" err="1" smtClean="0"/>
              <a:t>нанонитей</a:t>
            </a:r>
            <a:endParaRPr lang="ru-RU" sz="17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3678610"/>
            <a:ext cx="4788024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Методы исследования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140076"/>
            <a:ext cx="8424936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5750" algn="just">
              <a:buFont typeface="Wingdings" pitchFamily="2" charset="2"/>
              <a:buChar char="Ø"/>
            </a:pPr>
            <a:r>
              <a:rPr lang="ru-RU" sz="1700" dirty="0" err="1" smtClean="0"/>
              <a:t>Хроноамперо</a:t>
            </a:r>
            <a:r>
              <a:rPr lang="ru-RU" sz="1700" dirty="0" smtClean="0"/>
              <a:t>/</a:t>
            </a:r>
            <a:r>
              <a:rPr lang="ru-RU" sz="1700" dirty="0" err="1" smtClean="0"/>
              <a:t>кулонометрия</a:t>
            </a:r>
            <a:endParaRPr lang="ru-RU" sz="1700" dirty="0"/>
          </a:p>
          <a:p>
            <a:pPr marL="287338" indent="-285750" algn="just">
              <a:buFont typeface="Wingdings" pitchFamily="2" charset="2"/>
              <a:buChar char="Ø"/>
            </a:pPr>
            <a:r>
              <a:rPr lang="ru-RU" sz="1700" dirty="0" smtClean="0"/>
              <a:t>Растровая электронная микроскопия </a:t>
            </a:r>
          </a:p>
          <a:p>
            <a:pPr marL="287338" indent="-285750" algn="just">
              <a:buFont typeface="Wingdings" pitchFamily="2" charset="2"/>
              <a:buChar char="Ø"/>
            </a:pPr>
            <a:r>
              <a:rPr lang="ru-RU" sz="1700" dirty="0" smtClean="0"/>
              <a:t>Рентгенофазовый анализ</a:t>
            </a:r>
            <a:endParaRPr lang="en-US" sz="1700" dirty="0"/>
          </a:p>
          <a:p>
            <a:pPr marL="287338" indent="-285750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1700" dirty="0" smtClean="0"/>
              <a:t>Термогравиметрический анализ</a:t>
            </a:r>
          </a:p>
          <a:p>
            <a:pPr marL="287338" indent="-285750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1700" dirty="0" err="1" smtClean="0"/>
              <a:t>Энергодисперсионный</a:t>
            </a:r>
            <a:r>
              <a:rPr lang="ru-RU" sz="1700" dirty="0" smtClean="0"/>
              <a:t> </a:t>
            </a:r>
            <a:r>
              <a:rPr lang="ru-RU" sz="1700" dirty="0" err="1"/>
              <a:t>рентгенофлуоресцентный</a:t>
            </a:r>
            <a:r>
              <a:rPr lang="ru-RU" sz="1700" dirty="0"/>
              <a:t> анализ</a:t>
            </a:r>
            <a:endParaRPr lang="ru-RU" sz="1700" dirty="0" smtClean="0"/>
          </a:p>
          <a:p>
            <a:pPr marL="287338" indent="-285750"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1700" dirty="0" smtClean="0"/>
              <a:t>Просвечивающая электронная микроскопия и электронная дифракция</a:t>
            </a:r>
          </a:p>
          <a:p>
            <a:pPr marL="287338" indent="-285750" algn="just">
              <a:spcAft>
                <a:spcPts val="1200"/>
              </a:spcAft>
              <a:buFont typeface="Wingdings" pitchFamily="2" charset="2"/>
              <a:buChar char="Ø"/>
            </a:pPr>
            <a:endParaRPr lang="ru-RU" sz="1700" dirty="0"/>
          </a:p>
        </p:txBody>
      </p:sp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59425" y="6381328"/>
            <a:ext cx="377071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44625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электролиты </a:t>
            </a:r>
            <a:r>
              <a:rPr lang="ru-RU" sz="2100" dirty="0" err="1" smtClean="0">
                <a:solidFill>
                  <a:schemeClr val="tx1"/>
                </a:solidFill>
              </a:rPr>
              <a:t>висмутирования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15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59425" y="6376243"/>
            <a:ext cx="377071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272005"/>
              </p:ext>
            </p:extLst>
          </p:nvPr>
        </p:nvGraphicFramePr>
        <p:xfrm>
          <a:off x="395536" y="620688"/>
          <a:ext cx="7992888" cy="584391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648908"/>
                <a:gridCol w="3371338"/>
                <a:gridCol w="1972642"/>
              </a:tblGrid>
              <a:tr h="120685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Водные электролиты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NaBiO</a:t>
                      </a:r>
                      <a:r>
                        <a:rPr lang="en-GB" sz="1400" b="0" baseline="-25000" dirty="0" smtClean="0"/>
                        <a:t>3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en-GB" sz="1400" b="0" baseline="0" dirty="0" err="1" smtClean="0"/>
                        <a:t>HCl</a:t>
                      </a:r>
                      <a:r>
                        <a:rPr lang="en-GB" sz="1400" b="0" baseline="0" dirty="0" smtClean="0"/>
                        <a:t> (</a:t>
                      </a:r>
                      <a:r>
                        <a:rPr lang="ru-RU" sz="1400" b="0" baseline="0" dirty="0" err="1" smtClean="0"/>
                        <a:t>конц</a:t>
                      </a:r>
                      <a:r>
                        <a:rPr lang="ru-RU" sz="1400" b="0" baseline="0" dirty="0" smtClean="0"/>
                        <a:t>.)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рН ≈ 0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4416">
                <a:tc vMerge="1">
                  <a:txBody>
                    <a:bodyPr/>
                    <a:lstStyle/>
                    <a:p>
                      <a:pPr algn="ctr"/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BiCl</a:t>
                      </a:r>
                      <a:r>
                        <a:rPr lang="en-GB" sz="1400" b="0" baseline="-25000" dirty="0" smtClean="0"/>
                        <a:t>3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en-GB" sz="1400" b="0" baseline="0" dirty="0" err="1" smtClean="0"/>
                        <a:t>NaCl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en-GB" sz="1400" b="0" baseline="0" dirty="0" smtClean="0"/>
                        <a:t>H</a:t>
                      </a:r>
                      <a:r>
                        <a:rPr lang="en-GB" sz="1400" b="0" baseline="-25000" dirty="0" smtClean="0"/>
                        <a:t>3</a:t>
                      </a:r>
                      <a:r>
                        <a:rPr lang="en-GB" sz="1400" b="0" baseline="0" dirty="0" smtClean="0"/>
                        <a:t>BO</a:t>
                      </a:r>
                      <a:r>
                        <a:rPr lang="en-GB" sz="1400" b="0" baseline="-25000" dirty="0" smtClean="0"/>
                        <a:t>3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en-GB" sz="1400" b="0" baseline="0" dirty="0" smtClean="0"/>
                        <a:t>H</a:t>
                      </a:r>
                      <a:r>
                        <a:rPr lang="ru-RU" sz="1400" b="0" baseline="0" dirty="0" smtClean="0"/>
                        <a:t>С</a:t>
                      </a:r>
                      <a:r>
                        <a:rPr lang="en-GB" sz="1400" b="0" baseline="0" dirty="0" smtClean="0"/>
                        <a:t>l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рН ≈ 0</a:t>
                      </a:r>
                      <a:r>
                        <a:rPr lang="en-GB" sz="1400" b="0" dirty="0" smtClean="0"/>
                        <a:t> - 1</a:t>
                      </a:r>
                      <a:endParaRPr lang="ru-RU" sz="1400" b="0" dirty="0" smtClean="0"/>
                    </a:p>
                    <a:p>
                      <a:pPr algn="ctr"/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044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Водно-глицериновые</a:t>
                      </a:r>
                      <a:r>
                        <a:rPr lang="ru-RU" sz="1400" b="0" baseline="0" dirty="0" smtClean="0"/>
                        <a:t> электролиты</a:t>
                      </a:r>
                      <a:r>
                        <a:rPr lang="en-GB" sz="1400" b="0" baseline="0" dirty="0" smtClean="0"/>
                        <a:t> </a:t>
                      </a:r>
                      <a:r>
                        <a:rPr lang="ru-RU" sz="1400" b="0" baseline="0" dirty="0" smtClean="0"/>
                        <a:t>с комплексообразователями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Bi(NO</a:t>
                      </a:r>
                      <a:r>
                        <a:rPr lang="en-GB" sz="1400" b="0" baseline="-25000" dirty="0" smtClean="0"/>
                        <a:t>3</a:t>
                      </a:r>
                      <a:r>
                        <a:rPr lang="en-GB" sz="1400" b="0" baseline="0" dirty="0" smtClean="0"/>
                        <a:t>)</a:t>
                      </a:r>
                      <a:r>
                        <a:rPr lang="en-GB" sz="1400" b="0" baseline="-25000" dirty="0" smtClean="0"/>
                        <a:t>3</a:t>
                      </a:r>
                      <a:r>
                        <a:rPr lang="en-GB" sz="1400" b="0" baseline="0" dirty="0" smtClean="0"/>
                        <a:t>·5H</a:t>
                      </a:r>
                      <a:r>
                        <a:rPr lang="en-GB" sz="1400" b="0" baseline="-25000" dirty="0" smtClean="0"/>
                        <a:t>2</a:t>
                      </a:r>
                      <a:r>
                        <a:rPr lang="en-GB" sz="1400" b="0" baseline="0" dirty="0" smtClean="0"/>
                        <a:t>O</a:t>
                      </a:r>
                    </a:p>
                    <a:p>
                      <a:pPr algn="ctr"/>
                      <a:r>
                        <a:rPr lang="en-GB" sz="1400" b="0" baseline="0" dirty="0" smtClean="0"/>
                        <a:t>H</a:t>
                      </a:r>
                      <a:r>
                        <a:rPr lang="en-GB" sz="1400" b="0" baseline="-25000" dirty="0" smtClean="0"/>
                        <a:t>3</a:t>
                      </a:r>
                      <a:r>
                        <a:rPr lang="en-GB" sz="1400" b="0" baseline="0" dirty="0" smtClean="0"/>
                        <a:t>BO</a:t>
                      </a:r>
                      <a:r>
                        <a:rPr lang="en-GB" sz="1400" b="0" baseline="-25000" dirty="0" smtClean="0"/>
                        <a:t>3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ru-RU" sz="1400" b="0" baseline="0" dirty="0" smtClean="0"/>
                        <a:t>Глицерин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ru-RU" sz="1400" b="0" baseline="0" dirty="0" smtClean="0"/>
                        <a:t>Винная кислота</a:t>
                      </a:r>
                    </a:p>
                    <a:p>
                      <a:pPr algn="ctr"/>
                      <a:r>
                        <a:rPr lang="en-GB" sz="1400" b="0" baseline="0" dirty="0" err="1" smtClean="0"/>
                        <a:t>NaCl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en-GB" sz="1400" b="0" baseline="0" dirty="0" smtClean="0"/>
                        <a:t>HNO</a:t>
                      </a:r>
                      <a:r>
                        <a:rPr lang="en-GB" sz="1400" b="0" baseline="-25000" dirty="0" smtClean="0"/>
                        <a:t>3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pH = 0,9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149">
                <a:tc vMerge="1">
                  <a:txBody>
                    <a:bodyPr/>
                    <a:lstStyle/>
                    <a:p>
                      <a:pPr algn="ctr"/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BiCl</a:t>
                      </a:r>
                      <a:r>
                        <a:rPr lang="en-GB" sz="1400" b="0" baseline="-25000" dirty="0" smtClean="0"/>
                        <a:t>3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ru-RU" sz="1400" b="0" baseline="0" dirty="0" smtClean="0"/>
                        <a:t>Глицерин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ru-RU" sz="1400" b="0" baseline="0" dirty="0" smtClean="0"/>
                        <a:t>Винная кислота</a:t>
                      </a:r>
                    </a:p>
                    <a:p>
                      <a:pPr algn="ctr"/>
                      <a:r>
                        <a:rPr lang="en-GB" sz="1400" b="0" baseline="0" dirty="0" err="1" smtClean="0"/>
                        <a:t>NaCl</a:t>
                      </a:r>
                      <a:endParaRPr lang="en-GB" sz="1400" b="0" baseline="0" dirty="0" smtClean="0"/>
                    </a:p>
                    <a:p>
                      <a:pPr algn="ctr"/>
                      <a:r>
                        <a:rPr lang="en-GB" sz="1400" b="0" dirty="0" err="1" smtClean="0"/>
                        <a:t>HCl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/>
                        <a:t>pH</a:t>
                      </a:r>
                      <a:r>
                        <a:rPr lang="en-GB" sz="1400" b="0" baseline="0" dirty="0" smtClean="0"/>
                        <a:t> = 0,9 – 1,0</a:t>
                      </a:r>
                      <a:endParaRPr lang="ru-RU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280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Этиленгликолевый электролит</a:t>
                      </a:r>
                      <a:endParaRPr lang="ru-RU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этиленгликоль</a:t>
                      </a:r>
                      <a:r>
                        <a:rPr lang="en-US" sz="1400" b="1" dirty="0" smtClean="0"/>
                        <a:t>:H</a:t>
                      </a:r>
                      <a:r>
                        <a:rPr lang="en-US" sz="1400" b="1" baseline="-25000" dirty="0" smtClean="0"/>
                        <a:t>2</a:t>
                      </a:r>
                      <a:r>
                        <a:rPr lang="en-US" sz="1400" b="1" baseline="0" dirty="0" smtClean="0"/>
                        <a:t>O = 7:3</a:t>
                      </a:r>
                      <a:r>
                        <a:rPr lang="ru-RU" sz="1400" b="1" baseline="0" dirty="0" smtClean="0"/>
                        <a:t> (об.)</a:t>
                      </a:r>
                      <a:endParaRPr lang="en-US" sz="1400" b="1" baseline="0" dirty="0" smtClean="0"/>
                    </a:p>
                    <a:p>
                      <a:pPr algn="ctr"/>
                      <a:r>
                        <a:rPr lang="en-GB" sz="1400" b="1" baseline="0" dirty="0" smtClean="0"/>
                        <a:t>Bi(NO</a:t>
                      </a:r>
                      <a:r>
                        <a:rPr lang="en-GB" sz="1400" b="1" baseline="-25000" dirty="0" smtClean="0"/>
                        <a:t>3</a:t>
                      </a:r>
                      <a:r>
                        <a:rPr lang="en-GB" sz="1400" b="1" baseline="0" dirty="0" smtClean="0"/>
                        <a:t>)</a:t>
                      </a:r>
                      <a:r>
                        <a:rPr lang="en-GB" sz="1400" b="1" baseline="-25000" dirty="0" smtClean="0"/>
                        <a:t>3</a:t>
                      </a:r>
                      <a:endParaRPr lang="ru-RU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pH = 0,4 – </a:t>
                      </a:r>
                      <a:r>
                        <a:rPr lang="ru-RU" sz="1400" b="1" dirty="0" smtClean="0"/>
                        <a:t>1,0</a:t>
                      </a:r>
                      <a:endParaRPr lang="ru-RU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29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4625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err="1" smtClean="0">
                <a:solidFill>
                  <a:schemeClr val="tx1"/>
                </a:solidFill>
              </a:rPr>
              <a:t>Электроосаждение</a:t>
            </a:r>
            <a:r>
              <a:rPr lang="ru-RU" sz="2100" dirty="0" smtClean="0">
                <a:solidFill>
                  <a:schemeClr val="tx1"/>
                </a:solidFill>
              </a:rPr>
              <a:t> висмута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574809"/>
            <a:ext cx="554461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Состав электролита: 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Bi(NO</a:t>
            </a:r>
            <a:r>
              <a:rPr lang="en-GB" sz="17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GB" sz="17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= от 0.1 до 0.4 моль/л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700" dirty="0" smtClean="0"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latin typeface="Arial" pitchFamily="34" charset="0"/>
                <a:cs typeface="Arial" pitchFamily="34" charset="0"/>
              </a:rPr>
              <a:t>этиленгликоль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:H</a:t>
            </a:r>
            <a:r>
              <a:rPr lang="en-GB" sz="17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O = 7:3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(об.)</a:t>
            </a:r>
            <a:endParaRPr lang="en-GB" sz="1700" dirty="0" smtClean="0">
              <a:latin typeface="Arial" pitchFamily="34" charset="0"/>
              <a:cs typeface="Arial" pitchFamily="34" charset="0"/>
            </a:endParaRPr>
          </a:p>
          <a:p>
            <a:pPr marL="1588" indent="12700" algn="ctr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Деаэрирование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раствора: аргон</a:t>
            </a:r>
          </a:p>
          <a:p>
            <a:pPr marL="1588" indent="12700" algn="ctr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7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GB" sz="1700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GB" sz="1700" dirty="0" smtClean="0">
                <a:latin typeface="Arial" pitchFamily="34" charset="0"/>
                <a:cs typeface="Arial" pitchFamily="34" charset="0"/>
              </a:rPr>
              <a:t> = - 0.2 B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отн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Bi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в том же растворе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29464"/>
            <a:ext cx="3161494" cy="41552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429" y="5733256"/>
            <a:ext cx="396043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700" i="1" dirty="0" smtClean="0">
                <a:latin typeface="Arial" pitchFamily="34" charset="0"/>
                <a:cs typeface="Arial" pitchFamily="34" charset="0"/>
              </a:rPr>
              <a:t>Схема </a:t>
            </a:r>
            <a:r>
              <a:rPr lang="ru-RU" sz="1700" i="1" dirty="0" err="1" smtClean="0">
                <a:latin typeface="Arial" pitchFamily="34" charset="0"/>
                <a:cs typeface="Arial" pitchFamily="34" charset="0"/>
              </a:rPr>
              <a:t>трехэлектродной</a:t>
            </a:r>
            <a:r>
              <a:rPr lang="ru-RU" sz="1700" i="1" dirty="0" smtClean="0">
                <a:latin typeface="Arial" pitchFamily="34" charset="0"/>
                <a:cs typeface="Arial" pitchFamily="34" charset="0"/>
              </a:rPr>
              <a:t> ячейки для </a:t>
            </a:r>
            <a:r>
              <a:rPr lang="ru-RU" sz="1700" i="1" dirty="0" err="1" smtClean="0">
                <a:latin typeface="Arial" pitchFamily="34" charset="0"/>
                <a:cs typeface="Arial" pitchFamily="34" charset="0"/>
              </a:rPr>
              <a:t>электроосаждения</a:t>
            </a:r>
            <a:endParaRPr lang="ru-RU" sz="17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0" y="3744417"/>
            <a:ext cx="1285170" cy="1267165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6030222" y="4225159"/>
            <a:ext cx="1080120" cy="504056"/>
          </a:xfrm>
          <a:prstGeom prst="rightArrow">
            <a:avLst/>
          </a:prstGeom>
          <a:solidFill>
            <a:srgbClr val="CE1C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41" y="3528393"/>
            <a:ext cx="1103091" cy="198883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99882" y="3456384"/>
            <a:ext cx="2290104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 dirty="0" smtClean="0">
                <a:latin typeface="Arial" pitchFamily="34" charset="0"/>
                <a:cs typeface="Arial" pitchFamily="34" charset="0"/>
              </a:rPr>
              <a:t>Cu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без и с </a:t>
            </a:r>
            <a:r>
              <a:rPr lang="en-GB" sz="1500" dirty="0" smtClean="0">
                <a:latin typeface="Arial" pitchFamily="34" charset="0"/>
                <a:cs typeface="Arial" pitchFamily="34" charset="0"/>
              </a:rPr>
              <a:t>Au (100 nm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59425" y="6376243"/>
            <a:ext cx="377071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1656" y="1995742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300" i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 Huang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et. </a:t>
            </a:r>
            <a:r>
              <a:rPr lang="en-GB" sz="1300" i="1" dirty="0">
                <a:latin typeface="Arial" pitchFamily="34" charset="0"/>
                <a:cs typeface="Arial" pitchFamily="34" charset="0"/>
              </a:rPr>
              <a:t>al.,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Materials </a:t>
            </a:r>
            <a:r>
              <a:rPr lang="en-GB" sz="1300" i="1" dirty="0" err="1" smtClean="0">
                <a:latin typeface="Arial" pitchFamily="34" charset="0"/>
                <a:cs typeface="Arial" pitchFamily="34" charset="0"/>
              </a:rPr>
              <a:t>Reserch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 Bulletin, 41 (2006), 1604-1611</a:t>
            </a:r>
            <a:endParaRPr lang="ru-RU" sz="13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202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dirty="0" err="1" smtClean="0">
                <a:solidFill>
                  <a:schemeClr val="tx1"/>
                </a:solidFill>
              </a:rPr>
              <a:t>транзиенты</a:t>
            </a:r>
            <a:r>
              <a:rPr lang="ru-RU" sz="1900" dirty="0" smtClean="0">
                <a:solidFill>
                  <a:schemeClr val="tx1"/>
                </a:solidFill>
              </a:rPr>
              <a:t> для гладких подложек</a:t>
            </a:r>
            <a:endParaRPr lang="ru-RU" sz="1900" dirty="0">
              <a:solidFill>
                <a:schemeClr val="tx1"/>
              </a:solidFill>
            </a:endParaRPr>
          </a:p>
        </p:txBody>
      </p:sp>
      <p:sp>
        <p:nvSpPr>
          <p:cNvPr id="3" name="Rectangle 7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052153"/>
              </p:ext>
            </p:extLst>
          </p:nvPr>
        </p:nvGraphicFramePr>
        <p:xfrm>
          <a:off x="-36512" y="332656"/>
          <a:ext cx="6552728" cy="4011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6" name="Graph" r:id="rId3" imgW="4389120" imgH="2900160" progId="Origin50.Graph">
                  <p:embed/>
                </p:oleObj>
              </mc:Choice>
              <mc:Fallback>
                <p:oleObj name="Graph" r:id="rId3" imgW="4389120" imgH="2900160" progId="Origin50.Graph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2" y="332656"/>
                        <a:ext cx="6552728" cy="40112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59425" y="6376243"/>
            <a:ext cx="377071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303644"/>
              </p:ext>
            </p:extLst>
          </p:nvPr>
        </p:nvGraphicFramePr>
        <p:xfrm>
          <a:off x="3093774" y="3624159"/>
          <a:ext cx="5438666" cy="333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7" name="Graph" r:id="rId5" imgW="4131720" imgH="2901600" progId="Origin50.Graph">
                  <p:embed/>
                </p:oleObj>
              </mc:Choice>
              <mc:Fallback>
                <p:oleObj name="Graph" r:id="rId5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93774" y="3624159"/>
                        <a:ext cx="5438666" cy="3333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07505" y="5733256"/>
            <a:ext cx="316835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700" i="1" dirty="0" smtClean="0">
                <a:latin typeface="Arial" pitchFamily="34" charset="0"/>
                <a:cs typeface="Arial" pitchFamily="34" charset="0"/>
              </a:rPr>
              <a:t>Ток, нормированный на стационарное значение</a:t>
            </a:r>
            <a:endParaRPr lang="ru-RU" sz="17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44625"/>
            <a:ext cx="8964488" cy="398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dirty="0" smtClean="0">
                <a:solidFill>
                  <a:schemeClr val="tx1"/>
                </a:solidFill>
              </a:rPr>
              <a:t>Кинетика </a:t>
            </a:r>
            <a:r>
              <a:rPr lang="ru-RU" sz="2100" dirty="0" err="1" smtClean="0">
                <a:solidFill>
                  <a:schemeClr val="tx1"/>
                </a:solidFill>
              </a:rPr>
              <a:t>электроосаждения</a:t>
            </a:r>
            <a:r>
              <a:rPr lang="ru-RU" sz="2100" dirty="0" smtClean="0">
                <a:solidFill>
                  <a:schemeClr val="tx1"/>
                </a:solidFill>
              </a:rPr>
              <a:t> на гладкие подложки</a:t>
            </a:r>
            <a:endParaRPr lang="ru-RU" sz="2100" dirty="0">
              <a:solidFill>
                <a:schemeClr val="tx1"/>
              </a:solidFill>
            </a:endParaRPr>
          </a:p>
        </p:txBody>
      </p:sp>
      <p:sp>
        <p:nvSpPr>
          <p:cNvPr id="12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59425" y="6376243"/>
            <a:ext cx="377071" cy="365125"/>
          </a:xfrm>
        </p:spPr>
        <p:txBody>
          <a:bodyPr/>
          <a:lstStyle/>
          <a:p>
            <a:fld id="{465F84D1-CD7E-4CC6-BC69-F96C0B77F2DC}" type="slidenum">
              <a:rPr lang="ru-RU" smtClean="0">
                <a:solidFill>
                  <a:schemeClr val="tx1"/>
                </a:solidFill>
              </a:rPr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276695"/>
              </p:ext>
            </p:extLst>
          </p:nvPr>
        </p:nvGraphicFramePr>
        <p:xfrm>
          <a:off x="439737" y="476671"/>
          <a:ext cx="4708327" cy="6251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1" name="Graph" r:id="rId3" imgW="4132800" imgH="5486400" progId="Origin50.Graph">
                  <p:embed/>
                </p:oleObj>
              </mc:Choice>
              <mc:Fallback>
                <p:oleObj name="Graph" r:id="rId3" imgW="4132800" imgH="54864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737" y="476671"/>
                        <a:ext cx="4708327" cy="6251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09" y="2324166"/>
            <a:ext cx="3528244" cy="28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51691" y="5157192"/>
            <a:ext cx="3456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[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Bi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(H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O)](NO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ru-RU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32204" y="1916832"/>
            <a:ext cx="29815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00" b="1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37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67908" y="527338"/>
            <a:ext cx="266429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Bi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O(OH)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; BiONO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; Bi(NO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)(OH)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BiOOH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30598" y="1516109"/>
            <a:ext cx="30332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i="1" dirty="0">
                <a:latin typeface="Arial" pitchFamily="34" charset="0"/>
                <a:cs typeface="Arial" pitchFamily="34" charset="0"/>
              </a:rPr>
              <a:t>Y. M.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Yukhin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GB" sz="13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et. al. 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Chem. Sustainable </a:t>
            </a:r>
            <a:r>
              <a:rPr lang="en-US" sz="1300" i="1" dirty="0">
                <a:latin typeface="Arial" pitchFamily="34" charset="0"/>
                <a:cs typeface="Arial" pitchFamily="34" charset="0"/>
              </a:rPr>
              <a:t>Dev. 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12 (2004), 395-401</a:t>
            </a:r>
            <a:endParaRPr lang="ru-RU" sz="13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69912" y="5526524"/>
            <a:ext cx="226229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2700" algn="just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err="1" smtClean="0">
                <a:latin typeface="Arial" pitchFamily="34" charset="0"/>
                <a:cs typeface="Arial" pitchFamily="34" charset="0"/>
              </a:rPr>
              <a:t>Miersch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et. </a:t>
            </a:r>
            <a:r>
              <a:rPr lang="en-GB" sz="1300" i="1" dirty="0">
                <a:latin typeface="Arial" pitchFamily="34" charset="0"/>
                <a:cs typeface="Arial" pitchFamily="34" charset="0"/>
              </a:rPr>
              <a:t>al., 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i="1" dirty="0" err="1" smtClean="0">
                <a:latin typeface="Arial" pitchFamily="34" charset="0"/>
                <a:cs typeface="Arial" pitchFamily="34" charset="0"/>
              </a:rPr>
              <a:t>Inorg</a:t>
            </a:r>
            <a:r>
              <a:rPr lang="en-GB" sz="1300" i="1" dirty="0" smtClean="0">
                <a:latin typeface="Arial" pitchFamily="34" charset="0"/>
                <a:cs typeface="Arial" pitchFamily="34" charset="0"/>
              </a:rPr>
              <a:t>. Chem.,  51 (2012),9373-9384</a:t>
            </a:r>
            <a:endParaRPr lang="ru-RU" sz="13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5401</TotalTime>
  <Words>946</Words>
  <Application>Microsoft Office PowerPoint</Application>
  <PresentationFormat>Экран (4:3)</PresentationFormat>
  <Paragraphs>194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Главная</vt:lpstr>
      <vt:lpstr>Graph</vt:lpstr>
      <vt:lpstr>Origin 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Goncharova Anna</dc:creator>
  <cp:lastModifiedBy>Anna</cp:lastModifiedBy>
  <cp:revision>190</cp:revision>
  <dcterms:created xsi:type="dcterms:W3CDTF">2014-12-02T22:00:31Z</dcterms:created>
  <dcterms:modified xsi:type="dcterms:W3CDTF">2015-01-21T07:26:19Z</dcterms:modified>
</cp:coreProperties>
</file>