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1" r:id="rId2"/>
    <p:sldId id="362" r:id="rId3"/>
    <p:sldId id="476" r:id="rId4"/>
    <p:sldId id="335" r:id="rId5"/>
    <p:sldId id="477" r:id="rId6"/>
    <p:sldId id="478" r:id="rId7"/>
    <p:sldId id="336" r:id="rId8"/>
    <p:sldId id="348" r:id="rId9"/>
    <p:sldId id="480" r:id="rId10"/>
    <p:sldId id="481" r:id="rId11"/>
    <p:sldId id="351" r:id="rId12"/>
    <p:sldId id="479" r:id="rId13"/>
    <p:sldId id="443" r:id="rId14"/>
    <p:sldId id="444" r:id="rId15"/>
    <p:sldId id="483" r:id="rId16"/>
    <p:sldId id="484" r:id="rId17"/>
    <p:sldId id="482" r:id="rId18"/>
    <p:sldId id="485" r:id="rId19"/>
    <p:sldId id="489" r:id="rId20"/>
    <p:sldId id="487" r:id="rId21"/>
    <p:sldId id="495" r:id="rId22"/>
    <p:sldId id="497" r:id="rId23"/>
    <p:sldId id="499" r:id="rId24"/>
    <p:sldId id="471" r:id="rId25"/>
    <p:sldId id="501" r:id="rId26"/>
    <p:sldId id="502" r:id="rId27"/>
    <p:sldId id="504" r:id="rId28"/>
    <p:sldId id="506" r:id="rId29"/>
    <p:sldId id="508" r:id="rId30"/>
    <p:sldId id="510" r:id="rId31"/>
    <p:sldId id="512" r:id="rId32"/>
    <p:sldId id="514" r:id="rId33"/>
    <p:sldId id="472" r:id="rId34"/>
  </p:sldIdLst>
  <p:sldSz cx="9144000" cy="6858000" type="screen4x3"/>
  <p:notesSz cx="9750425" cy="6856413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FFFFCC"/>
    <a:srgbClr val="66FFFF"/>
    <a:srgbClr val="FF6600"/>
    <a:srgbClr val="CCFFCC"/>
    <a:srgbClr val="99CCFF"/>
    <a:srgbClr val="99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 autoAdjust="0"/>
  </p:normalViewPr>
  <p:slideViewPr>
    <p:cSldViewPr>
      <p:cViewPr>
        <p:scale>
          <a:sx n="75" d="100"/>
          <a:sy n="75" d="100"/>
        </p:scale>
        <p:origin x="-888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5413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475413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B9B29D-2C7E-4470-ACCF-1B1C492BD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9600" y="533400"/>
            <a:ext cx="3452813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75013"/>
            <a:ext cx="7150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5413"/>
            <a:ext cx="4224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475413"/>
            <a:ext cx="4224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AB5D06-CAE8-4B23-B562-0334B8113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0A05D9-38DF-4533-A88C-1450C76F6D34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BBB53E-14B7-4763-B822-C064CE070794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00CA-11D2-46C2-957F-7CB6B79D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8786-54A5-490A-8BB0-BF09CC61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2D48-5047-4D9A-837C-120C440D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9A6A-84CA-4EE9-BE40-4CE00EFF3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D8AB-19A5-4F48-B2B1-1A931693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52A66-1717-4602-BBB2-D403588F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E1F5-C2E9-4F9F-952D-F91CA9EF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B15D-DA2C-42C9-89D7-DA333EE29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2B6-3A80-4892-B5EC-DA3E6A01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C4884-CBAF-40E2-85B4-965699AC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80A8-E507-4CF9-BE69-4E5B80F4F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99A7-6192-48E2-A0B0-3E827C452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4A98-EF6A-4374-9C0C-58D61B6CF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D29EFCA-348B-4A53-BE61-60DC82E28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980728"/>
            <a:ext cx="8713093" cy="20891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3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тематик исследований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Лаборатории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химии высоких энергий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В.И. Фельдман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Формирование пленочных </a:t>
            </a:r>
            <a:r>
              <a:rPr lang="ru-RU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нанокомпозитов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при радиационно-химическом восстановлении ионов 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n-US" sz="2400" b="1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sz="2400" b="1" baseline="300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Cu</a:t>
            </a:r>
            <a:r>
              <a:rPr lang="ru-RU" sz="2400" b="1" baseline="30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 в комплексах полиакриловая кислота – </a:t>
            </a:r>
            <a:r>
              <a:rPr lang="ru-RU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поливинилтриазол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Дипломная работа А. Глазковой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Наночастицы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меди селективно локализованы в приповерхностном слое полимерных пленок;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наночастиц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серебра наблюдается формирование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наночастиц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как в приповерхностном слое, так и внутри полимерной матрицы.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8 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1753720" cy="18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ня\Desktop\все данные\микроскоп\Ag\ПАК-ПВТ (2-1)\Ag 9%\time 15 min\Image15 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992554" cy="187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51720" y="2852936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sym typeface="Symbol" pitchFamily="18" charset="2"/>
              </a:rPr>
              <a:t>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2852936"/>
            <a:ext cx="800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3600" b="1" dirty="0">
                <a:solidFill>
                  <a:srgbClr val="FF9900"/>
                </a:solidFill>
                <a:latin typeface="Arial" pitchFamily="34" charset="0"/>
              </a:rPr>
              <a:t>Ag</a:t>
            </a:r>
            <a:endParaRPr lang="ru-RU" altLang="ru-RU" sz="3600" b="1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7" name="Рисунок 6" descr="Imag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132856"/>
            <a:ext cx="18002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868144" y="2852936"/>
            <a:ext cx="884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600" b="1" dirty="0">
                <a:solidFill>
                  <a:srgbClr val="FF9900"/>
                </a:solidFill>
                <a:latin typeface="Arial" pitchFamily="34" charset="0"/>
              </a:rPr>
              <a:t>Cu</a:t>
            </a:r>
            <a:endParaRPr lang="ru-RU" altLang="ru-RU" sz="36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179388" y="260350"/>
            <a:ext cx="8820150" cy="13684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 dirty="0">
                <a:solidFill>
                  <a:schemeClr val="accent2"/>
                </a:solidFill>
              </a:rPr>
              <a:t>Направление </a:t>
            </a:r>
            <a:r>
              <a:rPr lang="en-US" u="sng" dirty="0">
                <a:solidFill>
                  <a:schemeClr val="accent2"/>
                </a:solidFill>
              </a:rPr>
              <a:t>4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 smtClean="0">
                <a:solidFill>
                  <a:schemeClr val="accent2"/>
                </a:solidFill>
              </a:rPr>
              <a:t>Радиационная химия </a:t>
            </a:r>
            <a:r>
              <a:rPr lang="ru-RU" dirty="0" err="1" smtClean="0">
                <a:solidFill>
                  <a:schemeClr val="accent2"/>
                </a:solidFill>
              </a:rPr>
              <a:t>краун-эфиров</a:t>
            </a:r>
            <a:r>
              <a:rPr lang="ru-RU" dirty="0" smtClean="0">
                <a:solidFill>
                  <a:schemeClr val="accent2"/>
                </a:solidFill>
              </a:rPr>
              <a:t> и </a:t>
            </a:r>
            <a:r>
              <a:rPr lang="ru-RU" dirty="0" err="1" smtClean="0">
                <a:solidFill>
                  <a:schemeClr val="accent2"/>
                </a:solidFill>
              </a:rPr>
              <a:t>краун-содержащих</a:t>
            </a:r>
            <a:r>
              <a:rPr lang="ru-RU" dirty="0" smtClean="0">
                <a:solidFill>
                  <a:schemeClr val="accent2"/>
                </a:solidFill>
              </a:rPr>
              <a:t> систем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68313" y="1700213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400" u="sng" dirty="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u="sng" dirty="0">
                <a:solidFill>
                  <a:srgbClr val="FF3300"/>
                </a:solidFill>
              </a:rPr>
              <a:t>Основные участники работы 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chemeClr val="accent2"/>
                </a:solidFill>
              </a:rPr>
              <a:t>С.В. Нестеров (руководитель, ИСПМ</a:t>
            </a: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ru-RU" sz="2000" dirty="0">
                <a:solidFill>
                  <a:schemeClr val="accent2"/>
                </a:solidFill>
              </a:rPr>
              <a:t>МГУ), О.А. </a:t>
            </a:r>
            <a:r>
              <a:rPr lang="ru-RU" sz="2000" dirty="0" err="1" smtClean="0">
                <a:solidFill>
                  <a:schemeClr val="accent2"/>
                </a:solidFill>
              </a:rPr>
              <a:t>Закурдаева</a:t>
            </a:r>
            <a:r>
              <a:rPr lang="ru-RU" sz="2000" dirty="0" smtClean="0">
                <a:solidFill>
                  <a:schemeClr val="accent2"/>
                </a:solidFill>
              </a:rPr>
              <a:t>,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студенты </a:t>
            </a:r>
            <a:r>
              <a:rPr lang="en-US" sz="2000" dirty="0" smtClean="0">
                <a:solidFill>
                  <a:schemeClr val="accent2"/>
                </a:solidFill>
              </a:rPr>
              <a:t>(3 </a:t>
            </a:r>
            <a:r>
              <a:rPr lang="ru-RU" sz="2000" dirty="0" smtClean="0">
                <a:solidFill>
                  <a:schemeClr val="accent2"/>
                </a:solidFill>
              </a:rPr>
              <a:t>курсовые работы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ru-RU" sz="2000" dirty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u="sng" dirty="0" smtClean="0">
                <a:solidFill>
                  <a:schemeClr val="accent2"/>
                </a:solidFill>
              </a:rPr>
              <a:t>Идеология</a:t>
            </a:r>
            <a:r>
              <a:rPr lang="ru-RU" sz="2000" b="0" u="sng" dirty="0">
                <a:solidFill>
                  <a:schemeClr val="accent2"/>
                </a:solidFill>
              </a:rPr>
              <a:t>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smtClean="0">
                <a:solidFill>
                  <a:schemeClr val="accent2"/>
                </a:solidFill>
              </a:rPr>
              <a:t>(</a:t>
            </a:r>
            <a:r>
              <a:rPr lang="ru-RU" sz="2000" b="0" dirty="0" smtClean="0">
                <a:solidFill>
                  <a:schemeClr val="accent2"/>
                </a:solidFill>
              </a:rPr>
              <a:t>1</a:t>
            </a:r>
            <a:r>
              <a:rPr lang="en-US" sz="2000" b="0" dirty="0" smtClean="0">
                <a:solidFill>
                  <a:schemeClr val="accent2"/>
                </a:solidFill>
              </a:rPr>
              <a:t>) </a:t>
            </a:r>
            <a:r>
              <a:rPr lang="ru-RU" sz="2000" b="0" dirty="0">
                <a:solidFill>
                  <a:schemeClr val="accent2"/>
                </a:solidFill>
              </a:rPr>
              <a:t>фундаментальные аспекты радиационно-химического поведения </a:t>
            </a:r>
            <a:r>
              <a:rPr lang="ru-RU" sz="2000" b="0" dirty="0" err="1">
                <a:solidFill>
                  <a:schemeClr val="accent2"/>
                </a:solidFill>
              </a:rPr>
              <a:t>краун-эфиров</a:t>
            </a:r>
            <a:r>
              <a:rPr lang="ru-RU" sz="2000" b="0" dirty="0">
                <a:solidFill>
                  <a:schemeClr val="accent2"/>
                </a:solidFill>
              </a:rPr>
              <a:t> различной структуры; </a:t>
            </a:r>
            <a:r>
              <a:rPr lang="ru-RU" sz="2000" b="0" i="1" dirty="0">
                <a:solidFill>
                  <a:schemeClr val="accent2"/>
                </a:solidFill>
              </a:rPr>
              <a:t>радиационная химия отдельных изомеров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dirty="0" smtClean="0">
                <a:solidFill>
                  <a:schemeClr val="accent2"/>
                </a:solidFill>
              </a:rPr>
              <a:t>(2) </a:t>
            </a:r>
            <a:r>
              <a:rPr lang="ru-RU" sz="2000" b="0" dirty="0">
                <a:solidFill>
                  <a:schemeClr val="accent2"/>
                </a:solidFill>
              </a:rPr>
              <a:t>влияние природы катиона </a:t>
            </a:r>
            <a:r>
              <a:rPr lang="ru-RU" sz="2000" b="0" i="1" dirty="0" smtClean="0">
                <a:solidFill>
                  <a:srgbClr val="FF0000"/>
                </a:solidFill>
              </a:rPr>
              <a:t>и аниона </a:t>
            </a:r>
            <a:r>
              <a:rPr lang="ru-RU" sz="2000" b="0" dirty="0" smtClean="0">
                <a:solidFill>
                  <a:schemeClr val="accent2"/>
                </a:solidFill>
              </a:rPr>
              <a:t>на </a:t>
            </a:r>
            <a:r>
              <a:rPr lang="ru-RU" sz="2000" b="0" dirty="0">
                <a:solidFill>
                  <a:schemeClr val="accent2"/>
                </a:solidFill>
              </a:rPr>
              <a:t>радиационно-химические превращения комплексов </a:t>
            </a:r>
            <a:r>
              <a:rPr lang="ru-RU" sz="2000" b="0" dirty="0" err="1" smtClean="0">
                <a:solidFill>
                  <a:schemeClr val="accent2"/>
                </a:solidFill>
              </a:rPr>
              <a:t>краун-эфиров</a:t>
            </a:r>
            <a:endParaRPr lang="ru-RU" sz="2000" b="0" dirty="0" smtClean="0">
              <a:solidFill>
                <a:schemeClr val="accent2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 sz="2000" b="0" dirty="0" smtClean="0">
                <a:solidFill>
                  <a:schemeClr val="accent2"/>
                </a:solidFill>
              </a:rPr>
              <a:t>(3) разработка новых радиационно-стойких сорбентов на основе </a:t>
            </a:r>
            <a:r>
              <a:rPr lang="ru-RU" sz="2000" b="0" dirty="0" err="1" smtClean="0">
                <a:solidFill>
                  <a:schemeClr val="accent2"/>
                </a:solidFill>
              </a:rPr>
              <a:t>краун-эфиров</a:t>
            </a:r>
            <a:endParaRPr lang="ru-RU" sz="2000" b="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1"/>
          <p:cNvSpPr txBox="1">
            <a:spLocks/>
          </p:cNvSpPr>
          <p:nvPr/>
        </p:nvSpPr>
        <p:spPr>
          <a:xfrm>
            <a:off x="395536" y="332657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Неаддитивные эффекты при радиолизе к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омплексов </a:t>
            </a:r>
            <a:r>
              <a:rPr kumimoji="0" lang="ru-RU" alt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цис-син-цис</a:t>
            </a:r>
            <a:r>
              <a:rPr kumimoji="0" lang="ru-RU" alt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-изомера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ДЦГ18К6 с нитратами ЩЗМ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2564904"/>
            <a:ext cx="2478187" cy="2495550"/>
          </a:xfrm>
          <a:prstGeom prst="rect">
            <a:avLst/>
          </a:prstGeom>
          <a:noFill/>
        </p:spPr>
      </p:pic>
      <p:sp>
        <p:nvSpPr>
          <p:cNvPr id="85" name="Молния 84"/>
          <p:cNvSpPr/>
          <p:nvPr/>
        </p:nvSpPr>
        <p:spPr>
          <a:xfrm flipH="1">
            <a:off x="2627784" y="2420888"/>
            <a:ext cx="480136" cy="634613"/>
          </a:xfrm>
          <a:prstGeom prst="lightningBol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115616" y="1772816"/>
            <a:ext cx="294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Ионизирующее излучение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77К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97609" y="5626894"/>
            <a:ext cx="2669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 дозе </a:t>
            </a:r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кГр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altLang="ru-RU" sz="18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основные </a:t>
            </a:r>
            <a:r>
              <a:rPr lang="ru-RU" altLang="ru-RU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продукты: </a:t>
            </a:r>
          </a:p>
          <a:p>
            <a:pPr lvl="0"/>
            <a:r>
              <a:rPr lang="es-ES" altLang="ru-RU" sz="18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s-ES" altLang="ru-RU" sz="1800" b="1" kern="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S" altLang="ru-RU" sz="1800" b="1" kern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2– </a:t>
            </a:r>
            <a:r>
              <a:rPr lang="es-ES" altLang="ru-RU" sz="18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US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–O–ĊH–CH</a:t>
            </a:r>
            <a:r>
              <a:rPr lang="en-US" altLang="ru-RU" sz="18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0" y="5661248"/>
            <a:ext cx="2391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 дозе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&lt; 100 </a:t>
            </a:r>
            <a:r>
              <a:rPr kumimoji="0" lang="ru-RU" sz="1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кГр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основной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продукт: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s-ES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NO</a:t>
            </a:r>
            <a:r>
              <a:rPr kumimoji="0" lang="es-ES" altLang="ru-RU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s-ES" altLang="ru-RU" sz="1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s-ES" altLang="ru-RU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13176"/>
            <a:ext cx="425994" cy="640135"/>
          </a:xfrm>
          <a:prstGeom prst="rect">
            <a:avLst/>
          </a:prstGeom>
        </p:spPr>
      </p:pic>
      <p:sp>
        <p:nvSpPr>
          <p:cNvPr id="90" name="Стрелка вправо 89"/>
          <p:cNvSpPr/>
          <p:nvPr/>
        </p:nvSpPr>
        <p:spPr>
          <a:xfrm rot="3107672">
            <a:off x="2041221" y="5157443"/>
            <a:ext cx="703262" cy="314722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99792" y="4653136"/>
            <a:ext cx="2613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</a:t>
            </a:r>
            <a:r>
              <a:rPr kumimoji="0" lang="en-US" altLang="ru-RU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2+ </a:t>
            </a: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= Ca</a:t>
            </a:r>
            <a:r>
              <a:rPr kumimoji="0" lang="en-US" altLang="ru-RU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2+</a:t>
            </a: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Sr</a:t>
            </a:r>
            <a:r>
              <a:rPr kumimoji="0" lang="en-US" altLang="ru-RU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2+</a:t>
            </a: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Ba</a:t>
            </a:r>
            <a:r>
              <a:rPr kumimoji="0" lang="en-US" altLang="ru-RU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2+</a:t>
            </a: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;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A</a:t>
            </a:r>
            <a:r>
              <a:rPr kumimoji="0" lang="en-US" altLang="ru-RU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</a:t>
            </a:r>
            <a:r>
              <a: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= NO</a:t>
            </a:r>
            <a:r>
              <a:rPr kumimoji="0" lang="en-US" altLang="ru-RU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n-US" altLang="ru-RU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20072" y="1700808"/>
            <a:ext cx="3576620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 дозе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&lt; 100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кГр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8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ru-RU" sz="1800" dirty="0" smtClean="0">
                <a:solidFill>
                  <a:srgbClr val="000000"/>
                </a:solidFill>
                <a:latin typeface="Arial"/>
              </a:rPr>
              <a:t>NO</a:t>
            </a:r>
            <a:r>
              <a:rPr lang="es-ES" altLang="ru-RU" sz="1800" baseline="-250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s-ES" altLang="ru-RU" sz="1800" baseline="300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altLang="ru-RU" sz="18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</a:t>
            </a:r>
            <a:r>
              <a:rPr lang="ru-RU" altLang="ru-RU" sz="18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</a:t>
            </a:r>
            <a:r>
              <a:rPr lang="ru-RU" alt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800" baseline="300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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NO</a:t>
            </a:r>
            <a:r>
              <a:rPr lang="es-ES" altLang="ru-RU" sz="180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 + e</a:t>
            </a:r>
            <a:r>
              <a:rPr lang="es-ES" altLang="ru-RU" sz="1800" baseline="30000" dirty="0" smtClean="0">
                <a:solidFill>
                  <a:srgbClr val="000000"/>
                </a:solidFill>
                <a:latin typeface="Arial"/>
              </a:rPr>
              <a:t>–</a:t>
            </a:r>
            <a:endParaRPr lang="ru-RU" altLang="ru-RU" sz="1800" dirty="0" smtClean="0">
              <a:solidFill>
                <a:srgbClr val="000000"/>
              </a:solidFill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ДЦГ</a:t>
            </a: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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ДЦГ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e</a:t>
            </a:r>
            <a:r>
              <a:rPr lang="es-ES" sz="1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NO</a:t>
            </a:r>
            <a:r>
              <a:rPr lang="es-ES" altLang="ru-RU" sz="180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s-ES" altLang="ru-RU" sz="1800" baseline="300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 + e</a:t>
            </a:r>
            <a:r>
              <a:rPr lang="es-ES" altLang="ru-RU" sz="1800" baseline="300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</a:t>
            </a:r>
            <a:r>
              <a:rPr lang="es-ES" altLang="ru-RU" sz="1800" dirty="0">
                <a:solidFill>
                  <a:srgbClr val="000000"/>
                </a:solidFill>
                <a:latin typeface="Arial"/>
              </a:rPr>
              <a:t> NO</a:t>
            </a:r>
            <a:r>
              <a:rPr lang="es-ES" altLang="ru-RU" sz="1800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s-ES" altLang="ru-RU" sz="18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s-ES" altLang="ru-RU" sz="1800" baseline="30000" dirty="0" smtClean="0">
                <a:solidFill>
                  <a:srgbClr val="000000"/>
                </a:solidFill>
                <a:latin typeface="Arial"/>
              </a:rPr>
              <a:t>–</a:t>
            </a:r>
            <a:endParaRPr lang="es-ES" altLang="ru-RU" sz="1800" baseline="30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3275856" y="3789040"/>
            <a:ext cx="318189" cy="3974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3347864" y="3789040"/>
            <a:ext cx="318189" cy="39847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95" name="Прямоугольник 94"/>
          <p:cNvSpPr/>
          <p:nvPr/>
        </p:nvSpPr>
        <p:spPr>
          <a:xfrm>
            <a:off x="4139952" y="3717032"/>
            <a:ext cx="2499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Разрыв макроцикла</a:t>
            </a:r>
          </a:p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происходит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3131840" y="3861048"/>
            <a:ext cx="770435" cy="322941"/>
          </a:xfrm>
          <a:prstGeom prst="rightArrow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115446" y="4509120"/>
            <a:ext cx="402855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дозе </a:t>
            </a:r>
            <a:r>
              <a:rPr lang="en-US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8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кГр</a:t>
            </a:r>
            <a:r>
              <a:rPr lang="ru-RU" sz="1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ДЦГ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sz="1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ДЦГ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s-E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–ĊH–O– + RH</a:t>
            </a:r>
            <a:r>
              <a:rPr lang="es-E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ДЦГ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ДЦГ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E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H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–CH</a:t>
            </a:r>
            <a:r>
              <a:rPr lang="en-US" sz="1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–ĊH–O– + </a:t>
            </a:r>
            <a:r>
              <a:rPr lang="en-US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8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1200"/>
            <a:ext cx="8568952" cy="4114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Обзор договорных работ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ЛХВЭ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в 2014 году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650" y="188913"/>
            <a:ext cx="7772400" cy="6588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3333CC"/>
                </a:solidFill>
                <a:ea typeface="+mj-ea"/>
                <a:cs typeface="+mj-cs"/>
              </a:rPr>
              <a:t>Договорные работы ЛХВЭ в </a:t>
            </a:r>
            <a:r>
              <a:rPr lang="ru-RU" kern="0" dirty="0" smtClean="0">
                <a:solidFill>
                  <a:srgbClr val="3333CC"/>
                </a:solidFill>
                <a:ea typeface="+mj-ea"/>
                <a:cs typeface="+mj-cs"/>
              </a:rPr>
              <a:t>2014 </a:t>
            </a:r>
            <a:r>
              <a:rPr lang="ru-RU" kern="0" dirty="0" smtClean="0">
                <a:solidFill>
                  <a:srgbClr val="3333CC"/>
                </a:solidFill>
                <a:ea typeface="+mj-ea"/>
                <a:cs typeface="+mj-cs"/>
              </a:rPr>
              <a:t>году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908720"/>
            <a:ext cx="8352928" cy="5043487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1.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«</a:t>
            </a:r>
            <a:r>
              <a:rPr lang="ru-RU" sz="2400" dirty="0" smtClean="0">
                <a:solidFill>
                  <a:schemeClr val="accent2"/>
                </a:solidFill>
              </a:rPr>
              <a:t>Развитие физико-химических моделей поведения материалов в условиях радиационной обстановки, характерной для окололунного космического пространства. Формулировка требований, предъявляемых к используемым </a:t>
            </a:r>
            <a:r>
              <a:rPr lang="ru-RU" sz="2400" dirty="0" smtClean="0">
                <a:solidFill>
                  <a:schemeClr val="accent2"/>
                </a:solidFill>
              </a:rPr>
              <a:t>материалам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» (2014, ЦНИИМАШ)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b="0" kern="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В.И. Фельдман, А.В. </a:t>
            </a:r>
            <a:r>
              <a:rPr lang="ru-RU" sz="2000" b="0" kern="0" dirty="0" err="1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Милинчук</a:t>
            </a:r>
            <a:r>
              <a:rPr lang="ru-RU" sz="2000" b="0" kern="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, С.В. Нестеров, О.А. </a:t>
            </a:r>
            <a:r>
              <a:rPr lang="ru-RU" sz="2000" b="0" kern="0" dirty="0" err="1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Закурдаева</a:t>
            </a:r>
            <a:r>
              <a:rPr lang="ru-RU" sz="2000" b="0" kern="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, С.В. Каменева, И.В. </a:t>
            </a:r>
            <a:r>
              <a:rPr lang="ru-RU" sz="2000" b="0" kern="0" dirty="0" err="1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Тюльпина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2.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«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Исследование радиационно-химических превращений в системах на основе </a:t>
            </a:r>
            <a:r>
              <a:rPr kumimoji="0" lang="ru-RU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мезитилена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и смесей </a:t>
            </a:r>
            <a:r>
              <a:rPr kumimoji="0" lang="ru-RU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мезитилен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- ксилол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» (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2013-2014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, ОИЯИ,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Дубна)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ru-RU" sz="2000" b="0" kern="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В.И. Фельдман, </a:t>
            </a:r>
            <a:r>
              <a:rPr lang="ru-RU" sz="2000" b="0" kern="0" dirty="0" smtClean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Е.С. Ширяева, Е.В. Саенко, С.В. Рязанцев</a:t>
            </a:r>
            <a:endParaRPr lang="ru-RU" sz="2400" b="0" kern="0" dirty="0" smtClean="0">
              <a:solidFill>
                <a:schemeClr val="accent2"/>
              </a:solidFill>
              <a:ea typeface="Times New Roman" pitchFamily="18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Times New Roman" pitchFamily="18" charset="0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809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I.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Материалы в окололунном пространстве: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err="1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остановка задачи и определение подходов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50825" y="1089025"/>
            <a:ext cx="8731250" cy="5219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Научная задача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развитие и обоснование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физико-химической модели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применительно к полимерным материалам (в том числе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перспективным КПМ и материалам в составе многослойных конструкций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надувных модулей), планируемым к длительной эксплуатации в условиях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окололунного пространства и Луны.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Подходы: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Общая формулировка модели, принципов учета различных процессов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Анализ имеющихся данных по действию компонентов актуального спектра ИИ на перспективные материалы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- Критический анализ данных натурных экспериментов на НЗО с позиций поставленной задачи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	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формулировка критериев по группам материалов, определение направлений дальнейших исследований</a:t>
            </a: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7" descr="C:\Users\ReBooSS\Desktop\em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200775"/>
            <a:ext cx="857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357313" y="6357938"/>
            <a:ext cx="771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03350"/>
                </a:solidFill>
              </a:rPr>
              <a:t>Лаборатория радиационной химии Химического факультета МГУ им. М.В. Ломоносова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50825" y="98425"/>
            <a:ext cx="874395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Окололунное пространство и Луна:</a:t>
            </a:r>
            <a:br>
              <a:rPr lang="ru-RU" sz="2400" b="1" kern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400" b="1" kern="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 Общая характеристика условий эксплуатации материалов </a:t>
            </a:r>
            <a:endParaRPr lang="ru-RU" sz="2400" kern="0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846638" y="6021388"/>
            <a:ext cx="42973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- по данным инструмента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DLRE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07000"/>
              </a:lnSpc>
              <a:defRPr/>
            </a:pPr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**- 1 ч локального времени = 1/24 лунного месяца </a:t>
            </a:r>
            <a:endParaRPr lang="ru-RU" sz="1400">
              <a:solidFill>
                <a:schemeClr val="tx1">
                  <a:lumMod val="75000"/>
                  <a:lumOff val="2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25" y="1185863"/>
          <a:ext cx="4104333" cy="4782618"/>
        </p:xfrm>
        <a:graphic>
          <a:graphicData uri="http://schemas.openxmlformats.org/drawingml/2006/table">
            <a:tbl>
              <a:tblPr firstRow="1" firstCol="1" bandRow="1"/>
              <a:tblGrid>
                <a:gridCol w="1480435"/>
                <a:gridCol w="2623898"/>
              </a:tblGrid>
              <a:tr h="2137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Излучение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Фотонное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Корпуску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лярное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0" u="non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мягкий рентген</a:t>
                      </a:r>
                      <a:r>
                        <a:rPr lang="ru-RU" sz="16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*, ВУФ</a:t>
                      </a:r>
                      <a:r>
                        <a:rPr lang="ru-RU" sz="16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</a:t>
                      </a:r>
                      <a:r>
                        <a:rPr lang="ru-RU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УФ,  ВИ, </a:t>
                      </a:r>
                      <a:r>
                        <a:rPr lang="ru-RU" sz="16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r>
                        <a:rPr lang="ru-RU" sz="1600" b="1" i="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6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(5 эВ – 30 кэВ</a:t>
                      </a:r>
                      <a:r>
                        <a:rPr lang="ru-RU" sz="1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</a:t>
                      </a:r>
                      <a:endPara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US" sz="1600" b="1" i="1" baseline="30000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US" sz="1600" b="1" i="1" baseline="0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ru-RU" sz="1600" b="1" i="1" baseline="0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 – 1 МэВ</a:t>
                      </a:r>
                      <a:r>
                        <a:rPr lang="ru-RU" sz="1600" b="1" baseline="0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)*</a:t>
                      </a:r>
                      <a:endParaRPr lang="ru-RU" sz="1600" b="1" dirty="0" smtClean="0">
                        <a:solidFill>
                          <a:srgbClr val="CC33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r>
                        <a:rPr lang="ru-RU" sz="1600" b="1" i="1" baseline="30000" dirty="0" err="1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r>
                        <a:rPr lang="ru-RU" sz="1600" b="1" i="1" baseline="30000" dirty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(1 – 30 МэВ</a:t>
                      </a:r>
                      <a:r>
                        <a:rPr lang="ru-RU" sz="1600" b="1" i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)* </a:t>
                      </a:r>
                      <a:r>
                        <a:rPr lang="ru-RU" sz="1600" b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1600" b="1" baseline="30000" dirty="0" err="1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++</a:t>
                      </a:r>
                      <a:r>
                        <a:rPr lang="ru-RU" sz="1600" b="1" dirty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(1 - 10 </a:t>
                      </a:r>
                      <a:r>
                        <a:rPr lang="ru-RU" sz="1600" b="1" i="1" dirty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МэВ</a:t>
                      </a:r>
                      <a:r>
                        <a:rPr lang="ru-RU" sz="1600" b="1" i="1" dirty="0" smtClean="0"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)*</a:t>
                      </a:r>
                      <a:endParaRPr lang="en-US" sz="1600" b="1" i="1" dirty="0" smtClean="0">
                        <a:solidFill>
                          <a:srgbClr val="CC33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7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Вакуум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~ 10</a:t>
                      </a:r>
                      <a:r>
                        <a:rPr lang="ru-RU" sz="1600" b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 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  днем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~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ru-RU" sz="1600" b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-10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 </a:t>
                      </a: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ночью 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Газовый </a:t>
                      </a:r>
                      <a:endPara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состав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ru-RU" sz="1600" b="1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</a:t>
                      </a:r>
                      <a:endParaRPr lang="ru-RU" sz="16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~ 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ru-RU" sz="1600" b="1" i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частиц/см</a:t>
                      </a:r>
                      <a:r>
                        <a:rPr lang="ru-RU" sz="1600" b="1" i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днем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~ 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r>
                        <a:rPr lang="ru-RU" sz="1600" b="1" i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частиц/см</a:t>
                      </a:r>
                      <a:r>
                        <a:rPr lang="ru-RU" sz="1600" b="1" i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ночью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964113" y="1604963"/>
            <a:ext cx="39084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Температура на поверхности Луны* </a:t>
            </a:r>
          </a:p>
          <a:p>
            <a:pPr algn="ctr">
              <a:lnSpc>
                <a:spcPct val="107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1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цикл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/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 27,3 дня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  </a:t>
            </a:r>
          </a:p>
          <a:p>
            <a:pPr algn="ctr">
              <a:lnSpc>
                <a:spcPct val="107000"/>
              </a:lnSpc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-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200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°C → +120 °C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9700" y="5586413"/>
          <a:ext cx="4746906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1896923"/>
                <a:gridCol w="2849983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Другие повреждающие факторы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Микрометеориты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Поверхностный заряд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Наведенная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активность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492" marR="394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4179888" y="2519363"/>
            <a:ext cx="4949825" cy="3508375"/>
            <a:chOff x="4180334" y="2518953"/>
            <a:chExt cx="4948867" cy="3508486"/>
          </a:xfrm>
        </p:grpSpPr>
        <p:grpSp>
          <p:nvGrpSpPr>
            <p:cNvPr id="9" name="Группа 14"/>
            <p:cNvGrpSpPr>
              <a:grpSpLocks noChangeAspect="1"/>
            </p:cNvGrpSpPr>
            <p:nvPr/>
          </p:nvGrpSpPr>
          <p:grpSpPr bwMode="auto">
            <a:xfrm>
              <a:off x="4180334" y="2518953"/>
              <a:ext cx="4948867" cy="3508486"/>
              <a:chOff x="3379935" y="1606351"/>
              <a:chExt cx="5236896" cy="371268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552" r="5370" b="7954"/>
              <a:stretch>
                <a:fillRect/>
              </a:stretch>
            </p:blipFill>
            <p:spPr bwMode="auto">
              <a:xfrm>
                <a:off x="3779912" y="1606351"/>
                <a:ext cx="4836919" cy="3338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Прямоугольник 12"/>
              <p:cNvSpPr>
                <a:spLocks noChangeArrowheads="1"/>
              </p:cNvSpPr>
              <p:nvPr/>
            </p:nvSpPr>
            <p:spPr bwMode="auto">
              <a:xfrm rot="-5400000">
                <a:off x="2679351" y="3069632"/>
                <a:ext cx="1812663" cy="41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ru-RU" b="1">
                    <a:solidFill>
                      <a:srgbClr val="40404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Температура, К</a:t>
                </a:r>
                <a:endParaRPr lang="ru-RU">
                  <a:solidFill>
                    <a:srgbClr val="40404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Прямоугольник 13"/>
              <p:cNvSpPr>
                <a:spLocks noChangeArrowheads="1"/>
              </p:cNvSpPr>
              <p:nvPr/>
            </p:nvSpPr>
            <p:spPr bwMode="auto">
              <a:xfrm>
                <a:off x="5220743" y="4942728"/>
                <a:ext cx="2346357" cy="376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ru-RU" sz="1600" b="1">
                    <a:solidFill>
                      <a:srgbClr val="404040"/>
                    </a:solidFill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Локальное время**, ч </a:t>
                </a:r>
                <a:endParaRPr lang="ru-RU" sz="1600">
                  <a:solidFill>
                    <a:srgbClr val="404040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4" name="Группа 9"/>
              <p:cNvGrpSpPr>
                <a:grpSpLocks/>
              </p:cNvGrpSpPr>
              <p:nvPr/>
            </p:nvGrpSpPr>
            <p:grpSpPr bwMode="auto">
              <a:xfrm>
                <a:off x="5394244" y="1962608"/>
                <a:ext cx="1872208" cy="1313192"/>
                <a:chOff x="5394244" y="1962608"/>
                <a:chExt cx="1872208" cy="1313192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5393737" y="1962500"/>
                  <a:ext cx="1872720" cy="1313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Широта</a:t>
                  </a:r>
                </a:p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0°</a:t>
                  </a:r>
                </a:p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60°</a:t>
                  </a:r>
                </a:p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75°</a:t>
                  </a:r>
                </a:p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89° «лето»</a:t>
                  </a:r>
                </a:p>
                <a:p>
                  <a:pPr lvl="1">
                    <a:defRPr/>
                  </a:pPr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89° «зима»</a:t>
                  </a:r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5511307" y="2264891"/>
                  <a:ext cx="3611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5511307" y="2493363"/>
                  <a:ext cx="361108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5511307" y="2721836"/>
                  <a:ext cx="359428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2"/>
                <p:cNvCxnSpPr/>
                <p:nvPr/>
              </p:nvCxnSpPr>
              <p:spPr>
                <a:xfrm>
                  <a:off x="5511307" y="2950309"/>
                  <a:ext cx="359428" cy="0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5511307" y="3178782"/>
                  <a:ext cx="361108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Прямоугольник 9"/>
            <p:cNvSpPr/>
            <p:nvPr/>
          </p:nvSpPr>
          <p:spPr>
            <a:xfrm>
              <a:off x="4769182" y="5408294"/>
              <a:ext cx="4298118" cy="26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0                          6                         12                        18                       24</a:t>
              </a:r>
            </a:p>
          </p:txBody>
        </p:sp>
      </p:grpSp>
      <p:sp>
        <p:nvSpPr>
          <p:cNvPr id="21" name="Прямоугольник 21"/>
          <p:cNvSpPr>
            <a:spLocks noChangeArrowheads="1"/>
          </p:cNvSpPr>
          <p:nvPr/>
        </p:nvSpPr>
        <p:spPr bwMode="auto">
          <a:xfrm>
            <a:off x="161925" y="3265488"/>
            <a:ext cx="410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выраженная корреляция с солнечными событиями</a:t>
            </a:r>
            <a:endParaRPr lang="ru-RU" sz="1400">
              <a:solidFill>
                <a:srgbClr val="CC33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ReBooSS\Desktop\em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200775"/>
            <a:ext cx="857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357313" y="6357938"/>
            <a:ext cx="771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103350"/>
                </a:solidFill>
                <a:effectLst/>
                <a:uLnTx/>
                <a:uFillTx/>
              </a:rPr>
              <a:t>Лаборатория радиационной химии Химического факультета МГУ им. М.В. Ломоносова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3528" y="260648"/>
            <a:ext cx="834548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Характеристики основных компонентов актуального спектра</a:t>
            </a:r>
          </a:p>
        </p:txBody>
      </p:sp>
      <p:sp>
        <p:nvSpPr>
          <p:cNvPr id="12" name="Текст 6"/>
          <p:cNvSpPr txBox="1">
            <a:spLocks/>
          </p:cNvSpPr>
          <p:nvPr/>
        </p:nvSpPr>
        <p:spPr bwMode="auto">
          <a:xfrm>
            <a:off x="1425575" y="1624013"/>
            <a:ext cx="387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Вид и энергия ИИ</a:t>
            </a: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 bwMode="auto">
          <a:xfrm>
            <a:off x="520700" y="2071688"/>
            <a:ext cx="648176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Низкоэнергетические электроны (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&lt; 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 кэВ)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Протоны (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&lt; 50 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кэВ), ионы гелия (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&lt;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200 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кэВ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ВУФ-излучение (включая экстремальное)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Электроны средних энергий (2 – 30 кэВ)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Протоны (0.05 – 1 МэВ), ионы гелия (0.2 – 4 МэВ)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Мягкое рентгеновское излучение (1 – 3 кэВ)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Рентгеновское излучение (3 – 25 кэВ), высокоэнергетические протоны и ионы гелия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Диапазон изменения ЛПЭ – от 1 до 200 кэВ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/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мкм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Текст 8"/>
          <p:cNvSpPr txBox="1">
            <a:spLocks/>
          </p:cNvSpPr>
          <p:nvPr/>
        </p:nvSpPr>
        <p:spPr bwMode="auto">
          <a:xfrm>
            <a:off x="5673725" y="1538288"/>
            <a:ext cx="3060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или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 (</a:t>
            </a:r>
            <a:r>
              <a:rPr kumimoji="0" lang="el-G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μ</a:t>
            </a:r>
            <a:r>
              <a:rPr kumimoji="0" lang="en-US" sz="24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мкм</a:t>
            </a:r>
          </a:p>
        </p:txBody>
      </p:sp>
      <p:sp>
        <p:nvSpPr>
          <p:cNvPr id="15" name="Содержимое 11"/>
          <p:cNvSpPr txBox="1">
            <a:spLocks/>
          </p:cNvSpPr>
          <p:nvPr/>
        </p:nvSpPr>
        <p:spPr bwMode="auto">
          <a:xfrm>
            <a:off x="6823075" y="2071688"/>
            <a:ext cx="170973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≤ 0.1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≤ 0.1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≤ 0.1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0.1 – 10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0.1 – 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– 50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&gt; 20 - 50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32656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Физико-химическая модель радиационно-индуцированных эффектов: ключевые факторы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92163" y="1449388"/>
            <a:ext cx="7920037" cy="4770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Основные процессы: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поглощение энергии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перенос энергии (миграция заряда и возбуждения)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фоторадиационные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эффекты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диффузия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десорбция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ре-адсорбция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отжиг дефектов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миграция радикального центра и радикальные реакции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---------------------------------------------------------------------------------------------------------------------------------------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Учет эффектов на межфазных границах (особенно для МКМ и КПМ)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Учет реальных сценариев (солнечные события,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термоциклирование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1200">
                <a:cs typeface="Times New Roman" pitchFamily="18" charset="0"/>
              </a:rPr>
              <a:t>,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6409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Эффект «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ЛПЭ-фильтра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 и границы применимости АДП</a:t>
            </a:r>
            <a: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 noGrp="1" noChangeAspect="1"/>
          </p:cNvGrpSpPr>
          <p:nvPr>
            <p:ph idx="1"/>
          </p:nvPr>
        </p:nvGrpSpPr>
        <p:grpSpPr bwMode="auto">
          <a:xfrm>
            <a:off x="881508" y="1448736"/>
            <a:ext cx="7723575" cy="3689350"/>
            <a:chOff x="2753" y="10522"/>
            <a:chExt cx="7396" cy="4313"/>
          </a:xfrm>
        </p:grpSpPr>
        <p:sp>
          <p:nvSpPr>
            <p:cNvPr id="1024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702" y="10522"/>
              <a:ext cx="6279" cy="2927"/>
            </a:xfrm>
            <a:prstGeom prst="rect">
              <a:avLst/>
            </a:prstGeom>
            <a:solidFill>
              <a:srgbClr val="FFFFFF"/>
            </a:solidFill>
            <a:ln w="63500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2850" y="12536"/>
              <a:ext cx="3014" cy="199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2753" y="13817"/>
              <a:ext cx="3220" cy="101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6356" y="10648"/>
              <a:ext cx="3620" cy="1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 dirty="0" err="1">
                  <a:solidFill>
                    <a:srgbClr val="CC3300"/>
                  </a:solidFill>
                  <a:cs typeface="Times New Roman" pitchFamily="18" charset="0"/>
                </a:rPr>
                <a:t>Поверхностный</a:t>
              </a:r>
              <a:r>
                <a:rPr lang="en-US" sz="1600" b="1" dirty="0">
                  <a:solidFill>
                    <a:srgbClr val="CC3300"/>
                  </a:solidFill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CC3300"/>
                  </a:solidFill>
                  <a:cs typeface="Times New Roman" pitchFamily="18" charset="0"/>
                </a:rPr>
                <a:t>слой</a:t>
              </a:r>
              <a:endParaRPr lang="en-US" sz="1600" b="1" dirty="0">
                <a:solidFill>
                  <a:srgbClr val="CC3300"/>
                </a:solidFill>
              </a:endParaRPr>
            </a:p>
            <a:p>
              <a:pPr eaLnBrk="0" hangingPunct="0"/>
              <a:r>
                <a:rPr lang="en-US" sz="1600" b="1" i="1" dirty="0">
                  <a:solidFill>
                    <a:srgbClr val="CC3300"/>
                  </a:solidFill>
                  <a:cs typeface="Times New Roman" pitchFamily="18" charset="0"/>
                </a:rPr>
                <a:t>L</a:t>
              </a:r>
              <a:r>
                <a:rPr lang="en-US" sz="1600" b="1" dirty="0">
                  <a:solidFill>
                    <a:srgbClr val="CC3300"/>
                  </a:solidFill>
                  <a:cs typeface="Times New Roman" pitchFamily="18" charset="0"/>
                </a:rPr>
                <a:t> = 10 - 225 </a:t>
              </a:r>
              <a:r>
                <a:rPr lang="en-US" sz="1600" b="1" dirty="0" err="1">
                  <a:solidFill>
                    <a:srgbClr val="CC3300"/>
                  </a:solidFill>
                  <a:cs typeface="Times New Roman" pitchFamily="18" charset="0"/>
                </a:rPr>
                <a:t>кэВ</a:t>
              </a:r>
              <a:r>
                <a:rPr lang="en-US" sz="1600" b="1" dirty="0">
                  <a:solidFill>
                    <a:srgbClr val="CC3300"/>
                  </a:solidFill>
                  <a:cs typeface="Times New Roman" pitchFamily="18" charset="0"/>
                </a:rPr>
                <a:t>/</a:t>
              </a:r>
              <a:r>
                <a:rPr lang="en-US" sz="1600" b="1" dirty="0" err="1">
                  <a:solidFill>
                    <a:srgbClr val="CC3300"/>
                  </a:solidFill>
                  <a:cs typeface="Times New Roman" pitchFamily="18" charset="0"/>
                </a:rPr>
                <a:t>мкм</a:t>
              </a:r>
              <a:endParaRPr lang="en-US" sz="1600" b="1" dirty="0">
                <a:solidFill>
                  <a:srgbClr val="CC3300"/>
                </a:solidFill>
              </a:endParaRPr>
            </a:p>
            <a:p>
              <a:pPr eaLnBrk="0" hangingPunct="0"/>
              <a:r>
                <a:rPr lang="en-US" sz="1600" b="1" i="1" dirty="0">
                  <a:solidFill>
                    <a:srgbClr val="CC3300"/>
                  </a:solidFill>
                  <a:cs typeface="Times New Roman" pitchFamily="18" charset="0"/>
                </a:rPr>
                <a:t>E</a:t>
              </a:r>
              <a:r>
                <a:rPr lang="en-US" sz="1600" b="1" i="1" baseline="-30000" dirty="0">
                  <a:solidFill>
                    <a:srgbClr val="CC3300"/>
                  </a:solidFill>
                  <a:cs typeface="Times New Roman" pitchFamily="18" charset="0"/>
                </a:rPr>
                <a:t>0</a:t>
              </a:r>
              <a:r>
                <a:rPr lang="en-US" sz="1600" b="1" i="1" dirty="0">
                  <a:solidFill>
                    <a:srgbClr val="CC3300"/>
                  </a:solidFill>
                  <a:cs typeface="Times New Roman" pitchFamily="18" charset="0"/>
                </a:rPr>
                <a:t>/L </a:t>
              </a:r>
              <a:r>
                <a:rPr lang="en-US" sz="1600" b="1" dirty="0">
                  <a:solidFill>
                    <a:srgbClr val="CC3300"/>
                  </a:solidFill>
                  <a:cs typeface="Times New Roman" pitchFamily="18" charset="0"/>
                </a:rPr>
                <a:t>&lt; 2 </a:t>
              </a:r>
              <a:r>
                <a:rPr lang="en-US" sz="1600" b="1" dirty="0" err="1">
                  <a:solidFill>
                    <a:srgbClr val="CC3300"/>
                  </a:solidFill>
                  <a:cs typeface="Times New Roman" pitchFamily="18" charset="0"/>
                </a:rPr>
                <a:t>мкм</a:t>
              </a:r>
              <a:r>
                <a:rPr lang="ru-RU" sz="1600" b="1" dirty="0">
                  <a:solidFill>
                    <a:srgbClr val="CC3300"/>
                  </a:solidFill>
                  <a:cs typeface="Times New Roman" pitchFamily="18" charset="0"/>
                </a:rPr>
                <a:t> (неприменим)</a:t>
              </a:r>
              <a:endParaRPr lang="en-US" sz="1600" b="1" dirty="0">
                <a:solidFill>
                  <a:srgbClr val="CC3300"/>
                </a:solidFill>
              </a:endParaRPr>
            </a:p>
          </p:txBody>
        </p:sp>
        <p:cxnSp>
          <p:nvCxnSpPr>
            <p:cNvPr id="10253" name="AutoShape 9"/>
            <p:cNvCxnSpPr>
              <a:cxnSpLocks noChangeShapeType="1"/>
            </p:cNvCxnSpPr>
            <p:nvPr/>
          </p:nvCxnSpPr>
          <p:spPr bwMode="auto">
            <a:xfrm>
              <a:off x="5339" y="10942"/>
              <a:ext cx="1" cy="3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6373" y="11784"/>
              <a:ext cx="3437" cy="16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Приповерхностный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слой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L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= 1 - 10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кэВ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/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E</a:t>
              </a:r>
              <a:r>
                <a:rPr lang="en-US" sz="1600" b="1" i="1" baseline="-30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0</a:t>
              </a: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/L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= 2 - 100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(частично применим)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55" name="Rectangle 7"/>
            <p:cNvSpPr>
              <a:spLocks noChangeArrowheads="1"/>
            </p:cNvSpPr>
            <p:nvPr/>
          </p:nvSpPr>
          <p:spPr bwMode="auto">
            <a:xfrm>
              <a:off x="2849" y="11167"/>
              <a:ext cx="3014" cy="203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2849" y="10878"/>
              <a:ext cx="3015" cy="461"/>
            </a:xfrm>
            <a:prstGeom prst="rect">
              <a:avLst/>
            </a:prstGeom>
            <a:solidFill>
              <a:srgbClr val="92CD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6356" y="13174"/>
              <a:ext cx="3793" cy="13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Внутренние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слои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/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объем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L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&lt; 1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кэВ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/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E</a:t>
              </a:r>
              <a:r>
                <a:rPr lang="en-US" sz="1600" b="1" i="1" baseline="-30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0</a:t>
              </a:r>
              <a:r>
                <a:rPr lang="en-US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/L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 &gt; 100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(условно применим)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57" name="Text Box 3"/>
            <p:cNvSpPr txBox="1">
              <a:spLocks noChangeArrowheads="1"/>
            </p:cNvSpPr>
            <p:nvPr/>
          </p:nvSpPr>
          <p:spPr bwMode="auto">
            <a:xfrm>
              <a:off x="3838" y="10941"/>
              <a:ext cx="89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2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58" name="Text Box 2"/>
            <p:cNvSpPr txBox="1">
              <a:spLocks noChangeArrowheads="1"/>
            </p:cNvSpPr>
            <p:nvPr/>
          </p:nvSpPr>
          <p:spPr bwMode="auto">
            <a:xfrm>
              <a:off x="3787" y="12099"/>
              <a:ext cx="113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100 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мкм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244" name="Прямоугольник 23"/>
          <p:cNvSpPr>
            <a:spLocks noChangeArrowheads="1"/>
          </p:cNvSpPr>
          <p:nvPr/>
        </p:nvSpPr>
        <p:spPr bwMode="auto">
          <a:xfrm>
            <a:off x="1420813" y="5070475"/>
            <a:ext cx="585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АДП – аддитивно-дозиметрический подход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425" y="5445125"/>
            <a:ext cx="2574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5499100"/>
            <a:ext cx="25114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3581400" y="1719263"/>
            <a:ext cx="0" cy="4492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81400" y="2168525"/>
            <a:ext cx="0" cy="162083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Лаборатория </a:t>
            </a: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химии высоких энергий: </a:t>
            </a:r>
            <a:br>
              <a:rPr lang="ru-RU" sz="28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 общий срез </a:t>
            </a: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2014</a:t>
            </a:r>
            <a:endParaRPr lang="ru-RU" sz="28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14 научных сотрудников (в т.ч. - 3 совместителя)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5 ИТР </a:t>
            </a:r>
            <a:endParaRPr lang="en-US" sz="20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аспиранта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2 </a:t>
            </a: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дипломника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14 студентов 1 – 4 курсов (курсовые, научная работа)</a:t>
            </a:r>
            <a:endParaRPr lang="ru-RU" sz="2000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2"/>
                </a:solidFill>
                <a:latin typeface="Arial" charset="0"/>
              </a:rPr>
              <a:t>«взаимопроникновение» с лабораторией радиационного модифицирования полимеров ИСПМ РАН</a:t>
            </a:r>
          </a:p>
          <a:p>
            <a:pPr>
              <a:lnSpc>
                <a:spcPct val="80000"/>
              </a:lnSpc>
            </a:pPr>
            <a:endParaRPr lang="en-US" sz="2000" b="1" u="sng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 u="sng" dirty="0" smtClean="0">
                <a:solidFill>
                  <a:schemeClr val="accent2"/>
                </a:solidFill>
                <a:latin typeface="Arial" charset="0"/>
              </a:rPr>
              <a:t>Гранты и проекты: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Проект РНФ -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Проекты РФФИ </a:t>
            </a: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– </a:t>
            </a:r>
            <a:r>
              <a:rPr lang="ru-RU" sz="2000" b="1" dirty="0" smtClean="0">
                <a:solidFill>
                  <a:srgbClr val="FF3300"/>
                </a:solidFill>
                <a:latin typeface="Arial" charset="0"/>
              </a:rPr>
              <a:t>3</a:t>
            </a:r>
            <a:endParaRPr lang="ru-RU" sz="2000" b="1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Хоздоговорные работы –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ru-RU" sz="20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" y="-11113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750" y="-1"/>
            <a:ext cx="8191500" cy="8969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Физико-химическая модель: общая схема и алгоритм использования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87" descr="Безымянны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7062"/>
            <a:ext cx="914400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Классификация материалов на основе радиационно-химического подхода </a:t>
            </a:r>
            <a:b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(пример многослойной конструкции)</a:t>
            </a:r>
          </a:p>
        </p:txBody>
      </p:sp>
      <p:sp>
        <p:nvSpPr>
          <p:cNvPr id="20483" name="Rectangle 24"/>
          <p:cNvSpPr>
            <a:spLocks noChangeArrowheads="1"/>
          </p:cNvSpPr>
          <p:nvPr/>
        </p:nvSpPr>
        <p:spPr bwMode="auto">
          <a:xfrm>
            <a:off x="0" y="9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4" name="Picture 22" descr="сло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3" y="1628775"/>
            <a:ext cx="6394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611188" y="1781175"/>
            <a:ext cx="2876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Многослойная внешняя термоизоляция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6" name="Text Box 20"/>
          <p:cNvSpPr txBox="1">
            <a:spLocks noChangeArrowheads="1"/>
          </p:cNvSpPr>
          <p:nvPr/>
        </p:nvSpPr>
        <p:spPr bwMode="auto">
          <a:xfrm>
            <a:off x="611188" y="2635250"/>
            <a:ext cx="2606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Адгезивный слой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611188" y="3519488"/>
            <a:ext cx="2606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Адгезивный слой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611188" y="5245100"/>
            <a:ext cx="26066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Адгезивный слой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611188" y="3030538"/>
            <a:ext cx="33305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Конструкционный слой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611188" y="5664200"/>
            <a:ext cx="33305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Конструкционный слой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611188" y="4329113"/>
            <a:ext cx="35099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Слой пенистого материала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3746500" y="1757363"/>
            <a:ext cx="1095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1А/1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740150" y="1989138"/>
            <a:ext cx="10620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1А/2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3746500" y="2259013"/>
            <a:ext cx="12763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1А/2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5" name="Text Box 11"/>
          <p:cNvSpPr txBox="1">
            <a:spLocks noChangeArrowheads="1"/>
          </p:cNvSpPr>
          <p:nvPr/>
        </p:nvSpPr>
        <p:spPr bwMode="auto">
          <a:xfrm>
            <a:off x="3746500" y="2619375"/>
            <a:ext cx="762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2А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6" name="Text Box 10"/>
          <p:cNvSpPr txBox="1">
            <a:spLocks noChangeArrowheads="1"/>
          </p:cNvSpPr>
          <p:nvPr/>
        </p:nvSpPr>
        <p:spPr bwMode="auto">
          <a:xfrm>
            <a:off x="3762375" y="3519488"/>
            <a:ext cx="762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2А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7" name="Text Box 9"/>
          <p:cNvSpPr txBox="1">
            <a:spLocks noChangeArrowheads="1"/>
          </p:cNvSpPr>
          <p:nvPr/>
        </p:nvSpPr>
        <p:spPr bwMode="auto">
          <a:xfrm>
            <a:off x="3762375" y="5229225"/>
            <a:ext cx="762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2А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8" name="Text Box 8"/>
          <p:cNvSpPr txBox="1">
            <a:spLocks noChangeArrowheads="1"/>
          </p:cNvSpPr>
          <p:nvPr/>
        </p:nvSpPr>
        <p:spPr bwMode="auto">
          <a:xfrm>
            <a:off x="3749675" y="2978150"/>
            <a:ext cx="762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99" name="Text Box 7"/>
          <p:cNvSpPr txBox="1">
            <a:spLocks noChangeArrowheads="1"/>
          </p:cNvSpPr>
          <p:nvPr/>
        </p:nvSpPr>
        <p:spPr bwMode="auto">
          <a:xfrm>
            <a:off x="3749675" y="4329113"/>
            <a:ext cx="762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0" name="Text Box 6"/>
          <p:cNvSpPr txBox="1">
            <a:spLocks noChangeArrowheads="1"/>
          </p:cNvSpPr>
          <p:nvPr/>
        </p:nvSpPr>
        <p:spPr bwMode="auto">
          <a:xfrm>
            <a:off x="3749675" y="5589588"/>
            <a:ext cx="762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endParaRPr 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3492500" y="1808163"/>
            <a:ext cx="246063" cy="90646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31800" y="7938"/>
            <a:ext cx="8229600" cy="96043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Формулировка требований к материалам (предварительные критерии)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998538"/>
          <a:ext cx="8589648" cy="55644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59"/>
                <a:gridCol w="4230564"/>
                <a:gridCol w="990732"/>
                <a:gridCol w="2918293"/>
              </a:tblGrid>
              <a:tr h="6300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/>
                        <a:t>№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/>
                        <a:t>Критерий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/>
                        <a:t>Группа</a:t>
                      </a:r>
                      <a:r>
                        <a:rPr lang="ru-RU" sz="1400" b="0" baseline="0" dirty="0" smtClean="0"/>
                        <a:t> материалов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/>
                        <a:t>Параметры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Поверхностная радиационная стойкость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1А,</a:t>
                      </a:r>
                      <a:r>
                        <a:rPr lang="ru-RU" sz="1400" b="1" baseline="0" dirty="0" smtClean="0"/>
                        <a:t> 1Б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Карбонизация, изменение. элем. состава</a:t>
                      </a:r>
                      <a:r>
                        <a:rPr lang="ru-RU" sz="1400" b="1" baseline="0" dirty="0" smtClean="0"/>
                        <a:t> ПВ, </a:t>
                      </a: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α</a:t>
                      </a:r>
                      <a:r>
                        <a:rPr kumimoji="0" lang="en-US" sz="1400" b="1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en-US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ε</a:t>
                      </a:r>
                      <a:r>
                        <a:rPr kumimoji="0" lang="en-US" sz="1400" b="1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ru-RU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lang="ru-RU" sz="1400" b="1" baseline="0" dirty="0" smtClean="0"/>
                        <a:t>внешняя адгезия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Устойчивость </a:t>
                      </a:r>
                      <a:r>
                        <a:rPr lang="ru-RU" sz="1400" b="1" baseline="0" dirty="0" smtClean="0"/>
                        <a:t>к действию проникающих ИИ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1А,</a:t>
                      </a:r>
                      <a:r>
                        <a:rPr lang="ru-RU" sz="1400" b="1" baseline="0" dirty="0" smtClean="0"/>
                        <a:t> 1Б, 2А, 2Б, 2В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α</a:t>
                      </a:r>
                      <a:r>
                        <a:rPr kumimoji="0" lang="en-US" sz="1400" b="1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en-US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ε</a:t>
                      </a:r>
                      <a:r>
                        <a:rPr kumimoji="0" lang="en-US" sz="1400" b="1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en-US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мех.,  </a:t>
                      </a: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тепло-физ</a:t>
                      </a:r>
                      <a:r>
                        <a:rPr kumimoji="0" lang="ru-RU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(до 10 </a:t>
                      </a:r>
                      <a:r>
                        <a:rPr kumimoji="0" lang="ru-RU" sz="1400" b="1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МГр</a:t>
                      </a:r>
                      <a:r>
                        <a:rPr kumimoji="0" lang="ru-RU" sz="1400" b="1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Низкое радиационно-индуцированное </a:t>
                      </a:r>
                      <a:r>
                        <a:rPr lang="ru-RU" sz="1400" b="1" dirty="0" err="1" smtClean="0"/>
                        <a:t>газовыделение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1А, 1Б, 2А,</a:t>
                      </a:r>
                      <a:r>
                        <a:rPr lang="ru-RU" sz="1400" b="1" baseline="0" dirty="0" smtClean="0"/>
                        <a:t> 2Б, 2В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b="1" dirty="0" err="1" smtClean="0"/>
                        <a:t>G</a:t>
                      </a:r>
                      <a:r>
                        <a:rPr lang="en-US" sz="1400" b="1" baseline="-25000" dirty="0" err="1" smtClean="0"/>
                        <a:t>eff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en-US" sz="1400" b="1" dirty="0" smtClean="0"/>
                        <a:t>(X)</a:t>
                      </a:r>
                      <a:r>
                        <a:rPr lang="en-US" sz="1400" b="1" baseline="0" dirty="0" smtClean="0"/>
                        <a:t> &lt;0.2 (</a:t>
                      </a:r>
                      <a:r>
                        <a:rPr lang="ru-RU" sz="1400" b="1" baseline="0" dirty="0" smtClean="0"/>
                        <a:t>до 1 – 10 </a:t>
                      </a:r>
                      <a:r>
                        <a:rPr lang="ru-RU" sz="1400" b="1" baseline="0" dirty="0" err="1" smtClean="0"/>
                        <a:t>МГр</a:t>
                      </a:r>
                      <a:r>
                        <a:rPr lang="ru-RU" sz="1400" b="1" baseline="0" dirty="0" smtClean="0"/>
                        <a:t>)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Фоторадиационная</a:t>
                      </a:r>
                      <a:r>
                        <a:rPr lang="ru-RU" sz="1400" b="1" dirty="0" smtClean="0"/>
                        <a:t> устойчивость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1А,</a:t>
                      </a:r>
                      <a:r>
                        <a:rPr lang="ru-RU" sz="1400" b="1" baseline="0" dirty="0" smtClean="0"/>
                        <a:t> 1Б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*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Статическая и динамическая устойчивость</a:t>
                      </a:r>
                      <a:r>
                        <a:rPr lang="ru-RU" sz="1400" b="1" baseline="0" dirty="0" smtClean="0"/>
                        <a:t>  к РТ воздействию 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*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6 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Радиационно-электрофизическая устойчивость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1А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Стационарная электризация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Композиционная устойчивость</a:t>
                      </a:r>
                      <a:r>
                        <a:rPr lang="ru-RU" sz="1400" b="1" baseline="0" dirty="0" smtClean="0"/>
                        <a:t> 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1Б, 2В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Межфазная</a:t>
                      </a:r>
                      <a:r>
                        <a:rPr lang="ru-RU" sz="1400" b="1" baseline="0" dirty="0" smtClean="0"/>
                        <a:t> адгезия и </a:t>
                      </a:r>
                      <a:r>
                        <a:rPr lang="ru-RU" sz="1400" b="1" baseline="0" dirty="0" err="1" smtClean="0"/>
                        <a:t>комп</a:t>
                      </a:r>
                      <a:r>
                        <a:rPr lang="ru-RU" sz="1400" b="1" baseline="0" dirty="0" smtClean="0"/>
                        <a:t>. прочность (до 0.1 – 1 </a:t>
                      </a:r>
                      <a:r>
                        <a:rPr lang="ru-RU" sz="1400" b="1" baseline="0" dirty="0" err="1" smtClean="0"/>
                        <a:t>МГр</a:t>
                      </a:r>
                      <a:r>
                        <a:rPr lang="ru-RU" sz="1400" b="1" baseline="0" dirty="0" smtClean="0"/>
                        <a:t>)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Устойчивость</a:t>
                      </a:r>
                      <a:r>
                        <a:rPr lang="ru-RU" sz="1400" b="1" baseline="0" dirty="0" smtClean="0"/>
                        <a:t> к действию ИИ при наличии внутренней газовой среды и стационарного градиента температур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2Б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*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04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Радиационно-экологическая</a:t>
                      </a:r>
                      <a:r>
                        <a:rPr lang="ru-RU" sz="1400" b="1" baseline="0" dirty="0" smtClean="0"/>
                        <a:t> устойчивость (внутренняя среда КА)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/>
                        <a:t>*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906072" cy="5397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Рекомендации и предложения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600075" y="819150"/>
            <a:ext cx="8293100" cy="5219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Радиационно-химический подход с использованием предложенной физико-химической модели может быть использован для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экспертизы предложений по материалам и конструкциям, планируемым к длительному использованию в условиях окололунного пространства и Луны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Актуальная задача – разработка основ новой методики ускоренных испытаний материалов, ориентированных на условия окололунного пространства и Луны (условно –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«Луна-тест» или «Луна-модель»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). Особое внимание следует уделить информации о «предвестниках» критической деградации материалов на ранних стадиях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перспективе необходима разработка и постановка корректного и информативного натурного материаловедческого эксперимента с дистанционным мониторингом 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in situ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(условно –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«Луна –лаборатория»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Элементы такого подхода могут быть отработаны в ходе активных экспериментов нового типа на НЗО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400" dirty="0" smtClean="0">
              <a:cs typeface="Tahoma" pitchFamily="34" charset="0"/>
            </a:endParaRPr>
          </a:p>
          <a:p>
            <a:pPr eaLnBrk="1" hangingPunct="1"/>
            <a:endParaRPr lang="ru-RU" sz="2000" dirty="0" smtClean="0">
              <a:cs typeface="Tahoma" pitchFamily="34" charset="0"/>
            </a:endParaRPr>
          </a:p>
        </p:txBody>
      </p:sp>
      <p:pic>
        <p:nvPicPr>
          <p:cNvPr id="23556" name="Picture 7" descr="C:\Users\ReBooSS\Desktop\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200775"/>
            <a:ext cx="857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57313" y="6357938"/>
            <a:ext cx="7715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03350"/>
                </a:solidFill>
              </a:rPr>
              <a:t>Лаборатория радиационной химии Химического факультета МГУ им. М.В. Ломоносова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3610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Радиационная стойкость </a:t>
            </a:r>
            <a:r>
              <a:rPr lang="ru-RU" sz="28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мезитилена</a:t>
            </a:r>
            <a:r>
              <a:rPr lang="ru-RU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и систем </a:t>
            </a:r>
            <a:r>
              <a:rPr lang="ru-RU" sz="28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мезитилен</a:t>
            </a:r>
            <a:r>
              <a:rPr lang="ru-RU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- ксилол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680520"/>
          </a:xfrm>
        </p:spPr>
        <p:txBody>
          <a:bodyPr/>
          <a:lstStyle/>
          <a:p>
            <a:r>
              <a:rPr lang="ru-RU" sz="1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Постановка задачи: </a:t>
            </a:r>
            <a:r>
              <a:rPr lang="ru-RU" sz="1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«шариковый» холодный замедлитель нейтронов на основе сфер аморфной смеси </a:t>
            </a:r>
            <a:r>
              <a:rPr lang="ru-RU" sz="18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мезитилен</a:t>
            </a:r>
            <a:r>
              <a:rPr lang="ru-RU" sz="1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– м-ксилол при 30 – 40 </a:t>
            </a:r>
            <a:r>
              <a:rPr lang="en-US" sz="1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 (</a:t>
            </a:r>
            <a:r>
              <a:rPr lang="ru-RU" sz="1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ИБР-2М, ОИЯИ, 2012) – альтернатива «жидководородному» и «</a:t>
            </a:r>
            <a:r>
              <a:rPr lang="ru-RU" sz="1800" b="1" i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твердометановому</a:t>
            </a:r>
            <a:r>
              <a:rPr lang="ru-RU" sz="1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 замедлителям </a:t>
            </a:r>
          </a:p>
          <a:p>
            <a:endParaRPr lang="ru-RU" sz="24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248472" cy="31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Радиационно-химическая проблема</a:t>
            </a:r>
            <a:r>
              <a:rPr lang="ru-RU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800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радиационная стойкость замедлителя при больших дозах смешанного облучения (накопление </a:t>
            </a:r>
            <a:r>
              <a:rPr lang="ru-RU" sz="1800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радиолитического</a:t>
            </a:r>
            <a:r>
              <a:rPr lang="ru-RU" sz="1800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водорода, образование олигомеров и полимеров при облучении и в </a:t>
            </a:r>
            <a:r>
              <a:rPr lang="ru-RU" sz="1800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пострадиационном</a:t>
            </a:r>
            <a:r>
              <a:rPr lang="ru-RU" sz="1800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режиме)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Образование радикалов при радиолизе систем </a:t>
            </a:r>
            <a:r>
              <a:rPr lang="ru-RU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мезителен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–м-ксилол при 77 К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384376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Образуются, в основном, радикалы </a:t>
            </a:r>
            <a:r>
              <a:rPr lang="ru-RU" sz="2000" dirty="0" err="1" smtClean="0">
                <a:solidFill>
                  <a:schemeClr val="tx2"/>
                </a:solidFill>
              </a:rPr>
              <a:t>бензильного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en-US" sz="2000" dirty="0" smtClean="0">
                <a:solidFill>
                  <a:schemeClr val="tx2"/>
                </a:solidFill>
              </a:rPr>
              <a:t>RCH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aseline="38000" dirty="0" smtClean="0">
                <a:solidFill>
                  <a:schemeClr val="tx2"/>
                </a:solidFill>
              </a:rPr>
              <a:t>.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r>
              <a:rPr lang="ru-RU" sz="2000" dirty="0" smtClean="0">
                <a:solidFill>
                  <a:schemeClr val="tx2"/>
                </a:solidFill>
              </a:rPr>
              <a:t>типа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Сигналы радикалов </a:t>
            </a:r>
            <a:r>
              <a:rPr lang="ru-RU" sz="2000" dirty="0" err="1" smtClean="0">
                <a:solidFill>
                  <a:schemeClr val="tx2"/>
                </a:solidFill>
              </a:rPr>
              <a:t>циклогексадиенильного</a:t>
            </a:r>
            <a:r>
              <a:rPr lang="ru-RU" sz="2000" dirty="0" smtClean="0">
                <a:solidFill>
                  <a:schemeClr val="tx2"/>
                </a:solidFill>
              </a:rPr>
              <a:t> типа  </a:t>
            </a:r>
            <a:r>
              <a:rPr lang="ru-RU" sz="2000" i="1" dirty="0" smtClean="0">
                <a:solidFill>
                  <a:schemeClr val="tx2"/>
                </a:solidFill>
              </a:rPr>
              <a:t>а</a:t>
            </a:r>
            <a:r>
              <a:rPr lang="ru-RU" sz="2000" dirty="0" smtClean="0">
                <a:solidFill>
                  <a:schemeClr val="tx2"/>
                </a:solidFill>
              </a:rPr>
              <a:t>(2</a:t>
            </a:r>
            <a:r>
              <a:rPr lang="en-US" sz="2000" dirty="0" smtClean="0">
                <a:solidFill>
                  <a:schemeClr val="tx2"/>
                </a:solidFill>
              </a:rPr>
              <a:t>H ~ 5 </a:t>
            </a:r>
            <a:r>
              <a:rPr lang="ru-RU" sz="2000" dirty="0" smtClean="0">
                <a:solidFill>
                  <a:schemeClr val="tx2"/>
                </a:solidFill>
              </a:rPr>
              <a:t>мТл) проявляются при увеличении дозы</a:t>
            </a: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916832"/>
          <a:ext cx="4752528" cy="3672408"/>
        </p:xfrm>
        <a:graphic>
          <a:graphicData uri="http://schemas.openxmlformats.org/presentationml/2006/ole">
            <p:oleObj spid="_x0000_s73730" name="Graph" r:id="rId3" imgW="4276800" imgH="3024000" progId="Origin50.Grap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6168" y="6021288"/>
            <a:ext cx="6982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/>
              <a:t>Спектры ЭПР системы </a:t>
            </a:r>
            <a:r>
              <a:rPr lang="ru-RU" sz="1800" b="1" dirty="0" err="1" smtClean="0"/>
              <a:t>мезитилен</a:t>
            </a:r>
            <a:r>
              <a:rPr lang="ru-RU" sz="1800" b="1" dirty="0" smtClean="0"/>
              <a:t> – ксилол (75</a:t>
            </a:r>
            <a:r>
              <a:rPr lang="en-US" sz="1800" b="1" dirty="0" smtClean="0"/>
              <a:t>/25, </a:t>
            </a:r>
            <a:r>
              <a:rPr lang="ru-RU" sz="1800" b="1" dirty="0" smtClean="0"/>
              <a:t>стекло), </a:t>
            </a:r>
            <a:endParaRPr lang="en-US" sz="1800" b="1" dirty="0" smtClean="0"/>
          </a:p>
          <a:p>
            <a:r>
              <a:rPr lang="ru-RU" sz="1800" b="1" dirty="0" smtClean="0"/>
              <a:t>облученной </a:t>
            </a:r>
            <a:r>
              <a:rPr lang="ru-RU" sz="1800" b="1" dirty="0" smtClean="0"/>
              <a:t>при 77 К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Сравнение выходов радикалов при низкотемпературном радиолизе систем различного состава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8"/>
          <a:ext cx="8291265" cy="4617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Образец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спин/г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частиц/100 эВ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Мезитилен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8.3·10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0.34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-ксилол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5.4·10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0.22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50/50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1.2·10</a:t>
                      </a:r>
                      <a:r>
                        <a:rPr lang="ru-RU" sz="16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0.49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75/25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1.4·10</a:t>
                      </a:r>
                      <a:r>
                        <a:rPr lang="ru-RU" sz="1600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0.57</a:t>
                      </a: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90/10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0.45</a:t>
                      </a:r>
                    </a:p>
                  </a:txBody>
                  <a:tcPr marL="68580" marR="68580" marT="0" marB="0" anchor="ctr"/>
                </a:tc>
              </a:tr>
              <a:tr h="508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75/25 + 2% нафталина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0.57</a:t>
                      </a:r>
                    </a:p>
                  </a:txBody>
                  <a:tcPr marL="68580" marR="68580" marT="0" marB="0" anchor="ctr"/>
                </a:tc>
              </a:tr>
              <a:tr h="508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75/25 + 5% нафталина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0.41</a:t>
                      </a:r>
                    </a:p>
                  </a:txBody>
                  <a:tcPr marL="68580" marR="68580" marT="0" marB="0" anchor="ctr"/>
                </a:tc>
              </a:tr>
              <a:tr h="508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смесь м/к 75/25 + 1% антрацена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0.41</a:t>
                      </a: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мезитилен + 1% фреона-11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0.78</a:t>
                      </a:r>
                    </a:p>
                  </a:txBody>
                  <a:tcPr marL="68580" marR="68580" marT="0" marB="0" anchor="ctr"/>
                </a:tc>
              </a:tr>
              <a:tr h="386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ru-RU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-ксилол + 1% фреона-11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8.0·10</a:t>
                      </a:r>
                      <a:r>
                        <a:rPr lang="ru-RU" sz="16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06613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Влияние добавок конденсированных ароматических соединений: защита по типу «губки»</a:t>
            </a:r>
            <a:endParaRPr lang="ru-RU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520" y="1844824"/>
          <a:ext cx="4276725" cy="3024187"/>
        </p:xfrm>
        <a:graphic>
          <a:graphicData uri="http://schemas.openxmlformats.org/presentationml/2006/ole">
            <p:oleObj spid="_x0000_s74754" name="Graph" r:id="rId3" imgW="4276800" imgH="3024000" progId="Origin50.Grap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16016" y="1988840"/>
          <a:ext cx="4122737" cy="2900363"/>
        </p:xfrm>
        <a:graphic>
          <a:graphicData uri="http://schemas.openxmlformats.org/presentationml/2006/ole">
            <p:oleObj spid="_x0000_s74755" name="Graph" r:id="rId4" imgW="4122720" imgH="2900160" progId="Origin50.Graph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22920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</a:rPr>
              <a:t>Появляются </a:t>
            </a:r>
            <a:r>
              <a:rPr lang="ru-RU" sz="1800" dirty="0" err="1" smtClean="0">
                <a:solidFill>
                  <a:schemeClr val="accent2"/>
                </a:solidFill>
              </a:rPr>
              <a:t>ион-радикалы</a:t>
            </a:r>
            <a:r>
              <a:rPr lang="ru-RU" sz="1800" dirty="0" smtClean="0">
                <a:solidFill>
                  <a:schemeClr val="accent2"/>
                </a:solidFill>
              </a:rPr>
              <a:t> добавок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Суммарный выход радикалов </a:t>
            </a:r>
            <a:r>
              <a:rPr lang="ru-RU" sz="1800" b="1" i="1" dirty="0" smtClean="0">
                <a:solidFill>
                  <a:schemeClr val="accent2"/>
                </a:solidFill>
              </a:rPr>
              <a:t>снижается</a:t>
            </a:r>
          </a:p>
          <a:p>
            <a:r>
              <a:rPr lang="ru-RU" sz="1800" b="1" i="1" dirty="0" smtClean="0">
                <a:solidFill>
                  <a:schemeClr val="accent2"/>
                </a:solidFill>
              </a:rPr>
              <a:t>Наблюдается люминесценция при разогреве облученных образцов</a:t>
            </a:r>
            <a:endParaRPr lang="ru-RU" sz="1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Радиолиз </a:t>
            </a:r>
            <a:r>
              <a:rPr lang="ru-RU" sz="2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мезитилена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 ксилола при 7 К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об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11" y="1268760"/>
            <a:ext cx="4198066" cy="3168352"/>
          </a:xfrm>
          <a:prstGeom prst="rect">
            <a:avLst/>
          </a:prstGeom>
          <a:noFill/>
        </p:spPr>
      </p:pic>
      <p:pic>
        <p:nvPicPr>
          <p:cNvPr id="6" name="Рисунок 5" descr="цент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176464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72514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</a:rPr>
              <a:t>Спектры ЭПР (а) </a:t>
            </a:r>
            <a:r>
              <a:rPr lang="ru-RU" sz="1800" b="1" dirty="0" err="1" smtClean="0">
                <a:solidFill>
                  <a:schemeClr val="accent2"/>
                </a:solidFill>
              </a:rPr>
              <a:t>мезитилена</a:t>
            </a:r>
            <a:r>
              <a:rPr lang="ru-RU" sz="1800" b="1" dirty="0" smtClean="0">
                <a:solidFill>
                  <a:schemeClr val="accent2"/>
                </a:solidFill>
              </a:rPr>
              <a:t> и (б) м-ксилола, облученных при 7 К до дозы 3.1 </a:t>
            </a:r>
            <a:r>
              <a:rPr lang="ru-RU" sz="1800" b="1" dirty="0" err="1" smtClean="0">
                <a:solidFill>
                  <a:schemeClr val="accent2"/>
                </a:solidFill>
              </a:rPr>
              <a:t>кГр</a:t>
            </a:r>
            <a:endParaRPr lang="ru-RU" sz="1800" b="1" dirty="0" smtClean="0">
              <a:solidFill>
                <a:schemeClr val="accent2"/>
              </a:solidFill>
            </a:endParaRPr>
          </a:p>
          <a:p>
            <a:endParaRPr lang="ru-RU" sz="1800" b="1" dirty="0" smtClean="0">
              <a:solidFill>
                <a:schemeClr val="accent2"/>
              </a:solidFill>
            </a:endParaRPr>
          </a:p>
          <a:p>
            <a:r>
              <a:rPr lang="ru-RU" sz="1800" b="1" dirty="0" smtClean="0">
                <a:solidFill>
                  <a:schemeClr val="accent2"/>
                </a:solidFill>
              </a:rPr>
              <a:t>- состав радикалов принципиально не отличается</a:t>
            </a:r>
          </a:p>
          <a:p>
            <a:r>
              <a:rPr lang="ru-RU" sz="1800" b="1" dirty="0" smtClean="0">
                <a:solidFill>
                  <a:schemeClr val="accent2"/>
                </a:solidFill>
              </a:rPr>
              <a:t>- отсутствуют стабилизированные атомы водорода или </a:t>
            </a:r>
            <a:r>
              <a:rPr lang="ru-RU" sz="1800" b="1" dirty="0" err="1" smtClean="0">
                <a:solidFill>
                  <a:schemeClr val="accent2"/>
                </a:solidFill>
              </a:rPr>
              <a:t>метильные</a:t>
            </a:r>
            <a:r>
              <a:rPr lang="ru-RU" sz="1800" b="1" dirty="0" smtClean="0">
                <a:solidFill>
                  <a:schemeClr val="accent2"/>
                </a:solidFill>
              </a:rPr>
              <a:t> радикалы </a:t>
            </a:r>
            <a:endParaRPr lang="ru-RU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Облучение в условиях реального реакторного эксперимента до больших доз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23528" y="1844824"/>
          <a:ext cx="5419197" cy="3816424"/>
        </p:xfrm>
        <a:graphic>
          <a:graphicData uri="http://schemas.openxmlformats.org/presentationml/2006/ole">
            <p:oleObj spid="_x0000_s75778" name="Graph" r:id="rId3" imgW="4154400" imgH="2926080" progId="Origin50.Grap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40152" y="1556792"/>
            <a:ext cx="2987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Деградация химической структуры углеводородов остается умеренной даже при очень больших дозах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Наблюдается дегидрирование (снижается интенсивность полос, отвечающих валентным колебаниям С—Н )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При длительном контакте облученных образцов с воздухом происходит частичное </a:t>
            </a:r>
            <a:r>
              <a:rPr lang="ru-RU" sz="1600" dirty="0" err="1" smtClean="0">
                <a:solidFill>
                  <a:schemeClr val="tx2"/>
                </a:solidFill>
              </a:rPr>
              <a:t>оксиление</a:t>
            </a:r>
            <a:r>
              <a:rPr lang="ru-RU" sz="1600" dirty="0" smtClean="0">
                <a:solidFill>
                  <a:schemeClr val="tx2"/>
                </a:solidFill>
              </a:rPr>
              <a:t>  (появление С=О групп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320480" cy="345638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Фундаментальные аспекты радиационной химии молекулярных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систем</a:t>
            </a:r>
            <a:r>
              <a:rPr lang="ru-RU" sz="16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селективность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и эффекты «тонкой настройки»</a:t>
            </a:r>
            <a:r>
              <a:rPr lang="en-US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(реакции избыточных электронов и </a:t>
            </a:r>
            <a:r>
              <a:rPr lang="ru-RU" sz="1600" dirty="0" err="1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катион-радикалов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1600" b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Радиационно-химические </a:t>
            </a:r>
            <a:r>
              <a:rPr lang="ru-RU" sz="1600" b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превращения при гелиевых температурах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; динамика атомов и радикалов в твердых матрицах;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600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и исследование </a:t>
            </a:r>
            <a:r>
              <a:rPr lang="ru-RU" sz="1600" i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гидридов инертных </a:t>
            </a:r>
            <a:r>
              <a:rPr lang="ru-RU" sz="1600" i="1" dirty="0" smtClean="0">
                <a:solidFill>
                  <a:srgbClr val="2D2DB9"/>
                </a:solidFill>
                <a:latin typeface="Arial" pitchFamily="34" charset="0"/>
                <a:cs typeface="Arial" pitchFamily="34" charset="0"/>
              </a:rPr>
              <a:t>газов</a:t>
            </a:r>
          </a:p>
          <a:p>
            <a:r>
              <a:rPr lang="ru-RU" sz="1600" b="1" kern="1200" dirty="0" smtClean="0">
                <a:solidFill>
                  <a:schemeClr val="accent2"/>
                </a:solidFill>
                <a:latin typeface="Arial" charset="0"/>
              </a:rPr>
              <a:t>Радиационно-химический </a:t>
            </a:r>
            <a:r>
              <a:rPr lang="ru-RU" sz="1600" b="1" kern="1200" dirty="0" smtClean="0">
                <a:solidFill>
                  <a:schemeClr val="accent2"/>
                </a:solidFill>
                <a:latin typeface="Arial" charset="0"/>
              </a:rPr>
              <a:t>синтез </a:t>
            </a:r>
            <a:r>
              <a:rPr lang="ru-RU" sz="1600" b="1" kern="1200" dirty="0" err="1" smtClean="0">
                <a:solidFill>
                  <a:schemeClr val="accent2"/>
                </a:solidFill>
                <a:latin typeface="Arial" charset="0"/>
              </a:rPr>
              <a:t>металл-полимерных</a:t>
            </a:r>
            <a:r>
              <a:rPr lang="ru-RU" sz="1600" b="1" kern="12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600" b="1" kern="1200" dirty="0" smtClean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1600" b="1" kern="1200" dirty="0" err="1" smtClean="0">
                <a:solidFill>
                  <a:schemeClr val="accent2"/>
                </a:solidFill>
                <a:latin typeface="Arial" charset="0"/>
              </a:rPr>
              <a:t>ганокомпозитов</a:t>
            </a:r>
            <a:endParaRPr lang="ru-RU" sz="1600" b="1" kern="1200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Радиационная химия </a:t>
            </a:r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краун-эфиров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краунсодержащих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систем</a:t>
            </a:r>
          </a:p>
          <a:p>
            <a:r>
              <a:rPr lang="ru-RU" sz="1600" b="1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-------------------------------------------------------</a:t>
            </a:r>
          </a:p>
          <a:p>
            <a:pPr lvl="0">
              <a:lnSpc>
                <a:spcPct val="90000"/>
              </a:lnSpc>
              <a:buNone/>
            </a:pPr>
            <a:r>
              <a:rPr lang="ru-RU" sz="1600" b="1" i="1" kern="1200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Кинетика радикальных реакций </a:t>
            </a:r>
            <a:r>
              <a:rPr lang="ru-RU" sz="1600" b="1" i="1" kern="1200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присоединения </a:t>
            </a:r>
            <a:r>
              <a:rPr lang="ru-RU" sz="1600" b="1" i="1" kern="1200" dirty="0" smtClean="0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(ст.н.с. М.М. Силаев)</a:t>
            </a:r>
          </a:p>
          <a:p>
            <a:pPr lvl="0">
              <a:lnSpc>
                <a:spcPct val="90000"/>
              </a:lnSpc>
              <a:buNone/>
            </a:pPr>
            <a:endParaRPr lang="ru-RU" sz="1800" i="1" kern="1200" dirty="0" smtClean="0">
              <a:solidFill>
                <a:srgbClr val="FF3300"/>
              </a:solidFill>
              <a:latin typeface="Arial" charset="0"/>
              <a:sym typeface="Wingdings" pitchFamily="2" charset="2"/>
            </a:endParaRPr>
          </a:p>
          <a:p>
            <a:endParaRPr lang="ru-RU" sz="1600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2D2DB9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92488" cy="417646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Настраиваемые реакции избыточных электронов и </a:t>
            </a:r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микросольватация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(РФФИ, В.И. Фельдман)</a:t>
            </a: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Электроны в ионных жидкостях (РФФИ, Е.В. Саенко)</a:t>
            </a:r>
          </a:p>
          <a:p>
            <a:r>
              <a:rPr lang="ru-RU" sz="1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Ион-радикалы</a:t>
            </a: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и радиационная стойкость органических карбонатов (РФФИ, Е.С. Ширяева)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Радиационно-индуцированные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интермедиаты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необычные молекулы в низкотемпературных матрицах: спектроскопия, динамика и управление химическими процессами (РНФ)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--------------------------------------------------------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---------(+ формальдегид)</a:t>
            </a:r>
            <a:endPara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Эволюция тематик ЛХВЭ в контексте научных проектов</a:t>
            </a:r>
            <a:endParaRPr lang="ru-RU" sz="2400" dirty="0">
              <a:solidFill>
                <a:schemeClr val="accent2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4283968" y="1772816"/>
            <a:ext cx="576064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4283968" y="2420888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4283968" y="2420888"/>
            <a:ext cx="576064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4283968" y="2420888"/>
            <a:ext cx="576064" cy="12961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4139952" y="3933056"/>
            <a:ext cx="6480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/>
          <p:nvPr/>
        </p:nvCxnSpPr>
        <p:spPr bwMode="auto">
          <a:xfrm>
            <a:off x="4788024" y="5085184"/>
            <a:ext cx="32403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4788024" y="5661248"/>
            <a:ext cx="32403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Доказательство образования сопряженных структур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3528" y="1844824"/>
          <a:ext cx="4104456" cy="3096344"/>
        </p:xfrm>
        <a:graphic>
          <a:graphicData uri="http://schemas.openxmlformats.org/presentationml/2006/ole">
            <p:oleObj spid="_x0000_s76802" name="Graph" r:id="rId3" imgW="4276800" imgH="3025440" progId="Origin50.Graph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788024" y="1484784"/>
          <a:ext cx="3744416" cy="3083485"/>
        </p:xfrm>
        <a:graphic>
          <a:graphicData uri="http://schemas.openxmlformats.org/presentationml/2006/ole">
            <p:oleObj spid="_x0000_s76803" name="Graph" r:id="rId4" imgW="4276800" imgH="3024000" progId="Origin50.Grap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508518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UV/</a:t>
            </a:r>
            <a:r>
              <a:rPr lang="en-US" sz="1600" dirty="0" err="1" smtClean="0">
                <a:solidFill>
                  <a:schemeClr val="tx2"/>
                </a:solidFill>
              </a:rPr>
              <a:t>vis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спектры образцов, облученных до больших доз в условиях реакторного эксперимента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0131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2"/>
                </a:solidFill>
              </a:rPr>
              <a:t>ЭПР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спектры образцов, облученных до больших доз в условиях реакторного эксперимента, после доследующего  рентгеновского облучения до «диагностической» дозы  3.9 </a:t>
            </a:r>
            <a:r>
              <a:rPr lang="ru-RU" sz="1600" dirty="0" err="1" smtClean="0">
                <a:solidFill>
                  <a:schemeClr val="tx2"/>
                </a:solidFill>
              </a:rPr>
              <a:t>кГр</a:t>
            </a:r>
            <a:r>
              <a:rPr lang="ru-RU" sz="1600" dirty="0" smtClean="0">
                <a:solidFill>
                  <a:schemeClr val="tx2"/>
                </a:solidFill>
              </a:rPr>
              <a:t>  при 77 К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Вероятные типы сопряженных структур при больших дозах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ic_structur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3952875" cy="4219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6612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При радиолизе  образуются, в основном, короткие сопряженные структуры (вероятно, преимущественно </a:t>
            </a:r>
            <a:r>
              <a:rPr lang="ru-RU" sz="1600" dirty="0" err="1" smtClean="0">
                <a:solidFill>
                  <a:schemeClr val="tx2"/>
                </a:solidFill>
              </a:rPr>
              <a:t>димеры</a:t>
            </a:r>
            <a:r>
              <a:rPr lang="ru-RU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Возможна </a:t>
            </a:r>
            <a:r>
              <a:rPr lang="ru-RU" sz="1600" dirty="0" err="1" smtClean="0">
                <a:solidFill>
                  <a:schemeClr val="tx2"/>
                </a:solidFill>
              </a:rPr>
              <a:t>пострадиационная</a:t>
            </a:r>
            <a:r>
              <a:rPr lang="ru-RU" sz="1600" dirty="0" smtClean="0">
                <a:solidFill>
                  <a:schemeClr val="tx2"/>
                </a:solidFill>
              </a:rPr>
              <a:t> полимеризация при хранении на воздухе</a:t>
            </a:r>
            <a:endParaRPr lang="ru-RU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Выводы и направления дальнейшей работы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11256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радиационно-химические процессы на ранних стадиях радиолиза при температурах от 7 К – образование радикалов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бензильного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ициклогексадиенильного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типа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очень больших дозах возможна рекомбинация с последующим дегидрированием продуктов и образованием сопряженных структур 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Снижение выхода радикалов может быть достигнуто путем использования ароматических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углеводородов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действующих по типу «губки»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защита эффективна при низких температурах – </a:t>
            </a:r>
            <a:r>
              <a:rPr lang="ru-RU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недиффузионные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механизмы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Возможна оптимизация состава системы для увеличения радиационной стабильности в некоторых пределах</a:t>
            </a:r>
          </a:p>
          <a:p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Нерешенные проблемы: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корректность экстраполяции на большие дозы, эффекты ЛПЭ излучения, поиск оптимальных акцепторов энергии (компромисс между различными факторами)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итерационный подход</a:t>
            </a:r>
            <a:endParaRPr lang="ru-RU" sz="20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Проблемы и размышления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2013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ограниченность ресурсов</a:t>
            </a:r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невозможность обновления экспериментальной базы (нет механизмов, договорные работы не помогают…)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отсутствие промежуточной ступени («</a:t>
            </a:r>
            <a:r>
              <a:rPr lang="ru-RU" sz="20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постдоки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»)</a:t>
            </a:r>
          </a:p>
          <a:p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подготовка студентов: </a:t>
            </a:r>
            <a:r>
              <a:rPr lang="ru-RU" sz="20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все еще нет </a:t>
            </a:r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стабильно работающей сквозной системы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Темп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качество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2014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(проблема усугубилась) 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± (спасибо РНФ)</a:t>
            </a: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 (проблема остается, несмотря на помощь РНФ)</a:t>
            </a:r>
          </a:p>
          <a:p>
            <a:pPr algn="ctr"/>
            <a:r>
              <a:rPr lang="ru-RU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± (система появляется, но пока не стабильна)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512888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txBody>
          <a:bodyPr/>
          <a:lstStyle/>
          <a:p>
            <a:pPr>
              <a:defRPr/>
            </a:pPr>
            <a:r>
              <a:rPr lang="ru-RU" sz="2600" b="1" u="sng" dirty="0" smtClean="0">
                <a:solidFill>
                  <a:schemeClr val="accent2"/>
                </a:solidFill>
                <a:latin typeface="Arial" charset="0"/>
              </a:rPr>
              <a:t>Нап</a:t>
            </a: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</a:t>
            </a:r>
            <a:r>
              <a:rPr lang="ru-RU" sz="2600" b="1" u="sng" dirty="0" smtClean="0">
                <a:solidFill>
                  <a:schemeClr val="accent2"/>
                </a:solidFill>
                <a:latin typeface="Arial" charset="0"/>
              </a:rPr>
              <a:t>авление 1</a:t>
            </a:r>
            <a:r>
              <a:rPr lang="ru-RU" sz="2600" b="1" dirty="0" smtClean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ru-RU" sz="2600" b="1" dirty="0" err="1" smtClean="0">
                <a:solidFill>
                  <a:schemeClr val="accent2"/>
                </a:solidFill>
                <a:latin typeface="Arial" charset="0"/>
              </a:rPr>
              <a:t>Ион-радикалы</a:t>
            </a:r>
            <a:r>
              <a:rPr lang="ru-RU" sz="2600" b="1" dirty="0" smtClean="0">
                <a:solidFill>
                  <a:schemeClr val="accent2"/>
                </a:solidFill>
                <a:latin typeface="Arial" charset="0"/>
              </a:rPr>
              <a:t> и эффекты «тонкой настройки» в радиационной химии; </a:t>
            </a:r>
            <a:br>
              <a:rPr lang="ru-RU" sz="26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Arial" charset="0"/>
              </a:rPr>
              <a:t>селективность радиационно-химических процессов</a:t>
            </a:r>
            <a:endParaRPr lang="ru-RU" sz="2400" b="1" i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25"/>
            <a:ext cx="8280400" cy="496887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(1)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реакции избыточных электронов и стабилизация слабо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связанных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</a:rPr>
              <a:t>анион-радикалов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в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молекулярных конденсированных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средах </a:t>
            </a:r>
            <a:r>
              <a:rPr lang="en-US" sz="1800" b="1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ru-RU" sz="1800" i="1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управление электронными процессами, радиобиология, молекулярная электроника</a:t>
            </a:r>
          </a:p>
          <a:p>
            <a:pPr>
              <a:buFontTx/>
              <a:buNone/>
            </a:pP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 Е.В. Саенко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В.В. </a:t>
            </a:r>
            <a:r>
              <a:rPr lang="ru-RU" sz="1800" b="1" i="1" dirty="0" err="1" smtClean="0">
                <a:solidFill>
                  <a:schemeClr val="accent2"/>
                </a:solidFill>
                <a:latin typeface="Arial" charset="0"/>
              </a:rPr>
              <a:t>Скутельник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И.А. Баранова, Д.Н. </a:t>
            </a:r>
            <a:r>
              <a:rPr lang="ru-RU" sz="1800" b="1" i="1" dirty="0" err="1" smtClean="0">
                <a:solidFill>
                  <a:schemeClr val="accent2"/>
                </a:solidFill>
                <a:latin typeface="Arial" charset="0"/>
              </a:rPr>
              <a:t>Лайков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 (расчеты), 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студенты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РФФИ 12-03-01009 - рук. </a:t>
            </a:r>
            <a:r>
              <a:rPr lang="ru-RU" sz="1800" b="1" u="sng" dirty="0" smtClean="0">
                <a:solidFill>
                  <a:schemeClr val="accent2"/>
                </a:solidFill>
                <a:latin typeface="Arial" charset="0"/>
              </a:rPr>
              <a:t>В.И. Фельдман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1800" b="1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Arial" charset="0"/>
              </a:rPr>
              <a:t>Дипломная работа В. </a:t>
            </a:r>
            <a:r>
              <a:rPr lang="ru-RU" sz="1800" b="1" i="1" u="sng" dirty="0" err="1" smtClean="0">
                <a:solidFill>
                  <a:schemeClr val="accent2"/>
                </a:solidFill>
                <a:latin typeface="Arial" charset="0"/>
              </a:rPr>
              <a:t>Скутельника</a:t>
            </a:r>
            <a:endParaRPr lang="ru-RU" sz="1800" b="1" i="1" u="sng" dirty="0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1800" b="1" i="1" u="sng" dirty="0" smtClean="0">
                <a:solidFill>
                  <a:srgbClr val="00B050"/>
                </a:solidFill>
                <a:latin typeface="Arial" charset="0"/>
              </a:rPr>
              <a:t>Доклад </a:t>
            </a:r>
            <a:r>
              <a:rPr lang="ru-RU" sz="1800" b="1" i="1" u="sng" dirty="0" smtClean="0">
                <a:solidFill>
                  <a:srgbClr val="00B050"/>
                </a:solidFill>
                <a:latin typeface="Arial" charset="0"/>
              </a:rPr>
              <a:t>Е.В. </a:t>
            </a:r>
            <a:r>
              <a:rPr lang="ru-RU" sz="1800" b="1" i="1" u="sng" dirty="0" smtClean="0">
                <a:solidFill>
                  <a:srgbClr val="00B050"/>
                </a:solidFill>
                <a:latin typeface="Arial" charset="0"/>
              </a:rPr>
              <a:t>Саенко</a:t>
            </a:r>
          </a:p>
          <a:p>
            <a:pPr algn="ctr">
              <a:buFontTx/>
              <a:buNone/>
            </a:pPr>
            <a:endParaRPr lang="ru-RU" sz="1800" b="1" i="1" u="sng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2) избыточные электроны в ионных жидкостях</a:t>
            </a:r>
            <a:endParaRPr lang="ru-RU" sz="1800" i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Arial" charset="0"/>
              </a:rPr>
              <a:t>Е.В. Саенко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Е.С. Ширяева (+студенты)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РФФИ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14-03-31978 </a:t>
            </a:r>
            <a:r>
              <a:rPr lang="ru-RU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мол_а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(3) </a:t>
            </a:r>
            <a:r>
              <a:rPr lang="ru-RU" sz="1800" b="1" dirty="0" err="1" smtClean="0">
                <a:solidFill>
                  <a:srgbClr val="FF0000"/>
                </a:solidFill>
                <a:latin typeface="Arial" charset="0"/>
              </a:rPr>
              <a:t>ион-радикалы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органических карбонатов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chemeClr val="accent2"/>
                </a:solidFill>
                <a:latin typeface="Arial" charset="0"/>
              </a:rPr>
              <a:t>Е.С Ширяева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, Е.В. Саенко (+</a:t>
            </a:r>
            <a:r>
              <a:rPr lang="ru-RU" sz="1800" b="1" i="1" dirty="0" smtClean="0">
                <a:solidFill>
                  <a:schemeClr val="accent2"/>
                </a:solidFill>
                <a:latin typeface="Arial" charset="0"/>
              </a:rPr>
              <a:t>студенты) 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(РФФИ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14-03-32088 </a:t>
            </a:r>
            <a:r>
              <a:rPr lang="ru-RU" sz="18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мол_а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>
              <a:buFontTx/>
              <a:buNone/>
            </a:pPr>
            <a:endParaRPr lang="ru-RU" sz="1800" b="1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None/>
            </a:pPr>
            <a:endParaRPr lang="ru-RU" sz="1800" b="1" dirty="0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36104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Анион-радикалы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циклических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дикетонов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Роль среды (дипломная работа В.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Скутельника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:\qm\chdone\dp-2.png"/>
          <p:cNvPicPr>
            <a:picLocks noGrp="1"/>
          </p:cNvPicPr>
          <p:nvPr>
            <p:ph idx="1"/>
          </p:nvPr>
        </p:nvPicPr>
        <p:blipFill>
          <a:blip r:embed="rId3" cstate="print"/>
          <a:srcRect t="2924" r="5115"/>
          <a:stretch>
            <a:fillRect/>
          </a:stretch>
        </p:blipFill>
        <p:spPr bwMode="auto">
          <a:xfrm>
            <a:off x="1619672" y="1196752"/>
            <a:ext cx="25873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qm\chdone\dp-2MeOH3.rimp2.l1a_CO_molden.jpg"/>
          <p:cNvPicPr/>
          <p:nvPr/>
        </p:nvPicPr>
        <p:blipFill>
          <a:blip r:embed="rId4" cstate="print"/>
          <a:srcRect l="18274" t="18941" r="21284" b="23866"/>
          <a:stretch>
            <a:fillRect/>
          </a:stretch>
        </p:blipFill>
        <p:spPr bwMode="auto">
          <a:xfrm>
            <a:off x="5004048" y="119675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043608" y="3861048"/>
          <a:ext cx="3483905" cy="2447503"/>
        </p:xfrm>
        <a:graphic>
          <a:graphicData uri="http://schemas.openxmlformats.org/presentationml/2006/ole">
            <p:oleObj spid="_x0000_s2049" name="Graph" r:id="rId5" imgW="4162349" imgH="2926080" progId="Origin50.Graph">
              <p:embed/>
            </p:oleObj>
          </a:graphicData>
        </a:graphic>
      </p:graphicFrame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25019"/>
            <a:ext cx="3403144" cy="22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3429000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ea typeface="Calibri"/>
              </a:rPr>
              <a:t>Computed g</a:t>
            </a:r>
            <a:r>
              <a:rPr lang="ru-RU" sz="1400" dirty="0" err="1" smtClean="0">
                <a:latin typeface="Times New Roman"/>
                <a:ea typeface="Calibri"/>
              </a:rPr>
              <a:t>eometry</a:t>
            </a:r>
            <a:r>
              <a:rPr lang="en-US" sz="1400" dirty="0" smtClean="0">
                <a:latin typeface="Times New Roman"/>
                <a:ea typeface="Calibri"/>
              </a:rPr>
              <a:t> and spin density </a:t>
            </a:r>
            <a:r>
              <a:rPr lang="en-US" sz="1400" dirty="0" err="1" smtClean="0">
                <a:latin typeface="Times New Roman"/>
                <a:ea typeface="Calibri"/>
              </a:rPr>
              <a:t>distrubution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latin typeface="Times New Roman"/>
                <a:ea typeface="Calibri"/>
              </a:rPr>
              <a:t>of</a:t>
            </a:r>
            <a:r>
              <a:rPr lang="ru-RU" sz="1400" dirty="0" smtClean="0">
                <a:latin typeface="Times New Roman"/>
                <a:ea typeface="Calibri"/>
              </a:rPr>
              <a:t>: </a:t>
            </a:r>
            <a:r>
              <a:rPr lang="ru-RU" sz="1400" dirty="0" smtClean="0">
                <a:latin typeface="Times New Roman"/>
                <a:ea typeface="Calibri"/>
              </a:rPr>
              <a:t>1,4-chd</a:t>
            </a:r>
            <a:r>
              <a:rPr lang="ru-RU" sz="1400" baseline="30000" dirty="0" smtClean="0">
                <a:latin typeface="Times New Roman"/>
                <a:ea typeface="Calibri"/>
              </a:rPr>
              <a:t>-</a:t>
            </a:r>
            <a:r>
              <a:rPr lang="ru-RU" sz="1400" baseline="30000" dirty="0" smtClean="0">
                <a:latin typeface="Times New Roman"/>
                <a:ea typeface="Calibri"/>
              </a:rPr>
              <a:t>.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latin typeface="Times New Roman"/>
                <a:ea typeface="Calibri"/>
              </a:rPr>
              <a:t>in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latin typeface="Times New Roman"/>
                <a:ea typeface="Calibri"/>
              </a:rPr>
              <a:t>vacuum</a:t>
            </a:r>
            <a:r>
              <a:rPr lang="ru-RU" sz="1400" dirty="0" smtClean="0">
                <a:latin typeface="Times New Roman"/>
                <a:ea typeface="Calibri"/>
              </a:rPr>
              <a:t> (</a:t>
            </a:r>
            <a:r>
              <a:rPr lang="ru-RU" sz="1400" dirty="0" err="1" smtClean="0">
                <a:latin typeface="Times New Roman"/>
                <a:ea typeface="Calibri"/>
              </a:rPr>
              <a:t>left</a:t>
            </a:r>
            <a:r>
              <a:rPr lang="ru-RU" sz="1400" dirty="0" smtClean="0">
                <a:latin typeface="Times New Roman"/>
                <a:ea typeface="Calibri"/>
              </a:rPr>
              <a:t>) </a:t>
            </a:r>
            <a:r>
              <a:rPr lang="ru-RU" sz="1400" dirty="0" err="1" smtClean="0">
                <a:latin typeface="Times New Roman"/>
                <a:ea typeface="Calibri"/>
              </a:rPr>
              <a:t>and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latin typeface="Times New Roman"/>
                <a:ea typeface="Calibri"/>
              </a:rPr>
              <a:t>microsolvated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 smtClean="0">
                <a:latin typeface="Times New Roman"/>
                <a:ea typeface="Calibri"/>
              </a:rPr>
              <a:t>1,4-chd</a:t>
            </a:r>
            <a:r>
              <a:rPr lang="ru-RU" sz="1400" baseline="30000" dirty="0" smtClean="0">
                <a:latin typeface="Times New Roman"/>
                <a:ea typeface="Calibri"/>
              </a:rPr>
              <a:t>-.</a:t>
            </a:r>
            <a:r>
              <a:rPr lang="ru-RU" sz="1400" dirty="0" smtClean="0">
                <a:latin typeface="Times New Roman"/>
                <a:ea typeface="Calibri"/>
              </a:rPr>
              <a:t> (</a:t>
            </a:r>
            <a:r>
              <a:rPr lang="ru-RU" sz="1400" dirty="0" err="1" smtClean="0">
                <a:latin typeface="Times New Roman"/>
                <a:ea typeface="Calibri"/>
              </a:rPr>
              <a:t>right</a:t>
            </a:r>
            <a:r>
              <a:rPr lang="ru-RU" sz="1400" dirty="0" smtClean="0">
                <a:latin typeface="Times New Roman"/>
                <a:ea typeface="Calibri"/>
              </a:rPr>
              <a:t>).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5304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Experimental EPR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spestrum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of 1,4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chd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in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ethanol-d6 and simulated spectrum of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microsolvated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radical anion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4448" cy="100811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Анион-радикалы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циклических </a:t>
            </a:r>
            <a:r>
              <a:rPr lang="ru-RU" sz="24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дикетонов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Роль </a:t>
            </a:r>
            <a:r>
              <a:rPr lang="ru-RU" sz="24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делокализации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(дипломная 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работа В. </a:t>
            </a:r>
            <a:r>
              <a:rPr lang="ru-RU" sz="24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Скутельника</a:t>
            </a:r>
            <a:r>
              <a:rPr lang="ru-RU" sz="2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pic>
        <p:nvPicPr>
          <p:cNvPr id="4" name="Содержимое 3" descr="D:\qm\chdone\dm-enol_000020.dft.l1a_CO_molden.jpg"/>
          <p:cNvPicPr>
            <a:picLocks noGrp="1"/>
          </p:cNvPicPr>
          <p:nvPr>
            <p:ph idx="1"/>
          </p:nvPr>
        </p:nvPicPr>
        <p:blipFill>
          <a:blip r:embed="rId3" cstate="print"/>
          <a:srcRect l="7826" t="16892" r="9786"/>
          <a:stretch>
            <a:fillRect/>
          </a:stretch>
        </p:blipFill>
        <p:spPr bwMode="auto">
          <a:xfrm>
            <a:off x="467544" y="1268760"/>
            <a:ext cx="201622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33332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989687" y="1124744"/>
          <a:ext cx="3154313" cy="2215959"/>
        </p:xfrm>
        <a:graphic>
          <a:graphicData uri="http://schemas.openxmlformats.org/presentationml/2006/ole">
            <p:oleObj spid="_x0000_s72705" name="Graph" r:id="rId5" imgW="4162349" imgH="2926080" progId="Origin50.Grap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34290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/>
                <a:ea typeface="Calibri"/>
              </a:rPr>
              <a:t>1,</a:t>
            </a:r>
            <a:r>
              <a:rPr lang="en-US" sz="1400" dirty="0" smtClean="0">
                <a:latin typeface="Times New Roman"/>
                <a:ea typeface="Calibri"/>
              </a:rPr>
              <a:t>3</a:t>
            </a:r>
            <a:r>
              <a:rPr lang="ru-RU" sz="1400" dirty="0" smtClean="0">
                <a:latin typeface="Times New Roman"/>
                <a:ea typeface="Calibri"/>
              </a:rPr>
              <a:t>-</a:t>
            </a:r>
            <a:r>
              <a:rPr lang="ru-RU" sz="1400" dirty="0" err="1" smtClean="0">
                <a:latin typeface="Times New Roman"/>
                <a:ea typeface="Calibri"/>
              </a:rPr>
              <a:t>chd</a:t>
            </a:r>
            <a:r>
              <a:rPr lang="ru-RU" sz="1400" baseline="30000" dirty="0" smtClean="0">
                <a:latin typeface="Times New Roman"/>
                <a:ea typeface="Calibri"/>
              </a:rPr>
              <a:t>-</a:t>
            </a:r>
            <a:r>
              <a:rPr lang="en-US" sz="1400" baseline="30000" dirty="0" smtClean="0">
                <a:latin typeface="Times New Roman"/>
                <a:ea typeface="Calibri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: computed spin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density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distr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bution, EPR spectrum (in CD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OD) and optical absorption spectrum (in C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/>
                <a:ea typeface="Calibri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OH)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83568" y="3861048"/>
          <a:ext cx="3566939" cy="2503240"/>
        </p:xfrm>
        <a:graphic>
          <a:graphicData uri="http://schemas.openxmlformats.org/presentationml/2006/ole">
            <p:oleObj spid="_x0000_s72707" name="Graph" r:id="rId6" imgW="4162349" imgH="2926080" progId="Origin50.Graph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860032" y="3933056"/>
          <a:ext cx="3372013" cy="2361696"/>
        </p:xfrm>
        <a:graphic>
          <a:graphicData uri="http://schemas.openxmlformats.org/presentationml/2006/ole">
            <p:oleObj spid="_x0000_s72709" name="Graph" r:id="rId7" imgW="4162349" imgH="2926080" progId="Origin50.Graph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03906" y="6309320"/>
            <a:ext cx="7812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Effect of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microsolvation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by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aclcohol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and ether molecules on computed VDE values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250825" y="260351"/>
            <a:ext cx="8497888" cy="108041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 dirty="0">
                <a:solidFill>
                  <a:schemeClr val="accent2"/>
                </a:solidFill>
              </a:rPr>
              <a:t>Направление 2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dirty="0" smtClean="0">
                <a:solidFill>
                  <a:schemeClr val="accent2"/>
                </a:solidFill>
              </a:rPr>
              <a:t>Интегральный» проект РНФ (</a:t>
            </a:r>
            <a:r>
              <a:rPr lang="ru-RU" i="1" dirty="0" smtClean="0">
                <a:solidFill>
                  <a:schemeClr val="accent2"/>
                </a:solidFill>
              </a:rPr>
              <a:t>от сложного к «простому»</a:t>
            </a:r>
            <a:r>
              <a:rPr lang="ru-RU" dirty="0" smtClean="0">
                <a:solidFill>
                  <a:schemeClr val="accent2"/>
                </a:solidFill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1628800"/>
            <a:ext cx="8964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Радиационно-индуцированные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интермедиаты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необычные молекулы в низкотемпературных матрицах: спектроскопия, динамика и управление химическими процессами</a:t>
            </a:r>
            <a:endParaRPr lang="en-US" sz="2000" dirty="0" smtClean="0">
              <a:solidFill>
                <a:srgbClr val="FF33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</a:t>
            </a:r>
            <a:r>
              <a:rPr lang="ru-RU" sz="1800" dirty="0" smtClean="0">
                <a:solidFill>
                  <a:schemeClr val="accent2"/>
                </a:solidFill>
              </a:rPr>
              <a:t>1) </a:t>
            </a:r>
            <a:r>
              <a:rPr lang="ru-RU" sz="1800" dirty="0" smtClean="0">
                <a:solidFill>
                  <a:schemeClr val="accent2"/>
                </a:solidFill>
              </a:rPr>
              <a:t>«Механизм» (правила «разборки» молекул)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</a:t>
            </a:r>
            <a:r>
              <a:rPr lang="ru-RU" sz="1800" dirty="0" smtClean="0">
                <a:solidFill>
                  <a:schemeClr val="accent2"/>
                </a:solidFill>
              </a:rPr>
              <a:t>2) </a:t>
            </a:r>
            <a:r>
              <a:rPr lang="ru-RU" sz="1800" dirty="0" smtClean="0">
                <a:solidFill>
                  <a:schemeClr val="accent2"/>
                </a:solidFill>
              </a:rPr>
              <a:t>«Спектроскопия» (радикалы, </a:t>
            </a:r>
            <a:r>
              <a:rPr lang="ru-RU" sz="1800" dirty="0" err="1" smtClean="0">
                <a:solidFill>
                  <a:schemeClr val="accent2"/>
                </a:solidFill>
              </a:rPr>
              <a:t>ион-радикалы</a:t>
            </a:r>
            <a:r>
              <a:rPr lang="ru-RU" sz="1800" dirty="0" smtClean="0">
                <a:solidFill>
                  <a:schemeClr val="accent2"/>
                </a:solidFill>
              </a:rPr>
              <a:t>, слабые комплексы)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</a:t>
            </a:r>
            <a:r>
              <a:rPr lang="ru-RU" sz="1800" dirty="0" smtClean="0">
                <a:solidFill>
                  <a:schemeClr val="accent2"/>
                </a:solidFill>
              </a:rPr>
              <a:t>3) </a:t>
            </a:r>
            <a:r>
              <a:rPr lang="ru-RU" sz="1800" dirty="0" smtClean="0">
                <a:solidFill>
                  <a:schemeClr val="accent2"/>
                </a:solidFill>
              </a:rPr>
              <a:t>«Динамика» (эксперимент и моделирование)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(4) «Необычные молекулы» (</a:t>
            </a:r>
            <a:r>
              <a:rPr lang="en-US" sz="1800" dirty="0" err="1" smtClean="0">
                <a:solidFill>
                  <a:schemeClr val="accent2"/>
                </a:solidFill>
              </a:rPr>
              <a:t>HNgY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chemeClr val="accent2"/>
                </a:solidFill>
              </a:rPr>
              <a:t> и не только)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</a:rPr>
              <a:t>(5) «Манипуляции» (правила «сборки», </a:t>
            </a:r>
            <a:r>
              <a:rPr lang="ru-RU" sz="1800" dirty="0" smtClean="0">
                <a:solidFill>
                  <a:schemeClr val="accent2"/>
                </a:solidFill>
              </a:rPr>
              <a:t>методы стимулирования реакций)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u="sng" dirty="0" smtClean="0">
                <a:solidFill>
                  <a:srgbClr val="FF3300"/>
                </a:solidFill>
              </a:rPr>
              <a:t>Объекты: </a:t>
            </a:r>
            <a:r>
              <a:rPr lang="ru-RU" sz="1800" b="0" dirty="0" smtClean="0">
                <a:solidFill>
                  <a:schemeClr val="accent2"/>
                </a:solidFill>
              </a:rPr>
              <a:t>Н</a:t>
            </a:r>
            <a:r>
              <a:rPr lang="ru-RU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O, CO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N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O, HCN,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4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CFCl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b="0" dirty="0" smtClean="0">
                <a:solidFill>
                  <a:schemeClr val="accent2"/>
                </a:solidFill>
              </a:rPr>
              <a:t>, CF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Cl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, CH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b="0" dirty="0" smtClean="0">
                <a:solidFill>
                  <a:schemeClr val="accent2"/>
                </a:solidFill>
              </a:rPr>
              <a:t>OH, C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b="0" dirty="0" smtClean="0">
                <a:solidFill>
                  <a:schemeClr val="accent2"/>
                </a:solidFill>
              </a:rPr>
              <a:t>H</a:t>
            </a:r>
            <a:r>
              <a:rPr lang="en-US" sz="1800" b="0" baseline="-25000" dirty="0" smtClean="0">
                <a:solidFill>
                  <a:schemeClr val="accent2"/>
                </a:solidFill>
              </a:rPr>
              <a:t>5</a:t>
            </a:r>
            <a:r>
              <a:rPr lang="en-US" sz="1800" b="0" dirty="0" smtClean="0">
                <a:solidFill>
                  <a:schemeClr val="accent2"/>
                </a:solidFill>
              </a:rPr>
              <a:t>OH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u="sng" dirty="0" smtClean="0">
                <a:solidFill>
                  <a:srgbClr val="FF0000"/>
                </a:solidFill>
              </a:rPr>
              <a:t>Потенциальные приложения: </a:t>
            </a:r>
            <a:r>
              <a:rPr lang="ru-RU" sz="1800" b="0" dirty="0" smtClean="0">
                <a:solidFill>
                  <a:schemeClr val="accent2"/>
                </a:solidFill>
              </a:rPr>
              <a:t>фундаментальная спектроскопия, исследование межмолекулярных взаимодействий, </a:t>
            </a:r>
            <a:r>
              <a:rPr lang="ru-RU" sz="1800" b="0" dirty="0" err="1" smtClean="0">
                <a:solidFill>
                  <a:schemeClr val="accent2"/>
                </a:solidFill>
              </a:rPr>
              <a:t>астрохимия</a:t>
            </a:r>
            <a:r>
              <a:rPr lang="ru-RU" sz="1800" b="0" dirty="0" smtClean="0">
                <a:solidFill>
                  <a:schemeClr val="accent2"/>
                </a:solidFill>
              </a:rPr>
              <a:t>, химия планетных льдов, химия атмосферы, «</a:t>
            </a:r>
            <a:r>
              <a:rPr lang="ru-RU" sz="1800" b="0" dirty="0" err="1" smtClean="0">
                <a:solidFill>
                  <a:schemeClr val="accent2"/>
                </a:solidFill>
              </a:rPr>
              <a:t>нанохимия</a:t>
            </a:r>
            <a:r>
              <a:rPr lang="ru-RU" sz="1800" b="0" dirty="0" smtClean="0">
                <a:solidFill>
                  <a:schemeClr val="accent2"/>
                </a:solidFill>
              </a:rPr>
              <a:t>»</a:t>
            </a:r>
            <a:endParaRPr lang="ru-RU" sz="1800" u="sng" dirty="0" smtClean="0">
              <a:solidFill>
                <a:srgbClr val="FF3300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1800" u="sng" dirty="0" smtClean="0">
                <a:solidFill>
                  <a:srgbClr val="FF3300"/>
                </a:solidFill>
              </a:rPr>
              <a:t>Основные </a:t>
            </a:r>
            <a:r>
              <a:rPr lang="ru-RU" sz="1800" u="sng" dirty="0" smtClean="0">
                <a:solidFill>
                  <a:srgbClr val="FF3300"/>
                </a:solidFill>
              </a:rPr>
              <a:t>участники </a:t>
            </a:r>
            <a:r>
              <a:rPr lang="ru-RU" sz="1800" u="sng" dirty="0" smtClean="0">
                <a:solidFill>
                  <a:srgbClr val="FF3300"/>
                </a:solidFill>
              </a:rPr>
              <a:t>работы:</a:t>
            </a:r>
            <a:endParaRPr lang="ru-RU" sz="1800" u="sng" dirty="0" smtClean="0">
              <a:solidFill>
                <a:srgbClr val="FF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1800" dirty="0" smtClean="0">
                <a:solidFill>
                  <a:schemeClr val="accent2"/>
                </a:solidFill>
              </a:rPr>
              <a:t>В.И. Фельдман, Д.А. Тюрин, Д.Н. </a:t>
            </a:r>
            <a:r>
              <a:rPr lang="ru-RU" sz="1800" dirty="0" err="1" smtClean="0">
                <a:solidFill>
                  <a:schemeClr val="accent2"/>
                </a:solidFill>
              </a:rPr>
              <a:t>Лайков</a:t>
            </a:r>
            <a:r>
              <a:rPr lang="ru-RU" sz="1800" dirty="0" smtClean="0">
                <a:solidFill>
                  <a:schemeClr val="accent2"/>
                </a:solidFill>
              </a:rPr>
              <a:t>, К.Б. </a:t>
            </a:r>
            <a:r>
              <a:rPr lang="ru-RU" sz="1800" dirty="0" err="1" smtClean="0">
                <a:solidFill>
                  <a:schemeClr val="accent2"/>
                </a:solidFill>
              </a:rPr>
              <a:t>Нуждин</a:t>
            </a:r>
            <a:r>
              <a:rPr lang="ru-RU" sz="1800" dirty="0" smtClean="0">
                <a:solidFill>
                  <a:schemeClr val="accent2"/>
                </a:solidFill>
              </a:rPr>
              <a:t>, Е.С. Ширяева, Е.В. Саенко, </a:t>
            </a:r>
            <a:r>
              <a:rPr lang="ru-RU" sz="1800" dirty="0" smtClean="0">
                <a:solidFill>
                  <a:srgbClr val="FF3300"/>
                </a:solidFill>
              </a:rPr>
              <a:t>С.В. Рязанцев, С.В . Каменева</a:t>
            </a:r>
            <a:r>
              <a:rPr lang="ru-RU" sz="1800" dirty="0" smtClean="0">
                <a:solidFill>
                  <a:schemeClr val="accent2"/>
                </a:solidFill>
              </a:rPr>
              <a:t>, </a:t>
            </a:r>
            <a:r>
              <a:rPr lang="ru-RU" sz="1800" dirty="0" smtClean="0">
                <a:solidFill>
                  <a:schemeClr val="accent2"/>
                </a:solidFill>
              </a:rPr>
              <a:t>И.В. </a:t>
            </a:r>
            <a:r>
              <a:rPr lang="ru-RU" sz="1800" dirty="0" err="1" smtClean="0">
                <a:solidFill>
                  <a:schemeClr val="accent2"/>
                </a:solidFill>
              </a:rPr>
              <a:t>Тюльпина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i="1" dirty="0" smtClean="0">
                <a:solidFill>
                  <a:schemeClr val="accent2"/>
                </a:solidFill>
              </a:rPr>
              <a:t>(+ Ф.Ф. Сухов</a:t>
            </a:r>
            <a:r>
              <a:rPr lang="ru-RU" sz="1800" dirty="0" smtClean="0">
                <a:solidFill>
                  <a:schemeClr val="accent2"/>
                </a:solidFill>
              </a:rPr>
              <a:t>)</a:t>
            </a:r>
            <a:endParaRPr lang="ru-RU" sz="2000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250825" y="260350"/>
            <a:ext cx="8713788" cy="12239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u="sng">
                <a:solidFill>
                  <a:schemeClr val="accent2"/>
                </a:solidFill>
              </a:rPr>
              <a:t>Направление </a:t>
            </a:r>
            <a:r>
              <a:rPr lang="en-US" u="sng">
                <a:solidFill>
                  <a:schemeClr val="accent2"/>
                </a:solidFill>
              </a:rPr>
              <a:t>3</a:t>
            </a:r>
            <a:r>
              <a:rPr lang="ru-RU" u="sng">
                <a:solidFill>
                  <a:schemeClr val="accent2"/>
                </a:solidFill>
              </a:rPr>
              <a:t>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ru-RU">
                <a:solidFill>
                  <a:schemeClr val="accent2"/>
                </a:solidFill>
              </a:rPr>
              <a:t>Радиационно-химический синтез металл-полимерных нанокомпозитов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68312" y="1628775"/>
            <a:ext cx="8352159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u="sng" dirty="0">
                <a:solidFill>
                  <a:srgbClr val="FF3300"/>
                </a:solidFill>
              </a:rPr>
              <a:t>Основные участники работы в 20</a:t>
            </a:r>
            <a:r>
              <a:rPr lang="en-US" sz="2000" u="sng" dirty="0" smtClean="0">
                <a:solidFill>
                  <a:srgbClr val="FF3300"/>
                </a:solidFill>
              </a:rPr>
              <a:t>1</a:t>
            </a:r>
            <a:r>
              <a:rPr lang="ru-RU" sz="2000" u="sng" dirty="0" smtClean="0">
                <a:solidFill>
                  <a:srgbClr val="FF3300"/>
                </a:solidFill>
              </a:rPr>
              <a:t>4 </a:t>
            </a:r>
            <a:r>
              <a:rPr lang="ru-RU" sz="2000" u="sng" dirty="0">
                <a:solidFill>
                  <a:srgbClr val="FF3300"/>
                </a:solidFill>
              </a:rPr>
              <a:t>г.: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2000" dirty="0">
                <a:solidFill>
                  <a:schemeClr val="accent2"/>
                </a:solidFill>
              </a:rPr>
              <a:t>А.А. </a:t>
            </a:r>
            <a:r>
              <a:rPr lang="ru-RU" sz="2000" dirty="0" err="1">
                <a:solidFill>
                  <a:schemeClr val="accent2"/>
                </a:solidFill>
              </a:rPr>
              <a:t>Зезин</a:t>
            </a:r>
            <a:r>
              <a:rPr lang="en-US" sz="2000" dirty="0">
                <a:solidFill>
                  <a:schemeClr val="accent2"/>
                </a:solidFill>
              </a:rPr>
              <a:t> (</a:t>
            </a:r>
            <a:r>
              <a:rPr lang="ru-RU" sz="2000" dirty="0">
                <a:solidFill>
                  <a:schemeClr val="accent2"/>
                </a:solidFill>
              </a:rPr>
              <a:t>ИСПМ</a:t>
            </a: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ru-RU" sz="2000" dirty="0">
                <a:solidFill>
                  <a:schemeClr val="accent2"/>
                </a:solidFill>
              </a:rPr>
              <a:t>МГУ) , </a:t>
            </a:r>
            <a:r>
              <a:rPr lang="ru-RU" sz="2000" u="sng" dirty="0">
                <a:solidFill>
                  <a:schemeClr val="accent2"/>
                </a:solidFill>
              </a:rPr>
              <a:t>Е.А. </a:t>
            </a:r>
            <a:r>
              <a:rPr lang="ru-RU" sz="2000" u="sng" dirty="0" err="1" smtClean="0">
                <a:solidFill>
                  <a:schemeClr val="accent2"/>
                </a:solidFill>
              </a:rPr>
              <a:t>Зезина</a:t>
            </a:r>
            <a:r>
              <a:rPr lang="ru-RU" sz="2000" dirty="0" smtClean="0">
                <a:solidFill>
                  <a:schemeClr val="accent2"/>
                </a:solidFill>
              </a:rPr>
              <a:t>, </a:t>
            </a:r>
            <a:r>
              <a:rPr lang="ru-RU" sz="2000" dirty="0">
                <a:solidFill>
                  <a:schemeClr val="accent2"/>
                </a:solidFill>
              </a:rPr>
              <a:t>С.С. </a:t>
            </a:r>
            <a:r>
              <a:rPr lang="ru-RU" sz="2000" dirty="0" err="1">
                <a:solidFill>
                  <a:schemeClr val="accent2"/>
                </a:solidFill>
              </a:rPr>
              <a:t>Абрамчук</a:t>
            </a:r>
            <a:r>
              <a:rPr lang="ru-RU" sz="2000" dirty="0">
                <a:solidFill>
                  <a:schemeClr val="accent2"/>
                </a:solidFill>
              </a:rPr>
              <a:t> (каф. ВМС), </a:t>
            </a:r>
            <a:r>
              <a:rPr lang="ru-RU" sz="2000" dirty="0" smtClean="0">
                <a:solidFill>
                  <a:schemeClr val="accent2"/>
                </a:solidFill>
              </a:rPr>
              <a:t>А. Глазкова (дипломная работа), Н. Иванов (курсовая работа)</a:t>
            </a:r>
          </a:p>
          <a:p>
            <a:pPr marL="342900" indent="-342900" algn="l">
              <a:spcBef>
                <a:spcPct val="20000"/>
              </a:spcBef>
            </a:pPr>
            <a:r>
              <a:rPr lang="ru-RU" sz="2000" dirty="0" smtClean="0">
                <a:solidFill>
                  <a:schemeClr val="accent2"/>
                </a:solidFill>
              </a:rPr>
              <a:t> - сотрудничество с </a:t>
            </a:r>
            <a:r>
              <a:rPr lang="ru-RU" sz="2000" dirty="0" err="1" smtClean="0">
                <a:solidFill>
                  <a:schemeClr val="accent2"/>
                </a:solidFill>
              </a:rPr>
              <a:t>ИрИХ</a:t>
            </a:r>
            <a:r>
              <a:rPr lang="ru-RU" sz="2000" dirty="0" smtClean="0">
                <a:solidFill>
                  <a:schemeClr val="accent2"/>
                </a:solidFill>
              </a:rPr>
              <a:t> СО РАН</a:t>
            </a:r>
            <a:endParaRPr lang="ru-RU" sz="200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2000" u="sng" dirty="0" smtClean="0">
                <a:solidFill>
                  <a:srgbClr val="FF3300"/>
                </a:solidFill>
              </a:rPr>
              <a:t>«</a:t>
            </a:r>
            <a:r>
              <a:rPr lang="ru-RU" sz="2000" u="sng" dirty="0">
                <a:solidFill>
                  <a:srgbClr val="FF3300"/>
                </a:solidFill>
              </a:rPr>
              <a:t>Рамочная» поддержка: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>
                <a:solidFill>
                  <a:schemeClr val="accent2"/>
                </a:solidFill>
              </a:rPr>
              <a:t>Проект РФФИ (рук. А.А. </a:t>
            </a:r>
            <a:r>
              <a:rPr lang="ru-RU" sz="2000" b="0" dirty="0" err="1" smtClean="0">
                <a:solidFill>
                  <a:schemeClr val="accent2"/>
                </a:solidFill>
              </a:rPr>
              <a:t>Зезин</a:t>
            </a:r>
            <a:r>
              <a:rPr lang="ru-RU" sz="2000" b="0" dirty="0" smtClean="0">
                <a:solidFill>
                  <a:schemeClr val="accent2"/>
                </a:solidFill>
              </a:rPr>
              <a:t>, через ИСПМ)</a:t>
            </a:r>
            <a:endParaRPr lang="ru-RU" sz="2000" b="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b="0" dirty="0">
                <a:solidFill>
                  <a:schemeClr val="accent2"/>
                </a:solidFill>
              </a:rPr>
              <a:t>Совместный </a:t>
            </a:r>
            <a:r>
              <a:rPr lang="ru-RU" sz="2000" b="0" dirty="0" smtClean="0">
                <a:solidFill>
                  <a:schemeClr val="accent2"/>
                </a:solidFill>
              </a:rPr>
              <a:t>проект с </a:t>
            </a:r>
            <a:r>
              <a:rPr lang="ru-RU" sz="2000" b="0" dirty="0" err="1" smtClean="0">
                <a:solidFill>
                  <a:schemeClr val="accent2"/>
                </a:solidFill>
              </a:rPr>
              <a:t>ИрИХ</a:t>
            </a:r>
            <a:r>
              <a:rPr lang="ru-RU" sz="2000" b="0" dirty="0" smtClean="0">
                <a:solidFill>
                  <a:schemeClr val="accent2"/>
                </a:solidFill>
              </a:rPr>
              <a:t> (МГУ)</a:t>
            </a:r>
            <a:endParaRPr lang="ru-RU" sz="2000" b="0" dirty="0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ru-RU" sz="2000" u="sng" dirty="0" smtClean="0">
                <a:solidFill>
                  <a:srgbClr val="FF3300"/>
                </a:solidFill>
              </a:rPr>
              <a:t>И</a:t>
            </a:r>
            <a:r>
              <a:rPr lang="ru-RU" sz="2000" u="sng" dirty="0" smtClean="0">
                <a:solidFill>
                  <a:srgbClr val="FF3300"/>
                </a:solidFill>
              </a:rPr>
              <a:t>деология</a:t>
            </a:r>
            <a:r>
              <a:rPr lang="ru-RU" sz="2000" b="0" dirty="0">
                <a:solidFill>
                  <a:schemeClr val="accent2"/>
                </a:solidFill>
              </a:rPr>
              <a:t>: </a:t>
            </a:r>
            <a:r>
              <a:rPr lang="ru-RU" sz="2000" i="1" dirty="0">
                <a:solidFill>
                  <a:schemeClr val="accent2"/>
                </a:solidFill>
              </a:rPr>
              <a:t>управление размерами, распределением и локализацией </a:t>
            </a:r>
            <a:r>
              <a:rPr lang="ru-RU" sz="2000" i="1" dirty="0" err="1">
                <a:solidFill>
                  <a:schemeClr val="accent2"/>
                </a:solidFill>
              </a:rPr>
              <a:t>наночастиц</a:t>
            </a:r>
            <a:r>
              <a:rPr lang="ru-RU" sz="2000" i="1" dirty="0">
                <a:solidFill>
                  <a:schemeClr val="accent2"/>
                </a:solidFill>
              </a:rPr>
              <a:t> за счет специфики радиационно-химических процессов («физика», «химия», «диффузия») и архитектуры </a:t>
            </a:r>
            <a:r>
              <a:rPr lang="ru-RU" sz="2000" i="1" dirty="0" smtClean="0">
                <a:solidFill>
                  <a:schemeClr val="accent2"/>
                </a:solidFill>
              </a:rPr>
              <a:t>матрицы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0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endParaRPr lang="ru-RU" sz="2400" b="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 eaLnBrk="1" hangingPunct="1"/>
            <a:r>
              <a:rPr lang="ru-RU" sz="2400" b="1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Растворимые </a:t>
            </a:r>
            <a:r>
              <a:rPr lang="ru-RU" sz="2400" b="1" kern="1200" dirty="0" err="1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металлополимерные</a:t>
            </a:r>
            <a:r>
              <a:rPr lang="ru-RU" sz="2400" b="1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400" b="1" kern="1200" dirty="0" err="1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наноногибриды</a:t>
            </a:r>
            <a:r>
              <a:rPr lang="ru-RU" sz="2400" b="1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 на основе </a:t>
            </a:r>
            <a:r>
              <a:rPr lang="ru-RU" sz="2400" b="1" kern="1200" dirty="0" err="1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поливинилтриазола</a:t>
            </a:r>
            <a:r>
              <a:rPr lang="ru-RU" sz="2400" b="1" kern="120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683224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Путем </a:t>
            </a: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радиационно-инициированного  восстановления ионов меди или серебра в водно-спиртовых суспензиях </a:t>
            </a:r>
            <a:r>
              <a:rPr lang="ru-RU" sz="1800" kern="1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поливинилтриазола</a:t>
            </a: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(получены новые растворимые </a:t>
            </a:r>
            <a:r>
              <a:rPr lang="ru-RU" sz="1800" kern="1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металлополимерные</a:t>
            </a: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1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наноногибриды</a:t>
            </a:r>
            <a:r>
              <a:rPr lang="ru-RU" sz="1800" kern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совместно с </a:t>
            </a:r>
            <a:r>
              <a:rPr lang="ru-RU" sz="16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ИрИХ</a:t>
            </a:r>
            <a:r>
              <a:rPr lang="ru-RU" sz="16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 РАН).</a:t>
            </a:r>
            <a:endParaRPr lang="ru-RU" sz="16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16" descr="Imag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043608" y="544522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 = 40 </a:t>
            </a:r>
            <a:r>
              <a:rPr lang="ru-RU" sz="1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кГр</a:t>
            </a:r>
            <a:endParaRPr lang="ru-RU" sz="1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5877272"/>
            <a:ext cx="8260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Потенциальные приложения: бактерицидные и </a:t>
            </a:r>
            <a:r>
              <a:rPr lang="ru-RU" sz="1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фунгицидные</a:t>
            </a:r>
            <a:r>
              <a:rPr lang="ru-RU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пленки, </a:t>
            </a:r>
            <a:r>
              <a:rPr lang="ru-RU" sz="1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биосенсоры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2405</Words>
  <Application>Microsoft Office PowerPoint</Application>
  <PresentationFormat>Экран (4:3)</PresentationFormat>
  <Paragraphs>383</Paragraphs>
  <Slides>33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Default Design</vt:lpstr>
      <vt:lpstr>Origin Graph</vt:lpstr>
      <vt:lpstr>Graph</vt:lpstr>
      <vt:lpstr>Обзор тематик исследований Лаборатории химии высоких энергий</vt:lpstr>
      <vt:lpstr>Лаборатория химии высоких энергий:   общий срез 2014</vt:lpstr>
      <vt:lpstr>Эволюция тематик ЛХВЭ в контексте научных проектов</vt:lpstr>
      <vt:lpstr>Направление 1: Ион-радикалы и эффекты «тонкой настройки» в радиационной химии;  селективность радиационно-химических процессов</vt:lpstr>
      <vt:lpstr>Анион-радикалы циклических дикетонов: I. Роль среды (дипломная работа В. Скутельника)</vt:lpstr>
      <vt:lpstr>Анион-радикалы циклических дикетонов: II. Роль делокализации (дипломная работа В. Скутельника)</vt:lpstr>
      <vt:lpstr>Слайд 7</vt:lpstr>
      <vt:lpstr>Слайд 8</vt:lpstr>
      <vt:lpstr>Растворимые металлополимерные наноногибриды на основе поливинилтриазола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Эффект «ЛПЭ-фильтра» и границы применимости АДП </vt:lpstr>
      <vt:lpstr>Слайд 20</vt:lpstr>
      <vt:lpstr>Классификация материалов на основе радиационно-химического подхода  (пример многослойной конструкции)</vt:lpstr>
      <vt:lpstr>Формулировка требований к материалам (предварительные критерии)</vt:lpstr>
      <vt:lpstr>Рекомендации и предложения</vt:lpstr>
      <vt:lpstr>II. Радиационная стойкость мезитилена и систем мезитилен - ксилол</vt:lpstr>
      <vt:lpstr>Образование радикалов при радиолизе систем мезителен –м-ксилол при 77 К</vt:lpstr>
      <vt:lpstr>Сравнение выходов радикалов при низкотемпературном радиолизе систем различного состава</vt:lpstr>
      <vt:lpstr>Влияние добавок конденсированных ароматических соединений: защита по типу «губки»</vt:lpstr>
      <vt:lpstr>Радиолиз мезитилена и ксилола при 7 К</vt:lpstr>
      <vt:lpstr>Облучение в условиях реального реакторного эксперимента до больших доз</vt:lpstr>
      <vt:lpstr>Доказательство образования сопряженных структур</vt:lpstr>
      <vt:lpstr>Вероятные типы сопряженных структур при больших дозах</vt:lpstr>
      <vt:lpstr>Выводы и направления дальнейшей работы</vt:lpstr>
      <vt:lpstr>Проблемы и размышления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радиационной химии в 2012 г.: обзор результатов и перспективы</dc:title>
  <dc:creator>Vladimir Feldman</dc:creator>
  <cp:lastModifiedBy>Vladimir_IF</cp:lastModifiedBy>
  <cp:revision>227</cp:revision>
  <dcterms:created xsi:type="dcterms:W3CDTF">2002-02-09T18:23:38Z</dcterms:created>
  <dcterms:modified xsi:type="dcterms:W3CDTF">2015-01-20T20:43:03Z</dcterms:modified>
</cp:coreProperties>
</file>