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9926638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AC4D0-7D66-4FB9-A9D6-E48277D00166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798" y="6513910"/>
            <a:ext cx="4301543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207DE-6903-427B-8740-51F301D438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882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E41-F2F6-475D-A2CA-300B9A741F2A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AFC2-2283-49CC-8735-C66608C21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E41-F2F6-475D-A2CA-300B9A741F2A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AFC2-2283-49CC-8735-C66608C21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E41-F2F6-475D-A2CA-300B9A741F2A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AFC2-2283-49CC-8735-C66608C21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E41-F2F6-475D-A2CA-300B9A741F2A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AFC2-2283-49CC-8735-C66608C21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E41-F2F6-475D-A2CA-300B9A741F2A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AFC2-2283-49CC-8735-C66608C21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E41-F2F6-475D-A2CA-300B9A741F2A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AFC2-2283-49CC-8735-C66608C21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E41-F2F6-475D-A2CA-300B9A741F2A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AFC2-2283-49CC-8735-C66608C21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E41-F2F6-475D-A2CA-300B9A741F2A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AFC2-2283-49CC-8735-C66608C21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E41-F2F6-475D-A2CA-300B9A741F2A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AFC2-2283-49CC-8735-C66608C21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E41-F2F6-475D-A2CA-300B9A741F2A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AFC2-2283-49CC-8735-C66608C21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AE41-F2F6-475D-A2CA-300B9A741F2A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7AFC2-2283-49CC-8735-C66608C21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AE41-F2F6-475D-A2CA-300B9A741F2A}" type="datetimeFigureOut">
              <a:rPr lang="ru-RU" smtClean="0"/>
              <a:pPr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AFC2-2283-49CC-8735-C66608C217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3714776"/>
          </a:xfrm>
        </p:spPr>
        <p:txBody>
          <a:bodyPr>
            <a:noAutofit/>
          </a:bodyPr>
          <a:lstStyle/>
          <a:p>
            <a:r>
              <a:rPr lang="ru-RU" sz="4800" dirty="0">
                <a:latin typeface="Arial" pitchFamily="34" charset="0"/>
                <a:cs typeface="Arial" pitchFamily="34" charset="0"/>
              </a:rPr>
              <a:t>Ион-радикальные </a:t>
            </a:r>
            <a:r>
              <a:rPr lang="ru-RU" sz="4800" dirty="0" err="1">
                <a:latin typeface="Arial" pitchFamily="34" charset="0"/>
                <a:cs typeface="Arial" pitchFamily="34" charset="0"/>
              </a:rPr>
              <a:t>интермедиаты</a:t>
            </a:r>
            <a:r>
              <a:rPr lang="ru-RU" sz="4800" dirty="0">
                <a:latin typeface="Arial" pitchFamily="34" charset="0"/>
                <a:cs typeface="Arial" pitchFamily="34" charset="0"/>
              </a:rPr>
              <a:t> радиационно-химических превращений органических карбонатов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572008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Ширяева Е.С.</a:t>
            </a:r>
          </a:p>
          <a:p>
            <a:pPr algn="r"/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Сосулин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И.С.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Саенко Е.В.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Фельдман В.И.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69111"/>
            <a:ext cx="74038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Arial" pitchFamily="34" charset="0"/>
                <a:cs typeface="Arial" pitchFamily="34" charset="0"/>
              </a:rPr>
              <a:t>Органические карбонаты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724087"/>
            <a:ext cx="828092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Химическая устойчивость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Доступность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Малая токсичность</a:t>
            </a:r>
          </a:p>
          <a:p>
            <a:pPr>
              <a:buFont typeface="Wingdings" pitchFamily="2" charset="2"/>
              <a:buChar char="Ø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Биоразлагаемость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i="1" dirty="0" err="1" smtClean="0">
                <a:latin typeface="Arial" pitchFamily="34" charset="0"/>
                <a:cs typeface="Arial" pitchFamily="34" charset="0"/>
              </a:rPr>
              <a:t>Ион-радикалы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– первичные </a:t>
            </a:r>
            <a:r>
              <a:rPr lang="ru-RU" sz="2800" i="1" dirty="0" err="1" smtClean="0">
                <a:latin typeface="Arial" pitchFamily="34" charset="0"/>
                <a:cs typeface="Arial" pitchFamily="34" charset="0"/>
              </a:rPr>
              <a:t>интермедиаты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 любых процессов протекающих, через стадию одноэлектронного переноса (в т.ч., радиолиза и электрохимической деградации)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0166" y="169111"/>
            <a:ext cx="65732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latin typeface="Arial" pitchFamily="34" charset="0"/>
                <a:cs typeface="Arial" pitchFamily="34" charset="0"/>
              </a:rPr>
              <a:t>Цель и задачи работы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382990"/>
            <a:ext cx="842968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Экспериментально исследовать возможность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стабилизации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ион-радикалов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органических карбонатов в низкотемпературных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матрицах.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Получить спектроскопические данные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о 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катион-радикалах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органических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карбонатов и продуктах их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превращений, сопоставить полученные данные с квантово-химическими расчетами.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Получить 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спектроскопические данные о продуктах реакций избыточных электронов с органическими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карбонатами.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685" y="71414"/>
            <a:ext cx="90349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Используемые соединения и методы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карбонаты.png"/>
          <p:cNvPicPr>
            <a:picLocks noChangeAspect="1"/>
          </p:cNvPicPr>
          <p:nvPr/>
        </p:nvPicPr>
        <p:blipFill>
          <a:blip r:embed="rId2" cstate="print"/>
          <a:srcRect r="33597" b="44447"/>
          <a:stretch>
            <a:fillRect/>
          </a:stretch>
        </p:blipFill>
        <p:spPr>
          <a:xfrm>
            <a:off x="1071538" y="642918"/>
            <a:ext cx="6000792" cy="282390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85852" y="1643050"/>
            <a:ext cx="2799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Диметилкарбонат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(ДМК)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(ПИ = 11 эВ)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57752" y="1643050"/>
            <a:ext cx="2475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Этиленкарбонат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(ЭК)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6314" y="3071810"/>
            <a:ext cx="2751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Пропиленкарбонат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(ПК)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(ПИ = 10.5 эВ)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79635" y="3071810"/>
            <a:ext cx="2606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Диэтилкарбонат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(ДЭК)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189" y="3646303"/>
            <a:ext cx="8900522" cy="27699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200" dirty="0" smtClean="0">
                <a:latin typeface="Trebuchet MS" pitchFamily="34" charset="0"/>
              </a:rPr>
              <a:t>Матрицы для катион-радикалов:</a:t>
            </a:r>
          </a:p>
          <a:p>
            <a:pPr>
              <a:spcBef>
                <a:spcPts val="600"/>
              </a:spcBef>
            </a:pPr>
            <a:r>
              <a:rPr lang="ru-RU" sz="2400" dirty="0" smtClean="0">
                <a:latin typeface="Trebuchet MS" pitchFamily="34" charset="0"/>
              </a:rPr>
              <a:t>Фреон-11 (</a:t>
            </a:r>
            <a:r>
              <a:rPr lang="en-US" sz="2400" dirty="0" smtClean="0">
                <a:latin typeface="Trebuchet MS" pitchFamily="34" charset="0"/>
              </a:rPr>
              <a:t>F11, </a:t>
            </a:r>
            <a:r>
              <a:rPr lang="en-US" sz="2400" b="1" dirty="0" smtClean="0">
                <a:latin typeface="Trebuchet MS" pitchFamily="34" charset="0"/>
              </a:rPr>
              <a:t>CFCl</a:t>
            </a:r>
            <a:r>
              <a:rPr lang="en-US" sz="2400" b="1" baseline="-25000" dirty="0" smtClean="0">
                <a:latin typeface="Trebuchet MS" pitchFamily="34" charset="0"/>
              </a:rPr>
              <a:t>3</a:t>
            </a:r>
            <a:r>
              <a:rPr lang="ru-RU" sz="2400" dirty="0" smtClean="0">
                <a:latin typeface="Trebuchet MS" pitchFamily="34" charset="0"/>
              </a:rPr>
              <a:t>)</a:t>
            </a:r>
            <a:r>
              <a:rPr lang="en-US" sz="2400" dirty="0" smtClean="0">
                <a:latin typeface="Trebuchet MS" pitchFamily="34" charset="0"/>
              </a:rPr>
              <a:t>,</a:t>
            </a:r>
            <a:r>
              <a:rPr lang="ru-RU" sz="2400" dirty="0" smtClean="0">
                <a:latin typeface="Trebuchet MS" pitchFamily="34" charset="0"/>
              </a:rPr>
              <a:t> ПИ=11.68 эВ</a:t>
            </a:r>
            <a:r>
              <a:rPr lang="en-US" sz="2400" dirty="0" smtClean="0">
                <a:latin typeface="Trebuchet MS" pitchFamily="34" charset="0"/>
              </a:rPr>
              <a:t> </a:t>
            </a:r>
            <a:endParaRPr lang="ru-RU" sz="2400" dirty="0" smtClean="0">
              <a:latin typeface="Trebuchet MS" pitchFamily="34" charset="0"/>
            </a:endParaRPr>
          </a:p>
          <a:p>
            <a:r>
              <a:rPr lang="ru-RU" sz="2400" dirty="0" smtClean="0">
                <a:latin typeface="Trebuchet MS" pitchFamily="34" charset="0"/>
              </a:rPr>
              <a:t>Фреон-113 </a:t>
            </a:r>
            <a:r>
              <a:rPr lang="ru-RU" sz="2400" dirty="0">
                <a:latin typeface="Trebuchet MS" pitchFamily="34" charset="0"/>
              </a:rPr>
              <a:t>(</a:t>
            </a:r>
            <a:r>
              <a:rPr lang="en-US" sz="2400" dirty="0" smtClean="0">
                <a:latin typeface="Trebuchet MS" pitchFamily="34" charset="0"/>
              </a:rPr>
              <a:t>F113, </a:t>
            </a:r>
            <a:r>
              <a:rPr lang="en-US" sz="2400" b="1" dirty="0" smtClean="0">
                <a:latin typeface="Trebuchet MS" pitchFamily="34" charset="0"/>
              </a:rPr>
              <a:t>CF</a:t>
            </a:r>
            <a:r>
              <a:rPr lang="en-US" sz="2400" b="1" baseline="-25000" dirty="0" smtClean="0">
                <a:latin typeface="Trebuchet MS" pitchFamily="34" charset="0"/>
              </a:rPr>
              <a:t>2</a:t>
            </a:r>
            <a:r>
              <a:rPr lang="en-US" sz="2400" b="1" dirty="0" smtClean="0">
                <a:latin typeface="Trebuchet MS" pitchFamily="34" charset="0"/>
              </a:rPr>
              <a:t>ClCFCl</a:t>
            </a:r>
            <a:r>
              <a:rPr lang="ru-RU" sz="2400" b="1" baseline="-25000" dirty="0" smtClean="0">
                <a:latin typeface="Trebuchet MS" pitchFamily="34" charset="0"/>
              </a:rPr>
              <a:t>2</a:t>
            </a:r>
            <a:r>
              <a:rPr lang="ru-RU" sz="2400" dirty="0" smtClean="0">
                <a:latin typeface="Trebuchet MS" pitchFamily="34" charset="0"/>
              </a:rPr>
              <a:t>)</a:t>
            </a:r>
            <a:r>
              <a:rPr lang="en-US" sz="2400" dirty="0" smtClean="0">
                <a:latin typeface="Trebuchet MS" pitchFamily="34" charset="0"/>
              </a:rPr>
              <a:t>,</a:t>
            </a:r>
            <a:endParaRPr lang="ru-RU" sz="2400" dirty="0" smtClean="0">
              <a:latin typeface="Trebuchet MS" pitchFamily="34" charset="0"/>
            </a:endParaRPr>
          </a:p>
          <a:p>
            <a:r>
              <a:rPr lang="ru-RU" sz="2400" dirty="0" smtClean="0">
                <a:latin typeface="Trebuchet MS" pitchFamily="34" charset="0"/>
              </a:rPr>
              <a:t>ПИ=11.99 эВ</a:t>
            </a:r>
          </a:p>
          <a:p>
            <a:pPr>
              <a:spcBef>
                <a:spcPts val="600"/>
              </a:spcBef>
            </a:pPr>
            <a:r>
              <a:rPr lang="ru-RU" sz="2200" dirty="0" smtClean="0">
                <a:latin typeface="Trebuchet MS" pitchFamily="34" charset="0"/>
              </a:rPr>
              <a:t>анион-радикалов</a:t>
            </a:r>
            <a:endParaRPr lang="ru-RU" sz="2200" dirty="0">
              <a:latin typeface="Trebuchet MS" pitchFamily="34" charset="0"/>
            </a:endParaRPr>
          </a:p>
          <a:p>
            <a:r>
              <a:rPr lang="ru-RU" sz="2400" dirty="0" err="1" smtClean="0">
                <a:latin typeface="Trebuchet MS" pitchFamily="34" charset="0"/>
              </a:rPr>
              <a:t>Диэтиловый</a:t>
            </a:r>
            <a:r>
              <a:rPr lang="ru-RU" sz="2400" dirty="0" smtClean="0">
                <a:latin typeface="Trebuchet MS" pitchFamily="34" charset="0"/>
              </a:rPr>
              <a:t> эфир (</a:t>
            </a:r>
            <a:r>
              <a:rPr lang="en-US" sz="2400" b="1" dirty="0" smtClean="0">
                <a:latin typeface="Trebuchet MS" pitchFamily="34" charset="0"/>
              </a:rPr>
              <a:t>C</a:t>
            </a:r>
            <a:r>
              <a:rPr lang="en-US" sz="2400" b="1" baseline="-25000" dirty="0" smtClean="0">
                <a:latin typeface="Trebuchet MS" pitchFamily="34" charset="0"/>
              </a:rPr>
              <a:t>2</a:t>
            </a:r>
            <a:r>
              <a:rPr lang="en-US" sz="2400" b="1" dirty="0" smtClean="0">
                <a:latin typeface="Trebuchet MS" pitchFamily="34" charset="0"/>
              </a:rPr>
              <a:t>H</a:t>
            </a:r>
            <a:r>
              <a:rPr lang="en-US" sz="2400" b="1" baseline="-25000" dirty="0" smtClean="0">
                <a:latin typeface="Trebuchet MS" pitchFamily="34" charset="0"/>
              </a:rPr>
              <a:t>5</a:t>
            </a:r>
            <a:r>
              <a:rPr lang="en-US" sz="2400" b="1" dirty="0" smtClean="0">
                <a:latin typeface="Trebuchet MS" pitchFamily="34" charset="0"/>
              </a:rPr>
              <a:t>OC</a:t>
            </a:r>
            <a:r>
              <a:rPr lang="en-US" sz="2400" b="1" baseline="-25000" dirty="0" smtClean="0">
                <a:latin typeface="Trebuchet MS" pitchFamily="34" charset="0"/>
              </a:rPr>
              <a:t>2</a:t>
            </a:r>
            <a:r>
              <a:rPr lang="en-US" sz="2400" b="1" dirty="0" smtClean="0">
                <a:latin typeface="Trebuchet MS" pitchFamily="34" charset="0"/>
              </a:rPr>
              <a:t>H</a:t>
            </a:r>
            <a:r>
              <a:rPr lang="en-US" sz="2400" b="1" baseline="-25000" dirty="0" smtClean="0">
                <a:latin typeface="Trebuchet MS" pitchFamily="34" charset="0"/>
              </a:rPr>
              <a:t>5</a:t>
            </a:r>
            <a:r>
              <a:rPr lang="ru-RU" sz="2400" dirty="0" smtClean="0">
                <a:latin typeface="Trebuchet MS" pitchFamily="34" charset="0"/>
              </a:rPr>
              <a:t>)</a:t>
            </a:r>
            <a:r>
              <a:rPr lang="en-US" sz="2400" dirty="0" smtClean="0">
                <a:latin typeface="Trebuchet MS" pitchFamily="34" charset="0"/>
              </a:rPr>
              <a:t>,</a:t>
            </a:r>
            <a:r>
              <a:rPr lang="ru-RU" sz="2400" dirty="0" smtClean="0">
                <a:latin typeface="Trebuchet MS" pitchFamily="34" charset="0"/>
              </a:rPr>
              <a:t> ПИ=9.51 эВ</a:t>
            </a:r>
            <a:endParaRPr lang="en-US" sz="2400" dirty="0" smtClean="0">
              <a:latin typeface="Trebuchet MS" pitchFamily="34" charset="0"/>
            </a:endParaRPr>
          </a:p>
          <a:p>
            <a:r>
              <a:rPr lang="ru-RU" sz="2400" dirty="0" err="1" smtClean="0">
                <a:latin typeface="Trebuchet MS" pitchFamily="34" charset="0"/>
              </a:rPr>
              <a:t>Дейтероэтанол</a:t>
            </a:r>
            <a:r>
              <a:rPr lang="ru-RU" sz="2400" dirty="0" smtClean="0">
                <a:latin typeface="Trebuchet MS" pitchFamily="34" charset="0"/>
              </a:rPr>
              <a:t> (</a:t>
            </a:r>
            <a:r>
              <a:rPr lang="en-US" sz="2400" b="1" dirty="0" smtClean="0">
                <a:latin typeface="Trebuchet MS" pitchFamily="34" charset="0"/>
              </a:rPr>
              <a:t>C</a:t>
            </a:r>
            <a:r>
              <a:rPr lang="en-US" sz="2400" b="1" baseline="-25000" dirty="0" smtClean="0">
                <a:latin typeface="Trebuchet MS" pitchFamily="34" charset="0"/>
              </a:rPr>
              <a:t>2</a:t>
            </a:r>
            <a:r>
              <a:rPr lang="en-US" sz="2400" b="1" dirty="0" smtClean="0">
                <a:latin typeface="Trebuchet MS" pitchFamily="34" charset="0"/>
              </a:rPr>
              <a:t>D</a:t>
            </a:r>
            <a:r>
              <a:rPr lang="en-US" sz="2400" b="1" baseline="-25000" dirty="0" smtClean="0">
                <a:latin typeface="Trebuchet MS" pitchFamily="34" charset="0"/>
              </a:rPr>
              <a:t>5</a:t>
            </a:r>
            <a:r>
              <a:rPr lang="en-US" sz="2400" b="1" dirty="0" smtClean="0">
                <a:latin typeface="Trebuchet MS" pitchFamily="34" charset="0"/>
              </a:rPr>
              <a:t>OD</a:t>
            </a:r>
            <a:r>
              <a:rPr lang="en-US" sz="2400" dirty="0" smtClean="0">
                <a:latin typeface="Trebuchet MS" pitchFamily="34" charset="0"/>
              </a:rPr>
              <a:t>), </a:t>
            </a:r>
            <a:r>
              <a:rPr lang="ru-RU" sz="2400" dirty="0" smtClean="0">
                <a:latin typeface="Trebuchet MS" pitchFamily="34" charset="0"/>
              </a:rPr>
              <a:t>ПИ=10.5 эВ</a:t>
            </a:r>
            <a:endParaRPr lang="ru-RU" sz="2400" dirty="0">
              <a:latin typeface="Trebuchet MS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14942" y="3643314"/>
            <a:ext cx="4114679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400" dirty="0" smtClean="0">
                <a:latin typeface="Trebuchet MS" pitchFamily="34" charset="0"/>
                <a:cs typeface="Times New Roman" pitchFamily="18" charset="0"/>
              </a:rPr>
              <a:t>ЭПР-спектроскопия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400" dirty="0" err="1" smtClean="0">
                <a:latin typeface="Trebuchet MS" pitchFamily="34" charset="0"/>
                <a:cs typeface="Times New Roman" pitchFamily="18" charset="0"/>
              </a:rPr>
              <a:t>Кватново-химические</a:t>
            </a:r>
            <a:r>
              <a:rPr lang="ru-RU" sz="2400" dirty="0" smtClean="0">
                <a:latin typeface="Trebuchet MS" pitchFamily="34" charset="0"/>
                <a:cs typeface="Times New Roman" pitchFamily="18" charset="0"/>
              </a:rPr>
              <a:t> расчеты методом </a:t>
            </a:r>
            <a:r>
              <a:rPr lang="en-US" sz="2400" dirty="0" smtClean="0">
                <a:latin typeface="Trebuchet MS" pitchFamily="34" charset="0"/>
                <a:cs typeface="Times New Roman" pitchFamily="18" charset="0"/>
              </a:rPr>
              <a:t>DFT, MP2</a:t>
            </a:r>
            <a:endParaRPr lang="ru-RU" sz="2400" dirty="0" smtClean="0">
              <a:latin typeface="Trebuchet MS" pitchFamily="34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err="1" smtClean="0">
                <a:latin typeface="Trebuchet MS" pitchFamily="34" charset="0"/>
                <a:cs typeface="Times New Roman" pitchFamily="18" charset="0"/>
              </a:rPr>
              <a:t>WinSim</a:t>
            </a:r>
            <a:endParaRPr lang="ru-RU" sz="2400" dirty="0">
              <a:latin typeface="Trebuchet MS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15900" y="117823"/>
            <a:ext cx="8713664" cy="1294953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Схемы получения </a:t>
            </a:r>
            <a:r>
              <a:rPr lang="ru-RU" sz="3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катион-радикалов:</a:t>
            </a:r>
            <a:r>
              <a:rPr lang="ru-RU" sz="3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ru-RU" sz="3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анион-радикалов:</a:t>
            </a:r>
            <a:endParaRPr lang="ru-RU" sz="34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771008" y="1603375"/>
            <a:ext cx="4265488" cy="40956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514350" indent="-514350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RH </a:t>
            </a:r>
            <a:r>
              <a:rPr lang="es-MX" sz="2600" b="1" dirty="0">
                <a:latin typeface="Arial" pitchFamily="34" charset="0"/>
                <a:cs typeface="Arial" pitchFamily="34" charset="0"/>
              </a:rPr>
              <a:t>-^^^→ RH</a:t>
            </a:r>
            <a:r>
              <a:rPr lang="es-MX" sz="2600" b="1" baseline="30000" dirty="0" smtClean="0">
                <a:latin typeface="Arial" pitchFamily="34" charset="0"/>
                <a:cs typeface="Arial" pitchFamily="34" charset="0"/>
              </a:rPr>
              <a:t>+ •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>
                <a:latin typeface="Arial" pitchFamily="34" charset="0"/>
                <a:cs typeface="Arial" pitchFamily="34" charset="0"/>
              </a:rPr>
              <a:t>+ 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e-</a:t>
            </a:r>
          </a:p>
          <a:p>
            <a:pPr algn="ctr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600" i="1" dirty="0" smtClean="0">
                <a:latin typeface="Arial" pitchFamily="34" charset="0"/>
                <a:cs typeface="Arial" pitchFamily="34" charset="0"/>
              </a:rPr>
              <a:t>ионизация</a:t>
            </a:r>
            <a:r>
              <a:rPr lang="es-MX" sz="26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RH</a:t>
            </a:r>
            <a:r>
              <a:rPr lang="es-MX" sz="2600" b="1" baseline="30000" dirty="0" smtClean="0">
                <a:latin typeface="Arial" pitchFamily="34" charset="0"/>
                <a:cs typeface="Arial" pitchFamily="34" charset="0"/>
              </a:rPr>
              <a:t>+ •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>
                <a:latin typeface="Arial" pitchFamily="34" charset="0"/>
                <a:cs typeface="Arial" pitchFamily="34" charset="0"/>
              </a:rPr>
              <a:t>+ RH → RH</a:t>
            </a:r>
            <a:r>
              <a:rPr lang="es-MX" sz="2600" b="1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s-MX" sz="2600" b="1" baseline="30000" dirty="0">
                <a:latin typeface="Arial" pitchFamily="34" charset="0"/>
                <a:cs typeface="Arial" pitchFamily="34" charset="0"/>
              </a:rPr>
              <a:t>+</a:t>
            </a:r>
            <a:r>
              <a:rPr lang="es-MX" sz="2600" b="1" dirty="0">
                <a:latin typeface="Arial" pitchFamily="34" charset="0"/>
                <a:cs typeface="Arial" pitchFamily="34" charset="0"/>
              </a:rPr>
              <a:t> + H</a:t>
            </a:r>
            <a:r>
              <a:rPr lang="es-MX" sz="2600" b="1" baseline="30000" dirty="0">
                <a:latin typeface="Arial" pitchFamily="34" charset="0"/>
                <a:cs typeface="Arial" pitchFamily="34" charset="0"/>
              </a:rPr>
              <a:t>•</a:t>
            </a:r>
            <a:r>
              <a:rPr lang="es-MX" sz="2600" b="1" dirty="0">
                <a:latin typeface="Arial" pitchFamily="34" charset="0"/>
                <a:cs typeface="Arial" pitchFamily="34" charset="0"/>
              </a:rPr>
              <a:t> </a:t>
            </a:r>
            <a:endParaRPr lang="es-MX" sz="2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MX" sz="2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перенос протона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OC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s-MX" sz="2600" b="1" dirty="0">
                <a:latin typeface="Arial" pitchFamily="34" charset="0"/>
                <a:cs typeface="Arial" pitchFamily="34" charset="0"/>
              </a:rPr>
              <a:t>e- → </a:t>
            </a:r>
            <a:r>
              <a:rPr lang="es-MX" sz="2600" b="1" dirty="0" smtClean="0">
                <a:latin typeface="Arial" pitchFamily="34" charset="0"/>
                <a:cs typeface="Arial" pitchFamily="34" charset="0"/>
              </a:rPr>
              <a:t>OC</a:t>
            </a:r>
            <a:r>
              <a:rPr lang="es-MX" sz="2600" b="1" baseline="30000" dirty="0" smtClean="0">
                <a:latin typeface="Arial" pitchFamily="34" charset="0"/>
                <a:cs typeface="Arial" pitchFamily="34" charset="0"/>
              </a:rPr>
              <a:t>- •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2600" i="1" dirty="0">
                <a:latin typeface="Arial" pitchFamily="34" charset="0"/>
                <a:cs typeface="Arial" pitchFamily="34" charset="0"/>
              </a:rPr>
              <a:t>захват электрона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600" dirty="0">
              <a:latin typeface="Arial" pitchFamily="34" charset="0"/>
              <a:cs typeface="Arial" pitchFamily="34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dirty="0">
                <a:latin typeface="Arial" pitchFamily="34" charset="0"/>
                <a:cs typeface="Arial" pitchFamily="34" charset="0"/>
              </a:rPr>
              <a:t>RH-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молекула матрицы,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OC-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молекула органического карбоната</a:t>
            </a:r>
            <a:endParaRPr lang="ru-RU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9512" y="1603375"/>
            <a:ext cx="4536504" cy="513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txBody>
          <a:bodyPr lIns="90000" tIns="46800" rIns="90000" bIns="46800"/>
          <a:lstStyle>
            <a:lvl1pPr marL="342900" indent="-336550"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520700" indent="-514350" eaLnBrk="1" hangingPunct="1">
              <a:lnSpc>
                <a:spcPct val="90000"/>
              </a:lnSpc>
              <a:spcBef>
                <a:spcPts val="700"/>
              </a:spcBef>
              <a:buClrTx/>
            </a:pP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CFCl</a:t>
            </a:r>
            <a:r>
              <a:rPr lang="es-MX" sz="26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-^^^→ CFCl</a:t>
            </a:r>
            <a:r>
              <a:rPr lang="es-MX" sz="2600" b="1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MX" sz="26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•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</a:t>
            </a:r>
            <a:r>
              <a:rPr lang="ru-RU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e-</a:t>
            </a:r>
            <a:endParaRPr lang="ru-RU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20700" indent="-514350" algn="ctr" eaLnBrk="1" hangingPunct="1">
              <a:lnSpc>
                <a:spcPct val="90000"/>
              </a:lnSpc>
              <a:spcBef>
                <a:spcPts val="700"/>
              </a:spcBef>
              <a:buClrTx/>
            </a:pPr>
            <a:r>
              <a:rPr lang="es-MX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ионизация</a:t>
            </a:r>
            <a:r>
              <a:rPr lang="es-MX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CFCl</a:t>
            </a:r>
            <a:r>
              <a:rPr lang="es-MX" sz="26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CFCl</a:t>
            </a:r>
            <a:r>
              <a:rPr lang="es-MX" sz="2600" b="1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MX" sz="26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•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→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→ </a:t>
            </a:r>
            <a:r>
              <a:rPr lang="es-MX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CFCl</a:t>
            </a:r>
            <a:r>
              <a:rPr lang="es-MX" sz="2600" b="1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MX" sz="26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•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CFCl</a:t>
            </a:r>
            <a:r>
              <a:rPr lang="es-MX" sz="2600" b="1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en-US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миграция </a:t>
            </a:r>
            <a:r>
              <a:rPr lang="en-US" sz="2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2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дырки</a:t>
            </a:r>
            <a:r>
              <a:rPr lang="en-US" sz="2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CFCl</a:t>
            </a:r>
            <a:r>
              <a:rPr lang="es-MX" sz="26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MX" sz="26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•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ru-RU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→ </a:t>
            </a:r>
            <a:endParaRPr lang="es-MX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		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•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CFCl</a:t>
            </a:r>
            <a:r>
              <a:rPr lang="es-MX" sz="26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передача </a:t>
            </a:r>
            <a:r>
              <a:rPr lang="en-US" sz="2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2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дырки</a:t>
            </a:r>
            <a:r>
              <a:rPr lang="en-US" sz="2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CFCl</a:t>
            </a:r>
            <a:r>
              <a:rPr lang="es-MX" sz="2600" b="1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e- → [CFCl</a:t>
            </a:r>
            <a:r>
              <a:rPr lang="es-MX" sz="2600" b="1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s-MX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6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•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]→ 	→ </a:t>
            </a:r>
            <a:r>
              <a:rPr lang="es-MX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CFCl</a:t>
            </a:r>
            <a:r>
              <a:rPr lang="es-MX" sz="2600" b="1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s-MX" sz="2600" b="1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•</a:t>
            </a:r>
            <a:r>
              <a:rPr lang="es-MX" sz="2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es-MX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s-MX" sz="2600" b="1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</a:t>
            </a:r>
            <a:endParaRPr lang="es-MX" sz="2600" b="1" baseline="-25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lnSpc>
                <a:spcPct val="90000"/>
              </a:lnSpc>
              <a:spcBef>
                <a:spcPts val="700"/>
              </a:spcBef>
              <a:buClrTx/>
              <a:buFontTx/>
              <a:buNone/>
            </a:pPr>
            <a:r>
              <a:rPr lang="ru-RU" sz="26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600" i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диссоциативный</a:t>
            </a:r>
            <a:r>
              <a:rPr lang="ru-RU" sz="2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захват электрона</a:t>
            </a:r>
            <a:r>
              <a:rPr lang="ru-RU" sz="2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338456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Катион-радикалы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линейных карбонатов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071934" y="2500306"/>
          <a:ext cx="4857784" cy="14287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85950"/>
                <a:gridCol w="1500198"/>
                <a:gridCol w="1571636"/>
              </a:tblGrid>
              <a:tr h="50331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Карбонат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ДМК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ДЭК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2544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Константы,</a:t>
                      </a:r>
                      <a:r>
                        <a:rPr lang="ru-RU" sz="2400" baseline="0" dirty="0" smtClean="0"/>
                        <a:t> мТл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0.03 (3Н)</a:t>
                      </a:r>
                    </a:p>
                    <a:p>
                      <a:r>
                        <a:rPr lang="ru-RU" sz="2400" dirty="0" smtClean="0"/>
                        <a:t>0.05 (3Н)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0.18 (3Н)</a:t>
                      </a:r>
                    </a:p>
                    <a:p>
                      <a:r>
                        <a:rPr lang="ru-RU" sz="2400" dirty="0" smtClean="0"/>
                        <a:t>0.10 (4Н)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Рисунок 9" descr="DMC+DEC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249" y="1505203"/>
            <a:ext cx="3600000" cy="2781053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929058" y="1619896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Рассчитанные константы СТВ первичных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катион-радикалов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286256"/>
            <a:ext cx="6658145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06" y="5429264"/>
            <a:ext cx="6713814" cy="10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6858016" y="5000636"/>
            <a:ext cx="21820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RCH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en-US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200" baseline="300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Катион-радикалы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циклических карбонатов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049663"/>
              </p:ext>
            </p:extLst>
          </p:nvPr>
        </p:nvGraphicFramePr>
        <p:xfrm>
          <a:off x="4071934" y="2276872"/>
          <a:ext cx="4857784" cy="205779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785950"/>
                <a:gridCol w="1500198"/>
                <a:gridCol w="1571636"/>
              </a:tblGrid>
              <a:tr h="50331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Карбонат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ЭК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ПК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92544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Константы,</a:t>
                      </a:r>
                      <a:r>
                        <a:rPr lang="ru-RU" sz="2400" baseline="0" dirty="0" smtClean="0"/>
                        <a:t> мТл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0.67 (2Н)</a:t>
                      </a:r>
                    </a:p>
                    <a:p>
                      <a:r>
                        <a:rPr lang="ru-RU" sz="2400" dirty="0" smtClean="0"/>
                        <a:t>0.05 (2Н)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0.42 (3Н)</a:t>
                      </a:r>
                    </a:p>
                    <a:p>
                      <a:r>
                        <a:rPr lang="ru-RU" sz="2400" dirty="0" smtClean="0"/>
                        <a:t>0.66 (1Н)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0.05 (1Н)</a:t>
                      </a:r>
                      <a:endParaRPr lang="ru-RU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0.03 (1Н)</a:t>
                      </a:r>
                      <a:endParaRPr lang="ru-RU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Рисунок 10" descr="EC+simul.t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285860"/>
            <a:ext cx="3600000" cy="278105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1407" y="2627651"/>
            <a:ext cx="18573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ЭК в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CF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ClCFCl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при 77 К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Рисунок 13" descr="EC reactions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4143380"/>
            <a:ext cx="5384532" cy="142876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14282" y="5763300"/>
            <a:ext cx="41312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ПК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+•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+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ПК → ПК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+ ПК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+</a:t>
            </a:r>
            <a:endParaRPr lang="ru-RU" sz="28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10265" y="5072074"/>
            <a:ext cx="476232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Разрыв цикла </a:t>
            </a:r>
          </a:p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Межмолекулярная реакция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29058" y="1412776"/>
            <a:ext cx="5072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Рассчитанные константы СТВ первичных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катион-радикалов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Arial" pitchFamily="34" charset="0"/>
                <a:cs typeface="Arial" pitchFamily="34" charset="0"/>
              </a:rPr>
              <a:t>Анион-радикалы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карбонатов</a:t>
            </a:r>
            <a:endParaRPr lang="ru-RU" dirty="0"/>
          </a:p>
        </p:txBody>
      </p:sp>
      <p:pic>
        <p:nvPicPr>
          <p:cNvPr id="11" name="Рисунок 10" descr="LOC in C2D5OD.tif"/>
          <p:cNvPicPr>
            <a:picLocks noChangeAspect="1"/>
          </p:cNvPicPr>
          <p:nvPr/>
        </p:nvPicPr>
        <p:blipFill>
          <a:blip r:embed="rId2" cstate="print"/>
          <a:srcRect r="41211" b="15278"/>
          <a:stretch>
            <a:fillRect/>
          </a:stretch>
        </p:blipFill>
        <p:spPr>
          <a:xfrm>
            <a:off x="285720" y="1439416"/>
            <a:ext cx="3600000" cy="291827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857488" y="1488032"/>
            <a:ext cx="1770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ДМК в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OD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28926" y="2845354"/>
            <a:ext cx="1744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ДЭК в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OD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571472" y="4600526"/>
            <a:ext cx="5272597" cy="537622"/>
            <a:chOff x="571472" y="4600526"/>
            <a:chExt cx="5272597" cy="537622"/>
          </a:xfrm>
        </p:grpSpPr>
        <p:sp>
          <p:nvSpPr>
            <p:cNvPr id="16" name="TextBox 15"/>
            <p:cNvSpPr txBox="1"/>
            <p:nvPr/>
          </p:nvSpPr>
          <p:spPr>
            <a:xfrm>
              <a:off x="571472" y="4614928"/>
              <a:ext cx="527259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ROC(O)OR</a:t>
              </a:r>
              <a:r>
                <a:rPr lang="en-US" sz="2800" baseline="30000" dirty="0" smtClean="0">
                  <a:latin typeface="Arial" pitchFamily="34" charset="0"/>
                  <a:cs typeface="Arial" pitchFamily="34" charset="0"/>
                </a:rPr>
                <a:t>-•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→ ROC(O)O</a:t>
              </a:r>
              <a:r>
                <a:rPr lang="en-US" sz="2800" baseline="30000" dirty="0" smtClean="0">
                  <a:latin typeface="Arial" pitchFamily="34" charset="0"/>
                  <a:cs typeface="Arial" pitchFamily="34" charset="0"/>
                </a:rPr>
                <a:t>-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 + R</a:t>
              </a:r>
              <a:r>
                <a:rPr lang="en-US" sz="2800" baseline="30000" dirty="0" smtClean="0">
                  <a:latin typeface="Arial" pitchFamily="34" charset="0"/>
                  <a:cs typeface="Arial" pitchFamily="34" charset="0"/>
                </a:rPr>
                <a:t>•</a:t>
              </a:r>
              <a:endParaRPr lang="ru-RU" sz="2800" baseline="30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43174" y="4600526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ν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937571" y="2118456"/>
            <a:ext cx="15728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3</a:t>
            </a:r>
          </a:p>
          <a:p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•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3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571472" y="5243468"/>
            <a:ext cx="6018764" cy="566140"/>
            <a:chOff x="571472" y="5243468"/>
            <a:chExt cx="6018764" cy="566140"/>
          </a:xfrm>
        </p:grpSpPr>
        <p:sp>
          <p:nvSpPr>
            <p:cNvPr id="22" name="TextBox 21"/>
            <p:cNvSpPr txBox="1"/>
            <p:nvPr/>
          </p:nvSpPr>
          <p:spPr>
            <a:xfrm>
              <a:off x="571472" y="5286388"/>
              <a:ext cx="601876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ЭК</a:t>
              </a:r>
              <a:r>
                <a:rPr lang="ru-RU" sz="2800" baseline="30000" dirty="0" smtClean="0">
                  <a:latin typeface="Arial" pitchFamily="34" charset="0"/>
                  <a:cs typeface="Arial" pitchFamily="34" charset="0"/>
                </a:rPr>
                <a:t>-• 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→ разрыв цикла по С-О связи</a:t>
              </a:r>
              <a:endParaRPr lang="ru-RU" sz="28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58906" y="5243468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ν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571472" y="5814972"/>
            <a:ext cx="3214470" cy="566140"/>
            <a:chOff x="571472" y="5814972"/>
            <a:chExt cx="3214470" cy="566140"/>
          </a:xfrm>
        </p:grpSpPr>
        <p:sp>
          <p:nvSpPr>
            <p:cNvPr id="25" name="TextBox 24"/>
            <p:cNvSpPr txBox="1"/>
            <p:nvPr/>
          </p:nvSpPr>
          <p:spPr>
            <a:xfrm>
              <a:off x="571472" y="5857892"/>
              <a:ext cx="32144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ПК</a:t>
              </a:r>
              <a:r>
                <a:rPr lang="ru-RU" sz="2800" baseline="30000" dirty="0" smtClean="0">
                  <a:latin typeface="Arial" pitchFamily="34" charset="0"/>
                  <a:cs typeface="Arial" pitchFamily="34" charset="0"/>
                </a:rPr>
                <a:t>-•</a:t>
              </a:r>
              <a:r>
                <a:rPr lang="ru-RU" sz="2800" dirty="0" smtClean="0">
                  <a:latin typeface="Arial" pitchFamily="34" charset="0"/>
                  <a:cs typeface="Arial" pitchFamily="34" charset="0"/>
                </a:rPr>
                <a:t> → отрыв </a:t>
              </a:r>
              <a:r>
                <a:rPr lang="ru-RU" sz="2800" baseline="30000" dirty="0" smtClean="0">
                  <a:latin typeface="Arial" pitchFamily="34" charset="0"/>
                  <a:cs typeface="Arial" pitchFamily="34" charset="0"/>
                </a:rPr>
                <a:t>•</a:t>
              </a:r>
              <a:r>
                <a:rPr lang="en-US" sz="2800" dirty="0" smtClean="0">
                  <a:latin typeface="Arial" pitchFamily="34" charset="0"/>
                  <a:cs typeface="Arial" pitchFamily="34" charset="0"/>
                </a:rPr>
                <a:t>CH</a:t>
              </a:r>
              <a:r>
                <a:rPr lang="en-US" sz="2800" baseline="-25000" dirty="0" smtClean="0">
                  <a:latin typeface="Arial" pitchFamily="34" charset="0"/>
                  <a:cs typeface="Arial" pitchFamily="34" charset="0"/>
                </a:rPr>
                <a:t>3</a:t>
              </a:r>
              <a:endParaRPr lang="ru-RU" sz="2800" baseline="-25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58906" y="5814972"/>
              <a:ext cx="455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Arial" pitchFamily="34" charset="0"/>
                  <a:cs typeface="Arial" pitchFamily="34" charset="0"/>
                </a:rPr>
                <a:t>h</a:t>
              </a:r>
              <a:r>
                <a:rPr lang="el-GR" sz="2000" dirty="0" smtClean="0">
                  <a:latin typeface="Arial" pitchFamily="34" charset="0"/>
                  <a:cs typeface="Arial" pitchFamily="34" charset="0"/>
                </a:rPr>
                <a:t>ν</a:t>
              </a:r>
              <a:endParaRPr lang="ru-RU" sz="20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dirty="0" smtClean="0">
                <a:latin typeface="Arial" pitchFamily="34" charset="0"/>
                <a:cs typeface="Arial" pitchFamily="34" charset="0"/>
              </a:rPr>
              <a:t>Результаты и выводы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572164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Катион-радикалы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линейных карбонатов претерпевают внутримолекулярный перенос протона с образованием дистонических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катион-радикалов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типа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RCH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CH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aseline="30000" dirty="0" smtClean="0">
                <a:latin typeface="Arial" pitchFamily="34" charset="0"/>
                <a:cs typeface="Arial" pitchFamily="34" charset="0"/>
              </a:rPr>
              <a:t>•</a:t>
            </a:r>
          </a:p>
          <a:p>
            <a:pPr>
              <a:spcAft>
                <a:spcPts val="60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катион-радикале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ЭК происходит разрыв цикла по С-О связи даже при 77 К, в то время как для ПК наблюдается ион-молекулярная реакция.</a:t>
            </a:r>
          </a:p>
          <a:p>
            <a:pPr>
              <a:spcAft>
                <a:spcPts val="60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Органические карбонаты образуют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анион-радикалы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 матрицах эфира и спирта.</a:t>
            </a:r>
          </a:p>
          <a:p>
            <a:pPr>
              <a:spcAft>
                <a:spcPts val="600"/>
              </a:spcAft>
            </a:pP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Анион-радикалы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линейных карбонатов под действием видимого света с длиной волны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&gt; 500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нм претерпевают фрагментацию с образованием соответствующих радикалов.</a:t>
            </a:r>
          </a:p>
          <a:p>
            <a:pPr>
              <a:spcAft>
                <a:spcPts val="600"/>
              </a:spcAft>
            </a:pP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Анион-радикалы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циклических карбонатов показывают относительную стабильность.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По результатам работы опубликована статья: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E.S.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Shiryaeva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, I.S.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Sosulin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, E.V.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Saenko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, V.I. Feldman, Ion-radical intermediates of the radiation-chemical transformations of organic carbonates. </a:t>
            </a:r>
            <a:r>
              <a:rPr lang="en-US" sz="2400" i="1" dirty="0" err="1" smtClean="0">
                <a:latin typeface="Arial" pitchFamily="34" charset="0"/>
                <a:cs typeface="Arial" pitchFamily="34" charset="0"/>
              </a:rPr>
              <a:t>Radiat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. Phys. Chem. (2016), http://dx.doi.org/10.1016/j.radphyschem.2016.01.010i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Aft>
                <a:spcPts val="600"/>
              </a:spcAft>
              <a:buNone/>
            </a:pPr>
            <a:endParaRPr lang="ru-RU" sz="2400" baseline="30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504</Words>
  <Application>Microsoft Office PowerPoint</Application>
  <PresentationFormat>Экран (4:3)</PresentationFormat>
  <Paragraphs>98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Ион-радикальные интермедиаты радиационно-химических превращений органических карбонатов</vt:lpstr>
      <vt:lpstr>Презентация PowerPoint</vt:lpstr>
      <vt:lpstr>Презентация PowerPoint</vt:lpstr>
      <vt:lpstr>Презентация PowerPoint</vt:lpstr>
      <vt:lpstr>Презентация PowerPoint</vt:lpstr>
      <vt:lpstr>Катион-радикалы линейных карбонатов</vt:lpstr>
      <vt:lpstr>Катион-радикалы циклических карбонатов</vt:lpstr>
      <vt:lpstr>Анион-радикалы карбонатов</vt:lpstr>
      <vt:lpstr>Результаты и выводы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Ион-радикальные интермедиаты радиационно-химических превращений органических карбонатов</dc:title>
  <dc:creator>Matreshka</dc:creator>
  <cp:lastModifiedBy>Shiryaeva ES</cp:lastModifiedBy>
  <cp:revision>62</cp:revision>
  <cp:lastPrinted>2016-01-22T11:47:44Z</cp:lastPrinted>
  <dcterms:created xsi:type="dcterms:W3CDTF">2016-01-18T15:56:11Z</dcterms:created>
  <dcterms:modified xsi:type="dcterms:W3CDTF">2016-01-22T11:50:25Z</dcterms:modified>
</cp:coreProperties>
</file>