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60" r:id="rId4"/>
    <p:sldId id="259" r:id="rId5"/>
    <p:sldId id="285" r:id="rId6"/>
    <p:sldId id="291" r:id="rId7"/>
    <p:sldId id="282" r:id="rId8"/>
    <p:sldId id="270" r:id="rId9"/>
    <p:sldId id="271" r:id="rId10"/>
    <p:sldId id="274" r:id="rId11"/>
    <p:sldId id="276" r:id="rId12"/>
    <p:sldId id="277" r:id="rId13"/>
    <p:sldId id="279" r:id="rId14"/>
    <p:sldId id="298" r:id="rId15"/>
    <p:sldId id="301" r:id="rId16"/>
    <p:sldId id="302" r:id="rId17"/>
    <p:sldId id="308" r:id="rId18"/>
    <p:sldId id="309" r:id="rId19"/>
    <p:sldId id="311" r:id="rId20"/>
    <p:sldId id="288" r:id="rId21"/>
    <p:sldId id="312" r:id="rId22"/>
    <p:sldId id="314" r:id="rId23"/>
    <p:sldId id="332" r:id="rId24"/>
    <p:sldId id="303" r:id="rId25"/>
    <p:sldId id="330" r:id="rId26"/>
    <p:sldId id="313" r:id="rId27"/>
    <p:sldId id="292" r:id="rId28"/>
    <p:sldId id="293" r:id="rId29"/>
    <p:sldId id="331" r:id="rId30"/>
    <p:sldId id="333" r:id="rId31"/>
    <p:sldId id="334" r:id="rId32"/>
    <p:sldId id="294" r:id="rId33"/>
    <p:sldId id="295" r:id="rId34"/>
    <p:sldId id="296" r:id="rId35"/>
    <p:sldId id="297" r:id="rId36"/>
    <p:sldId id="299" r:id="rId37"/>
    <p:sldId id="300" r:id="rId38"/>
    <p:sldId id="307" r:id="rId39"/>
    <p:sldId id="280" r:id="rId40"/>
    <p:sldId id="257" r:id="rId41"/>
    <p:sldId id="264" r:id="rId42"/>
    <p:sldId id="265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FF"/>
    <a:srgbClr val="00CCFF"/>
    <a:srgbClr val="33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F2AC1-22D3-4CF9-8914-3DDB996CF7C9}" type="datetimeFigureOut">
              <a:rPr lang="ru-RU" smtClean="0"/>
              <a:pPr/>
              <a:t>21.01.2016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7733B-9D5A-4D55-AD90-0B9D86C163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B253F-AF4F-4417-88BA-71BDB0ABFA05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9C8FC-E445-4BBC-A52B-E82561A777B6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B4BB5-E11E-4FBD-B5D2-7FB682758265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B3824-1EC1-46FB-8F7B-FD93F7F56259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45A97-5EC4-4500-AA1C-6AD4947277D3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7262-654D-48FC-A2B9-89D603444B65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5876-56B2-425A-B007-A43180BD1DF5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85B57-7494-4BC7-A853-0EE8F64A9169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69369-BE41-48D2-9A6E-010651C27D06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130EA-31B6-4BD1-A98D-F00BEF18DAD8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8DB2-EF5A-4D47-BEB2-770FECA47244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6F372-BE5A-4854-BDAA-D7D90004D6DD}" type="datetime1">
              <a:rPr lang="ru-RU" smtClean="0"/>
              <a:pPr/>
              <a:t>21.01.2016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3E24F-27E3-49C3-8989-72713D5865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tiff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jpeg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6.png"/><Relationship Id="rId4" Type="http://schemas.openxmlformats.org/officeDocument/2006/relationships/oleObject" Target="../embeddings/oleObject2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39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87463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Восстановление кислорода на оксидах переходных металлов в щелочной среде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899592" y="3861048"/>
            <a:ext cx="7772400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endParaRPr lang="en-US" sz="2800" kern="0" dirty="0" smtClean="0">
              <a:solidFill>
                <a:srgbClr val="280FE1"/>
              </a:solidFill>
              <a:latin typeface="Cambria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2800" b="1" dirty="0" smtClean="0">
                <a:solidFill>
                  <a:srgbClr val="280FE1"/>
                </a:solidFill>
                <a:latin typeface="Cambria" pitchFamily="18" charset="0"/>
              </a:rPr>
              <a:t> </a:t>
            </a:r>
            <a:endParaRPr lang="en-US" sz="2800" kern="0" dirty="0" smtClean="0">
              <a:solidFill>
                <a:srgbClr val="280FE1"/>
              </a:solidFill>
              <a:latin typeface="Cambria" pitchFamily="18" charset="0"/>
              <a:ea typeface="+mj-ea"/>
              <a:cs typeface="+mj-cs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280FE1"/>
                </a:solidFill>
                <a:latin typeface="Cambria" pitchFamily="18" charset="0"/>
                <a:ea typeface="+mj-ea"/>
                <a:cs typeface="+mj-cs"/>
              </a:rPr>
              <a:t/>
            </a:r>
            <a:br>
              <a:rPr lang="en-US" sz="2800" b="1" kern="0" dirty="0">
                <a:solidFill>
                  <a:srgbClr val="280FE1"/>
                </a:solidFill>
                <a:latin typeface="Cambria" pitchFamily="18" charset="0"/>
                <a:ea typeface="+mj-ea"/>
                <a:cs typeface="+mj-cs"/>
              </a:rPr>
            </a:br>
            <a:r>
              <a:rPr lang="ru-RU" sz="2800" b="1" kern="0" dirty="0" smtClean="0">
                <a:solidFill>
                  <a:srgbClr val="280FE1"/>
                </a:solidFill>
                <a:latin typeface="Cambria" pitchFamily="18" charset="0"/>
                <a:ea typeface="+mj-ea"/>
                <a:cs typeface="+mj-cs"/>
              </a:rPr>
              <a:t>                                </a:t>
            </a:r>
            <a:r>
              <a:rPr lang="ru-RU" sz="2800" kern="0" dirty="0" smtClean="0">
                <a:solidFill>
                  <a:srgbClr val="280FE1"/>
                </a:solidFill>
                <a:latin typeface="Cambria" pitchFamily="18" charset="0"/>
                <a:ea typeface="+mj-ea"/>
                <a:cs typeface="+mj-cs"/>
              </a:rPr>
              <a:t>Анна Рябова, </a:t>
            </a:r>
            <a:r>
              <a:rPr lang="ru-RU" sz="2800" dirty="0" smtClean="0">
                <a:solidFill>
                  <a:srgbClr val="280FE1"/>
                </a:solidFill>
              </a:rPr>
              <a:t>аспирантка </a:t>
            </a:r>
            <a:r>
              <a:rPr lang="en-US" sz="2800" dirty="0" smtClean="0">
                <a:solidFill>
                  <a:srgbClr val="280FE1"/>
                </a:solidFill>
              </a:rPr>
              <a:t>III </a:t>
            </a:r>
            <a:r>
              <a:rPr lang="ru-RU" sz="2800" dirty="0" smtClean="0">
                <a:solidFill>
                  <a:srgbClr val="280FE1"/>
                </a:solidFill>
              </a:rPr>
              <a:t>года</a:t>
            </a:r>
            <a:r>
              <a:rPr lang="ru-RU" sz="2800" kern="0" dirty="0" smtClean="0">
                <a:solidFill>
                  <a:srgbClr val="280FE1"/>
                </a:solidFill>
                <a:latin typeface="Cambria" pitchFamily="18" charset="0"/>
                <a:ea typeface="+mj-ea"/>
                <a:cs typeface="+mj-cs"/>
              </a:rPr>
              <a:t> </a:t>
            </a:r>
          </a:p>
          <a:p>
            <a:pPr algn="ctr">
              <a:defRPr/>
            </a:pPr>
            <a:r>
              <a:rPr lang="ru-RU" sz="2800" dirty="0" smtClean="0">
                <a:solidFill>
                  <a:srgbClr val="280FE1"/>
                </a:solidFill>
              </a:rPr>
              <a:t>                                          </a:t>
            </a:r>
          </a:p>
          <a:p>
            <a:pPr algn="ctr">
              <a:defRPr/>
            </a:pPr>
            <a:r>
              <a:rPr lang="ru-RU" sz="2800" dirty="0" smtClean="0">
                <a:solidFill>
                  <a:srgbClr val="280FE1"/>
                </a:solidFill>
              </a:rPr>
              <a:t>                                   Научные руководители:</a:t>
            </a:r>
          </a:p>
          <a:p>
            <a:pPr algn="ctr">
              <a:defRPr/>
            </a:pPr>
            <a:r>
              <a:rPr lang="ru-RU" sz="2800" dirty="0" smtClean="0">
                <a:solidFill>
                  <a:srgbClr val="280FE1"/>
                </a:solidFill>
              </a:rPr>
              <a:t>                                         проф.,  д.х.н. </a:t>
            </a:r>
            <a:r>
              <a:rPr lang="ru-RU" sz="2800" dirty="0" err="1" smtClean="0">
                <a:solidFill>
                  <a:srgbClr val="280FE1"/>
                </a:solidFill>
              </a:rPr>
              <a:t>Цирлина</a:t>
            </a:r>
            <a:r>
              <a:rPr lang="ru-RU" sz="2800" dirty="0" smtClean="0">
                <a:solidFill>
                  <a:srgbClr val="280FE1"/>
                </a:solidFill>
              </a:rPr>
              <a:t> Г.А.</a:t>
            </a:r>
          </a:p>
          <a:p>
            <a:pPr algn="r">
              <a:lnSpc>
                <a:spcPct val="80000"/>
              </a:lnSpc>
            </a:pPr>
            <a:r>
              <a:rPr lang="ru-RU" sz="2800" dirty="0" smtClean="0">
                <a:solidFill>
                  <a:srgbClr val="280FE1"/>
                </a:solidFill>
              </a:rPr>
              <a:t>проф.,  д.х.н. Савинова Е. Р.</a:t>
            </a:r>
            <a:endParaRPr lang="ru-RU" sz="3000" kern="0" dirty="0">
              <a:solidFill>
                <a:srgbClr val="280FE1"/>
              </a:solidFill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III: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Превращение 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4000" baseline="-25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4000" baseline="-25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: 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сравнение оксидов </a:t>
            </a:r>
            <a:r>
              <a:rPr lang="en-US" sz="4000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sz="40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z="1800" b="1" smtClean="0"/>
              <a:pPr/>
              <a:t>10</a:t>
            </a:fld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 t="5001" r="50075" b="48466"/>
          <a:stretch>
            <a:fillRect/>
          </a:stretch>
        </p:blipFill>
        <p:spPr bwMode="auto">
          <a:xfrm>
            <a:off x="-252536" y="980728"/>
            <a:ext cx="525658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4365104"/>
            <a:ext cx="9144000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 smtClean="0">
                <a:latin typeface="Cambria" pitchFamily="18" charset="0"/>
              </a:rPr>
              <a:t>Концентрация </a:t>
            </a:r>
            <a:r>
              <a:rPr lang="en-US" dirty="0" smtClean="0">
                <a:latin typeface="Cambria" pitchFamily="18" charset="0"/>
              </a:rPr>
              <a:t>H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увеличивается </a:t>
            </a:r>
            <a:r>
              <a:rPr lang="en-US" dirty="0" smtClean="0">
                <a:latin typeface="Cambria" pitchFamily="18" charset="0"/>
              </a:rPr>
              <a:t>:</a:t>
            </a:r>
          </a:p>
          <a:p>
            <a:pPr algn="just">
              <a:buFontTx/>
              <a:buChar char="-"/>
              <a:defRPr/>
            </a:pPr>
            <a:r>
              <a:rPr lang="en-US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ток увеличивается </a:t>
            </a:r>
            <a:endParaRPr lang="en-US" dirty="0" smtClean="0">
              <a:latin typeface="Cambria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ru-RU" dirty="0" err="1" smtClean="0">
                <a:latin typeface="Cambria" pitchFamily="18" charset="0"/>
              </a:rPr>
              <a:t>E</a:t>
            </a:r>
            <a:r>
              <a:rPr lang="ru-RU" baseline="-25000" dirty="0" err="1" smtClean="0">
                <a:latin typeface="Cambria" pitchFamily="18" charset="0"/>
              </a:rPr>
              <a:t>mix</a:t>
            </a:r>
            <a:r>
              <a:rPr lang="ru-RU" dirty="0" smtClean="0">
                <a:latin typeface="Cambria" pitchFamily="18" charset="0"/>
              </a:rPr>
              <a:t> смещается отрицательнее </a:t>
            </a:r>
            <a:endParaRPr lang="en-US" dirty="0" smtClean="0">
              <a:latin typeface="Cambria" pitchFamily="18" charset="0"/>
            </a:endParaRPr>
          </a:p>
          <a:p>
            <a:pPr algn="just">
              <a:defRPr/>
            </a:pPr>
            <a:endParaRPr lang="en-US" dirty="0" smtClean="0">
              <a:latin typeface="Cambria" pitchFamily="18" charset="0"/>
            </a:endParaRPr>
          </a:p>
          <a:p>
            <a:pPr algn="just">
              <a:defRPr/>
            </a:pPr>
            <a:r>
              <a:rPr lang="en-US" dirty="0" smtClean="0">
                <a:latin typeface="Cambria" pitchFamily="18" charset="0"/>
              </a:rPr>
              <a:t> </a:t>
            </a:r>
            <a:r>
              <a:rPr lang="en-US" b="1" dirty="0" smtClean="0">
                <a:latin typeface="Cambria" pitchFamily="18" charset="0"/>
              </a:rPr>
              <a:t>HO</a:t>
            </a:r>
            <a:r>
              <a:rPr lang="en-US" b="1" baseline="-25000" dirty="0" smtClean="0">
                <a:latin typeface="Cambria" pitchFamily="18" charset="0"/>
              </a:rPr>
              <a:t>2</a:t>
            </a:r>
            <a:r>
              <a:rPr lang="en-US" b="1" dirty="0" smtClean="0">
                <a:latin typeface="Cambria" pitchFamily="18" charset="0"/>
              </a:rPr>
              <a:t>,</a:t>
            </a:r>
            <a:r>
              <a:rPr lang="en-US" b="1" baseline="-25000" dirty="0" smtClean="0">
                <a:latin typeface="Cambria" pitchFamily="18" charset="0"/>
              </a:rPr>
              <a:t>ad</a:t>
            </a:r>
            <a:r>
              <a:rPr lang="en-US" b="1" dirty="0" smtClean="0">
                <a:latin typeface="Cambria" pitchFamily="18" charset="0"/>
              </a:rPr>
              <a:t> </a:t>
            </a:r>
            <a:r>
              <a:rPr lang="ru-RU" b="1" dirty="0" smtClean="0">
                <a:latin typeface="Cambria" pitchFamily="18" charset="0"/>
              </a:rPr>
              <a:t>восстанавливается через последовательные химическую </a:t>
            </a:r>
            <a:r>
              <a:rPr lang="en-US" b="1" dirty="0" smtClean="0">
                <a:latin typeface="Cambria" pitchFamily="18" charset="0"/>
              </a:rPr>
              <a:t>(5) </a:t>
            </a:r>
            <a:r>
              <a:rPr lang="ru-RU" b="1" dirty="0" smtClean="0">
                <a:latin typeface="Cambria" pitchFamily="18" charset="0"/>
              </a:rPr>
              <a:t>и электрохимическую стадии</a:t>
            </a:r>
            <a:r>
              <a:rPr lang="en-US" b="1" dirty="0" smtClean="0">
                <a:latin typeface="Cambria" pitchFamily="18" charset="0"/>
              </a:rPr>
              <a:t> (1)</a:t>
            </a:r>
            <a:endParaRPr lang="ru-RU" b="1" dirty="0" smtClean="0">
              <a:latin typeface="Cambria" pitchFamily="18" charset="0"/>
            </a:endParaRPr>
          </a:p>
        </p:txBody>
      </p:sp>
      <p:pic>
        <p:nvPicPr>
          <p:cNvPr id="8" name="Image 1" descr="Mechanism_new.ti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4048" y="1196752"/>
            <a:ext cx="3825895" cy="2932690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4427984" y="4509120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4437112"/>
            <a:ext cx="4283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baseline="30000" dirty="0" smtClean="0">
                <a:latin typeface="Cambria" pitchFamily="18" charset="0"/>
              </a:rPr>
              <a:t>-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восстановление и окисление</a:t>
            </a:r>
            <a:r>
              <a:rPr lang="en-US" dirty="0" smtClean="0">
                <a:latin typeface="Cambria" pitchFamily="18" charset="0"/>
              </a:rPr>
              <a:t> HO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baseline="30000" dirty="0" smtClean="0">
                <a:latin typeface="Cambria" pitchFamily="18" charset="0"/>
              </a:rPr>
              <a:t>-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- </a:t>
            </a:r>
            <a:r>
              <a:rPr lang="ru-RU" dirty="0" smtClean="0">
                <a:latin typeface="Cambria" pitchFamily="18" charset="0"/>
              </a:rPr>
              <a:t>разную стадийность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6480212" y="5121188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z="1800" b="1" smtClean="0"/>
              <a:pPr/>
              <a:t>11</a:t>
            </a:fld>
            <a:endParaRPr lang="ru-RU" b="1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36512" y="-171400"/>
            <a:ext cx="9144000" cy="1417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Влияние концентрации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H</a:t>
            </a:r>
            <a:r>
              <a:rPr kumimoji="0" lang="en-US" sz="32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O</a:t>
            </a:r>
            <a:r>
              <a:rPr kumimoji="0" lang="en-US" sz="32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на реакции восстановления и окисления перекиси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09320"/>
            <a:ext cx="62281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[</a:t>
            </a: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2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] 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Poux et al.,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 Phys. Chem. Chem. Phys. 16 (2014) 13595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-180528" y="2852936"/>
          <a:ext cx="4137025" cy="2881312"/>
        </p:xfrm>
        <a:graphic>
          <a:graphicData uri="http://schemas.openxmlformats.org/presentationml/2006/ole">
            <p:oleObj spid="_x0000_s14340" name="Graph" r:id="rId3" imgW="4136400" imgH="2880720" progId="Origin50.Graph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-252536" y="332656"/>
          <a:ext cx="4135437" cy="2881313"/>
        </p:xfrm>
        <a:graphic>
          <a:graphicData uri="http://schemas.openxmlformats.org/presentationml/2006/ole">
            <p:oleObj spid="_x0000_s14341" name="Graph" r:id="rId4" imgW="4135320" imgH="2880720" progId="Origin50.Graph">
              <p:embed/>
            </p:oleObj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3366FF"/>
                </a:solidFill>
                <a:latin typeface="Cambria" pitchFamily="18" charset="0"/>
              </a:rPr>
              <a:t>Влияние вращения</a:t>
            </a:r>
            <a:endParaRPr lang="ru-RU" sz="4000" b="1" dirty="0">
              <a:solidFill>
                <a:srgbClr val="0066FF"/>
              </a:solidFill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95736" y="2060848"/>
            <a:ext cx="89639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CCFF"/>
                </a:solidFill>
                <a:latin typeface="Cambria" pitchFamily="18" charset="0"/>
              </a:rPr>
              <a:t>Mn</a:t>
            </a:r>
            <a:r>
              <a:rPr lang="en-US" b="1" baseline="-25000" dirty="0" smtClean="0">
                <a:solidFill>
                  <a:srgbClr val="00CCFF"/>
                </a:solidFill>
                <a:latin typeface="Cambria" pitchFamily="18" charset="0"/>
              </a:rPr>
              <a:t>2</a:t>
            </a:r>
            <a:r>
              <a:rPr lang="en-US" b="1" dirty="0" smtClean="0">
                <a:solidFill>
                  <a:srgbClr val="00CCFF"/>
                </a:solidFill>
                <a:latin typeface="Cambria" pitchFamily="18" charset="0"/>
              </a:rPr>
              <a:t>O</a:t>
            </a:r>
            <a:r>
              <a:rPr lang="en-US" b="1" baseline="-25000" dirty="0" smtClean="0">
                <a:solidFill>
                  <a:srgbClr val="00CCFF"/>
                </a:solidFill>
                <a:latin typeface="Cambria" pitchFamily="18" charset="0"/>
              </a:rPr>
              <a:t>3 </a:t>
            </a:r>
            <a:endParaRPr lang="ru-RU" b="1" dirty="0">
              <a:solidFill>
                <a:srgbClr val="00CCFF"/>
              </a:solidFill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79712" y="4717563"/>
            <a:ext cx="100700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endParaRPr lang="ru-RU" b="1" dirty="0">
              <a:solidFill>
                <a:srgbClr val="0000FF"/>
              </a:solidFill>
              <a:latin typeface="Cambria" pitchFamily="18" charset="0"/>
            </a:endParaRPr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3275856" y="-2403648"/>
          <a:ext cx="2835020" cy="9073008"/>
        </p:xfrm>
        <a:graphic>
          <a:graphicData uri="http://schemas.openxmlformats.org/presentationml/2006/ole">
            <p:oleObj spid="_x0000_s14342" name="Graph" r:id="rId5" imgW="4389120" imgH="9144000" progId="Origin50.Graph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635896" y="1124744"/>
            <a:ext cx="220297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Cambria" pitchFamily="18" charset="0"/>
              </a:rPr>
              <a:t>Восстановление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7740352" y="836712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 smtClean="0">
                <a:solidFill>
                  <a:srgbClr val="00B0F0"/>
                </a:solidFill>
              </a:rPr>
              <a:t>Mn</a:t>
            </a:r>
            <a:r>
              <a:rPr lang="en-US" b="1" baseline="-25000" dirty="0" smtClean="0">
                <a:solidFill>
                  <a:srgbClr val="00B0F0"/>
                </a:solidFill>
              </a:rPr>
              <a:t>2</a:t>
            </a:r>
            <a:r>
              <a:rPr lang="en-US" b="1" dirty="0" smtClean="0">
                <a:solidFill>
                  <a:srgbClr val="00B0F0"/>
                </a:solidFill>
              </a:rPr>
              <a:t>O</a:t>
            </a:r>
            <a:r>
              <a:rPr lang="en-US" b="1" baseline="-25000" dirty="0" smtClean="0">
                <a:solidFill>
                  <a:srgbClr val="00B0F0"/>
                </a:solidFill>
              </a:rPr>
              <a:t>3</a:t>
            </a:r>
          </a:p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Mn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перовскиты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149761" y="1196752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Mn</a:t>
            </a:r>
            <a:r>
              <a:rPr lang="en-US" b="1" baseline="-25000" dirty="0">
                <a:solidFill>
                  <a:srgbClr val="92D050"/>
                </a:solidFill>
              </a:rPr>
              <a:t>3</a:t>
            </a:r>
            <a:r>
              <a:rPr lang="en-US" b="1" dirty="0">
                <a:solidFill>
                  <a:srgbClr val="92D050"/>
                </a:solidFill>
              </a:rPr>
              <a:t>O</a:t>
            </a:r>
            <a:r>
              <a:rPr lang="en-US" b="1" baseline="-25000" dirty="0">
                <a:solidFill>
                  <a:srgbClr val="92D050"/>
                </a:solidFill>
              </a:rPr>
              <a:t>4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077753" y="1484784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MnOOH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068246" y="1340768"/>
            <a:ext cx="744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MnO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724128" y="908720"/>
            <a:ext cx="3108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химическая</a:t>
            </a:r>
            <a:r>
              <a:rPr lang="en-US" b="1" dirty="0" smtClean="0"/>
              <a:t> (5) </a:t>
            </a:r>
            <a:r>
              <a:rPr lang="ru-RU" b="1" dirty="0" smtClean="0"/>
              <a:t>  </a:t>
            </a:r>
            <a:r>
              <a:rPr lang="en-US" b="1" dirty="0" smtClean="0"/>
              <a:t>+ </a:t>
            </a:r>
            <a:r>
              <a:rPr lang="ru-RU" b="1" dirty="0" smtClean="0"/>
              <a:t>   </a:t>
            </a:r>
            <a:r>
              <a:rPr lang="ru-RU" b="1" dirty="0" err="1" smtClean="0"/>
              <a:t>эл</a:t>
            </a:r>
            <a:r>
              <a:rPr lang="ru-RU" b="1" dirty="0" smtClean="0"/>
              <a:t> </a:t>
            </a:r>
            <a:r>
              <a:rPr lang="ru-RU" b="1" dirty="0" err="1" smtClean="0"/>
              <a:t>хим</a:t>
            </a:r>
            <a:r>
              <a:rPr lang="ru-RU" b="1" dirty="0" smtClean="0"/>
              <a:t>(1)</a:t>
            </a:r>
            <a:endParaRPr lang="ru-RU" b="1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6588224" y="404664"/>
            <a:ext cx="2084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Медленная стадия</a:t>
            </a:r>
            <a:endParaRPr lang="ru-RU" b="1" dirty="0"/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6732240" y="836712"/>
            <a:ext cx="396552" cy="1440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7524328" y="692696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8382009" y="836712"/>
            <a:ext cx="395536" cy="11265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 1" descr="Mechanism_new.tif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18105" y="2492896"/>
            <a:ext cx="3825895" cy="293269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252536" y="5733256"/>
            <a:ext cx="8639944" cy="98488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1600" dirty="0" smtClean="0">
                <a:solidFill>
                  <a:srgbClr val="00B0F0"/>
                </a:solidFill>
                <a:latin typeface="Cambria" pitchFamily="18" charset="0"/>
              </a:rPr>
              <a:t>Mn</a:t>
            </a:r>
            <a:r>
              <a:rPr lang="en-US" sz="1600" baseline="-25000" dirty="0" smtClean="0">
                <a:solidFill>
                  <a:srgbClr val="00B0F0"/>
                </a:solidFill>
                <a:latin typeface="Cambria" pitchFamily="18" charset="0"/>
              </a:rPr>
              <a:t>2</a:t>
            </a:r>
            <a:r>
              <a:rPr lang="en-US" sz="1600" dirty="0" smtClean="0">
                <a:solidFill>
                  <a:srgbClr val="00B0F0"/>
                </a:solidFill>
                <a:latin typeface="Cambria" pitchFamily="18" charset="0"/>
              </a:rPr>
              <a:t>O</a:t>
            </a:r>
            <a:r>
              <a:rPr lang="en-US" sz="1600" baseline="-25000" dirty="0" smtClean="0">
                <a:solidFill>
                  <a:srgbClr val="00B0F0"/>
                </a:solidFill>
                <a:latin typeface="Cambria" pitchFamily="18" charset="0"/>
              </a:rPr>
              <a:t>3 </a:t>
            </a:r>
            <a:r>
              <a:rPr lang="ru-RU" sz="1600" baseline="-25000" dirty="0" smtClean="0">
                <a:solidFill>
                  <a:srgbClr val="00B0F0"/>
                </a:solidFill>
                <a:latin typeface="Cambria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достигает предельного тока</a:t>
            </a:r>
            <a:r>
              <a:rPr lang="en-US" sz="1600" dirty="0" smtClean="0">
                <a:solidFill>
                  <a:schemeClr val="tx1"/>
                </a:solidFill>
                <a:latin typeface="Cambria" pitchFamily="18" charset="0"/>
              </a:rPr>
              <a:t>,</a:t>
            </a: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 который зависит от скорости вращения – </a:t>
            </a:r>
            <a:r>
              <a:rPr lang="ru-RU" sz="1600" b="1" dirty="0" err="1" smtClean="0">
                <a:solidFill>
                  <a:schemeClr val="tx1"/>
                </a:solidFill>
                <a:latin typeface="Cambria" pitchFamily="18" charset="0"/>
              </a:rPr>
              <a:t>дифф</a:t>
            </a:r>
            <a:r>
              <a:rPr lang="ru-RU" sz="1600" b="1" dirty="0" smtClean="0">
                <a:solidFill>
                  <a:schemeClr val="tx1"/>
                </a:solidFill>
                <a:latin typeface="Cambria" pitchFamily="18" charset="0"/>
              </a:rPr>
              <a:t> ограничение</a:t>
            </a:r>
            <a:endParaRPr lang="en-US" sz="16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1600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16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mbria" pitchFamily="18" charset="0"/>
              </a:rPr>
              <a:t>– </a:t>
            </a:r>
            <a:r>
              <a:rPr lang="ru-RU" sz="1600" dirty="0" smtClean="0">
                <a:solidFill>
                  <a:schemeClr val="tx1"/>
                </a:solidFill>
                <a:latin typeface="Cambria" pitchFamily="18" charset="0"/>
              </a:rPr>
              <a:t>ток не зависит от скорости вращения </a:t>
            </a:r>
            <a:r>
              <a:rPr lang="en-US" sz="1600" dirty="0" smtClean="0">
                <a:solidFill>
                  <a:schemeClr val="tx1"/>
                </a:solidFill>
                <a:latin typeface="Cambria" pitchFamily="18" charset="0"/>
              </a:rPr>
              <a:t>– </a:t>
            </a:r>
            <a:r>
              <a:rPr lang="ru-RU" sz="1600" b="1" dirty="0" smtClean="0">
                <a:solidFill>
                  <a:schemeClr val="tx1"/>
                </a:solidFill>
                <a:latin typeface="Cambria" pitchFamily="18" charset="0"/>
              </a:rPr>
              <a:t>медленная химическая стадия </a:t>
            </a:r>
            <a:r>
              <a:rPr lang="en-US" sz="1600" b="1" dirty="0" smtClean="0">
                <a:solidFill>
                  <a:schemeClr val="tx1"/>
                </a:solidFill>
                <a:latin typeface="Cambria" pitchFamily="18" charset="0"/>
              </a:rPr>
              <a:t>(5)</a:t>
            </a:r>
          </a:p>
        </p:txBody>
      </p:sp>
      <p:sp>
        <p:nvSpPr>
          <p:cNvPr id="45" name="Номер слайда 9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34A3-71BD-4986-BD96-21BF51D43D90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496" y="260648"/>
          <a:ext cx="4608512" cy="6597352"/>
        </p:xfrm>
        <a:graphic>
          <a:graphicData uri="http://schemas.openxmlformats.org/presentationml/2006/ole">
            <p:oleObj spid="_x0000_s15362" name="Graph" r:id="rId3" imgW="2560320" imgH="2926080" progId="Origin50.Graph">
              <p:embed/>
            </p:oleObj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-27384"/>
            <a:ext cx="9324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366FF"/>
                </a:solidFill>
              </a:rPr>
              <a:t>Превращение </a:t>
            </a:r>
            <a:r>
              <a:rPr lang="en-US" sz="3200" b="1" dirty="0" smtClean="0">
                <a:solidFill>
                  <a:srgbClr val="3366FF"/>
                </a:solidFill>
              </a:rPr>
              <a:t>H</a:t>
            </a:r>
            <a:r>
              <a:rPr lang="en-US" sz="3200" b="1" baseline="-25000" dirty="0" smtClean="0">
                <a:solidFill>
                  <a:srgbClr val="3366FF"/>
                </a:solidFill>
              </a:rPr>
              <a:t>2</a:t>
            </a:r>
            <a:r>
              <a:rPr lang="en-US" sz="3200" b="1" dirty="0" smtClean="0">
                <a:solidFill>
                  <a:srgbClr val="3366FF"/>
                </a:solidFill>
              </a:rPr>
              <a:t>O</a:t>
            </a:r>
            <a:r>
              <a:rPr lang="en-US" sz="3200" b="1" baseline="-25000" dirty="0" smtClean="0">
                <a:solidFill>
                  <a:srgbClr val="3366FF"/>
                </a:solidFill>
              </a:rPr>
              <a:t>2</a:t>
            </a:r>
            <a:r>
              <a:rPr lang="en-US" sz="3200" b="1" dirty="0" smtClean="0">
                <a:solidFill>
                  <a:srgbClr val="3366FF"/>
                </a:solidFill>
                <a:latin typeface="Cambria" pitchFamily="18" charset="0"/>
              </a:rPr>
              <a:t>: </a:t>
            </a:r>
            <a:r>
              <a:rPr lang="ru-RU" sz="3200" b="1" dirty="0" smtClean="0">
                <a:solidFill>
                  <a:srgbClr val="3366FF"/>
                </a:solidFill>
                <a:latin typeface="Cambria" pitchFamily="18" charset="0"/>
              </a:rPr>
              <a:t>сравнение оксидов </a:t>
            </a:r>
            <a:r>
              <a:rPr lang="en-US" sz="3200" b="1" dirty="0" err="1" smtClean="0">
                <a:solidFill>
                  <a:srgbClr val="3366FF"/>
                </a:solidFill>
                <a:latin typeface="Cambria" pitchFamily="18" charset="0"/>
              </a:rPr>
              <a:t>Mn</a:t>
            </a:r>
            <a:endParaRPr lang="ru-RU" sz="3200" b="1" dirty="0">
              <a:solidFill>
                <a:srgbClr val="3366FF"/>
              </a:solidFill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692696"/>
            <a:ext cx="4536504" cy="57861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Pt</a:t>
            </a:r>
            <a:r>
              <a:rPr lang="en-US" sz="2000" dirty="0" smtClean="0">
                <a:latin typeface="Cambria" pitchFamily="18" charset="0"/>
              </a:rPr>
              <a:t>: </a:t>
            </a:r>
            <a:r>
              <a:rPr lang="ru-RU" sz="2000" dirty="0" smtClean="0">
                <a:latin typeface="Cambria" pitchFamily="18" charset="0"/>
              </a:rPr>
              <a:t>быстрые реакции восстановления и окисления перекиси</a:t>
            </a:r>
            <a:endParaRPr lang="en-US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Оксиды</a:t>
            </a:r>
            <a:r>
              <a:rPr lang="en-US" sz="2000" dirty="0" smtClean="0">
                <a:latin typeface="Cambria" pitchFamily="18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 smtClean="0">
                <a:latin typeface="Cambria" pitchFamily="18" charset="0"/>
              </a:rPr>
              <a:t>1) </a:t>
            </a:r>
            <a:r>
              <a:rPr lang="ru-RU" sz="2000" dirty="0" smtClean="0">
                <a:latin typeface="Cambria" pitchFamily="18" charset="0"/>
              </a:rPr>
              <a:t>Медленнее </a:t>
            </a:r>
            <a:r>
              <a:rPr lang="en-US" sz="2000" dirty="0" smtClean="0">
                <a:latin typeface="Cambria" pitchFamily="18" charset="0"/>
              </a:rPr>
              <a:t>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 </a:t>
            </a:r>
            <a:r>
              <a:rPr lang="ru-RU" sz="2000" dirty="0" smtClean="0">
                <a:latin typeface="Cambria" pitchFamily="18" charset="0"/>
              </a:rPr>
              <a:t>окисление и восстановление </a:t>
            </a:r>
            <a:r>
              <a:rPr lang="en-US" sz="2000" dirty="0" smtClean="0">
                <a:latin typeface="Cambria" pitchFamily="18" charset="0"/>
              </a:rPr>
              <a:t>(</a:t>
            </a:r>
            <a:r>
              <a:rPr lang="ru-RU" sz="2000" dirty="0" smtClean="0">
                <a:latin typeface="Cambria" pitchFamily="18" charset="0"/>
              </a:rPr>
              <a:t>меньший наклон</a:t>
            </a:r>
            <a:r>
              <a:rPr lang="en-US" sz="2000" dirty="0" smtClean="0">
                <a:latin typeface="Cambria" pitchFamily="18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 smtClean="0">
                <a:latin typeface="Cambria" pitchFamily="18" charset="0"/>
              </a:rPr>
              <a:t>2) </a:t>
            </a:r>
            <a:r>
              <a:rPr lang="en-US" sz="2000" b="1" dirty="0" smtClean="0">
                <a:solidFill>
                  <a:srgbClr val="00B0F0"/>
                </a:solidFill>
                <a:latin typeface="Cambria" pitchFamily="18" charset="0"/>
              </a:rPr>
              <a:t>Mn</a:t>
            </a:r>
            <a:r>
              <a:rPr lang="en-US" sz="2000" b="1" baseline="-25000" dirty="0" smtClean="0">
                <a:solidFill>
                  <a:srgbClr val="00B0F0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latin typeface="Cambria" pitchFamily="18" charset="0"/>
              </a:rPr>
              <a:t>O</a:t>
            </a:r>
            <a:r>
              <a:rPr lang="en-US" sz="2000" b="1" baseline="-25000" dirty="0" smtClean="0">
                <a:solidFill>
                  <a:srgbClr val="00B0F0"/>
                </a:solidFill>
                <a:latin typeface="Cambria" pitchFamily="18" charset="0"/>
              </a:rPr>
              <a:t>3 </a:t>
            </a:r>
            <a:r>
              <a:rPr lang="en-US" sz="2000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La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8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Sr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MnO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3  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похожий </a:t>
            </a:r>
            <a:r>
              <a:rPr lang="ru-RU" sz="2000" dirty="0" err="1" smtClean="0">
                <a:latin typeface="Cambria" pitchFamily="18" charset="0"/>
              </a:rPr>
              <a:t>E</a:t>
            </a:r>
            <a:r>
              <a:rPr lang="ru-RU" sz="2000" baseline="-25000" dirty="0" err="1" smtClean="0">
                <a:latin typeface="Cambria" pitchFamily="18" charset="0"/>
              </a:rPr>
              <a:t>mix</a:t>
            </a:r>
            <a:r>
              <a:rPr lang="ru-RU" sz="2000" baseline="-25000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(</a:t>
            </a:r>
            <a:r>
              <a:rPr lang="ru-RU" sz="2000" dirty="0" smtClean="0">
                <a:latin typeface="Cambria" pitchFamily="18" charset="0"/>
              </a:rPr>
              <a:t>положительнее</a:t>
            </a:r>
            <a:r>
              <a:rPr lang="en-US" sz="2000" dirty="0" smtClean="0">
                <a:latin typeface="Cambria" pitchFamily="18" charset="0"/>
              </a:rPr>
              <a:t>) </a:t>
            </a:r>
            <a:r>
              <a:rPr lang="ru-RU" sz="2000" dirty="0" smtClean="0">
                <a:latin typeface="Cambria" pitchFamily="18" charset="0"/>
              </a:rPr>
              <a:t>и </a:t>
            </a:r>
            <a:r>
              <a:rPr lang="ru-RU" sz="2000" dirty="0" smtClean="0">
                <a:latin typeface="Cambria" pitchFamily="18" charset="0"/>
              </a:rPr>
              <a:t>окисление </a:t>
            </a:r>
            <a:r>
              <a:rPr lang="en-US" sz="2000" dirty="0" smtClean="0">
                <a:latin typeface="Cambria" pitchFamily="18" charset="0"/>
              </a:rPr>
              <a:t>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</a:t>
            </a:r>
            <a:r>
              <a:rPr lang="ru-RU" sz="2000" baseline="30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медленнее </a:t>
            </a:r>
            <a:r>
              <a:rPr lang="ru-RU" sz="2000" dirty="0" smtClean="0">
                <a:latin typeface="Cambria" pitchFamily="18" charset="0"/>
              </a:rPr>
              <a:t>чем восстановление</a:t>
            </a:r>
            <a:endParaRPr lang="en-US" sz="2000" dirty="0" smtClean="0">
              <a:latin typeface="Cambria" pitchFamily="18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latin typeface="Cambria" pitchFamily="18" charset="0"/>
              </a:rPr>
              <a:t>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</a:t>
            </a:r>
            <a:r>
              <a:rPr lang="ru-RU" sz="2000" dirty="0" smtClean="0">
                <a:latin typeface="Cambria" pitchFamily="18" charset="0"/>
              </a:rPr>
              <a:t> окисление и восстановление </a:t>
            </a:r>
            <a:r>
              <a:rPr lang="ru-RU" sz="2000" dirty="0" err="1" smtClean="0">
                <a:latin typeface="Cambria" pitchFamily="18" charset="0"/>
              </a:rPr>
              <a:t>дифф</a:t>
            </a:r>
            <a:r>
              <a:rPr lang="ru-RU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ограничен</a:t>
            </a:r>
            <a:endParaRPr lang="en-US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 smtClean="0">
                <a:latin typeface="Cambria" pitchFamily="18" charset="0"/>
              </a:rPr>
              <a:t>3) 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Cambria" pitchFamily="18" charset="0"/>
              </a:rPr>
              <a:t>2 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: </a:t>
            </a:r>
            <a:r>
              <a:rPr lang="ru-RU" sz="2000" dirty="0" err="1" smtClean="0">
                <a:latin typeface="Cambria" pitchFamily="18" charset="0"/>
              </a:rPr>
              <a:t>E</a:t>
            </a:r>
            <a:r>
              <a:rPr lang="ru-RU" sz="2000" baseline="-25000" dirty="0" err="1" smtClean="0">
                <a:latin typeface="Cambria" pitchFamily="18" charset="0"/>
              </a:rPr>
              <a:t>mix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близок к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err="1" smtClean="0">
                <a:latin typeface="Cambria" pitchFamily="18" charset="0"/>
              </a:rPr>
              <a:t>E</a:t>
            </a:r>
            <a:r>
              <a:rPr lang="ru-RU" sz="2000" baseline="-25000" dirty="0" err="1" smtClean="0">
                <a:latin typeface="Cambria" pitchFamily="18" charset="0"/>
              </a:rPr>
              <a:t>mix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для </a:t>
            </a:r>
            <a:r>
              <a:rPr lang="en-US" sz="2000" dirty="0" smtClean="0">
                <a:latin typeface="Cambria" pitchFamily="18" charset="0"/>
              </a:rPr>
              <a:t>Pt</a:t>
            </a:r>
            <a:endParaRPr lang="en-US" sz="2000" baseline="-25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 smtClean="0">
                <a:latin typeface="Cambria" pitchFamily="18" charset="0"/>
              </a:rPr>
              <a:t>4)</a:t>
            </a:r>
            <a:r>
              <a:rPr lang="en-US" sz="2000" b="1" dirty="0" smtClean="0">
                <a:solidFill>
                  <a:schemeClr val="accent3"/>
                </a:solidFill>
                <a:latin typeface="Cambria" pitchFamily="18" charset="0"/>
              </a:rPr>
              <a:t>Mn</a:t>
            </a:r>
            <a:r>
              <a:rPr lang="en-US" sz="2000" b="1" baseline="-25000" dirty="0" smtClean="0">
                <a:solidFill>
                  <a:schemeClr val="accent3"/>
                </a:solidFill>
                <a:latin typeface="Cambria" pitchFamily="18" charset="0"/>
              </a:rPr>
              <a:t>3</a:t>
            </a:r>
            <a:r>
              <a:rPr lang="en-US" sz="2000" b="1" dirty="0" smtClean="0">
                <a:solidFill>
                  <a:schemeClr val="accent3"/>
                </a:solidFill>
                <a:latin typeface="Cambria" pitchFamily="18" charset="0"/>
              </a:rPr>
              <a:t>O</a:t>
            </a:r>
            <a:r>
              <a:rPr lang="en-US" sz="2000" b="1" baseline="-25000" dirty="0" smtClean="0">
                <a:solidFill>
                  <a:schemeClr val="accent3"/>
                </a:solidFill>
                <a:latin typeface="Cambria" pitchFamily="18" charset="0"/>
              </a:rPr>
              <a:t>4</a:t>
            </a:r>
            <a:r>
              <a:rPr lang="en-US" sz="2000" dirty="0" smtClean="0">
                <a:latin typeface="Cambria" pitchFamily="18" charset="0"/>
              </a:rPr>
              <a:t>,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: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похожий </a:t>
            </a:r>
            <a:r>
              <a:rPr lang="ru-RU" sz="2000" dirty="0" err="1" smtClean="0">
                <a:latin typeface="Cambria" pitchFamily="18" charset="0"/>
              </a:rPr>
              <a:t>E</a:t>
            </a:r>
            <a:r>
              <a:rPr lang="ru-RU" sz="2000" baseline="-25000" dirty="0" err="1" smtClean="0">
                <a:latin typeface="Cambria" pitchFamily="18" charset="0"/>
              </a:rPr>
              <a:t>mix</a:t>
            </a:r>
            <a:r>
              <a:rPr lang="en-US" sz="2000" dirty="0" smtClean="0">
                <a:latin typeface="Cambria" pitchFamily="18" charset="0"/>
              </a:rPr>
              <a:t> (</a:t>
            </a:r>
            <a:r>
              <a:rPr lang="ru-RU" sz="2000" dirty="0" smtClean="0">
                <a:latin typeface="Cambria" pitchFamily="18" charset="0"/>
              </a:rPr>
              <a:t>более отрицательный</a:t>
            </a:r>
            <a:r>
              <a:rPr lang="en-US" sz="2000" dirty="0" smtClean="0">
                <a:latin typeface="Cambria" pitchFamily="18" charset="0"/>
              </a:rPr>
              <a:t>)</a:t>
            </a:r>
            <a:r>
              <a:rPr lang="ru-RU" sz="2000" dirty="0" smtClean="0">
                <a:latin typeface="Cambria" pitchFamily="18" charset="0"/>
              </a:rPr>
              <a:t>–реакция окисления более быстрая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ru-RU" sz="2000" dirty="0" smtClean="0">
                <a:latin typeface="Cambria" pitchFamily="18" charset="0"/>
              </a:rPr>
              <a:t>чем восстановления</a:t>
            </a:r>
            <a:endParaRPr lang="en-US" sz="2000" dirty="0" smtClean="0">
              <a:latin typeface="Cambria" pitchFamily="18" charset="0"/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B9634A3-71BD-4986-BD96-21BF51D43D90}" type="slidenum">
              <a:rPr lang="ru-RU" sz="1800" b="1" smtClean="0"/>
              <a:pPr/>
              <a:t>13</a:t>
            </a:fld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43808" y="2492896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NaOH+H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endParaRPr lang="ru-RU" baseline="-25000" dirty="0"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3212976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NaOH+O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endParaRPr lang="ru-RU" baseline="-250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IV: 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Сложные 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оксиды марганца: влияние </a:t>
            </a:r>
            <a:r>
              <a:rPr lang="ru-RU" sz="4000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допирования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железом 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 электрохимические и </a:t>
            </a:r>
            <a:r>
              <a:rPr lang="ru-RU" sz="4000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электрокаталитические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свойства 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</a:t>
            </a:r>
            <a:r>
              <a:rPr lang="en-US" sz="4000" baseline="-25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</a:t>
            </a:r>
            <a:r>
              <a:rPr lang="en-US" sz="4000" baseline="-25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 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sz="40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B9634A3-71BD-4986-BD96-21BF51D43D90}" type="slidenum">
              <a:rPr lang="ru-RU" sz="1800" b="1" smtClean="0"/>
              <a:pPr/>
              <a:t>14</a:t>
            </a:fld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2843808" y="836712"/>
          <a:ext cx="3456384" cy="3096344"/>
        </p:xfrm>
        <a:graphic>
          <a:graphicData uri="http://schemas.openxmlformats.org/presentationml/2006/ole">
            <p:oleObj spid="_x0000_s56325" name="Graph" r:id="rId3" imgW="4136400" imgH="2880720" progId="Origin50.Graph">
              <p:embed/>
            </p:oleObj>
          </a:graphicData>
        </a:graphic>
      </p:graphicFrame>
      <p:graphicFrame>
        <p:nvGraphicFramePr>
          <p:cNvPr id="56327" name="Object 7"/>
          <p:cNvGraphicFramePr>
            <a:graphicFrameLocks noChangeAspect="1"/>
          </p:cNvGraphicFramePr>
          <p:nvPr/>
        </p:nvGraphicFramePr>
        <p:xfrm>
          <a:off x="5868144" y="1052736"/>
          <a:ext cx="3275856" cy="2880320"/>
        </p:xfrm>
        <a:graphic>
          <a:graphicData uri="http://schemas.openxmlformats.org/presentationml/2006/ole">
            <p:oleObj spid="_x0000_s56327" name="Graph" r:id="rId4" imgW="2926080" imgH="2377440" progId="Origin50.Graph">
              <p:embed/>
            </p:oleObj>
          </a:graphicData>
        </a:graphic>
      </p:graphicFrame>
      <p:graphicFrame>
        <p:nvGraphicFramePr>
          <p:cNvPr id="56328" name="Object 8"/>
          <p:cNvGraphicFramePr>
            <a:graphicFrameLocks noChangeAspect="1"/>
          </p:cNvGraphicFramePr>
          <p:nvPr/>
        </p:nvGraphicFramePr>
        <p:xfrm>
          <a:off x="0" y="764704"/>
          <a:ext cx="3635896" cy="3096344"/>
        </p:xfrm>
        <a:graphic>
          <a:graphicData uri="http://schemas.openxmlformats.org/presentationml/2006/ole">
            <p:oleObj spid="_x0000_s56328" name="Graph" r:id="rId5" imgW="4153680" imgH="2901600" progId="Origin50.Graph">
              <p:embed/>
            </p:oleObj>
          </a:graphicData>
        </a:graphic>
      </p:graphicFrame>
      <p:sp>
        <p:nvSpPr>
          <p:cNvPr id="15" name="Стрелка влево 14"/>
          <p:cNvSpPr/>
          <p:nvPr/>
        </p:nvSpPr>
        <p:spPr>
          <a:xfrm>
            <a:off x="4067944" y="2060848"/>
            <a:ext cx="504056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6331" name="Object 11"/>
          <p:cNvGraphicFramePr>
            <a:graphicFrameLocks noChangeAspect="1"/>
          </p:cNvGraphicFramePr>
          <p:nvPr/>
        </p:nvGraphicFramePr>
        <p:xfrm>
          <a:off x="0" y="3573016"/>
          <a:ext cx="4248472" cy="5400600"/>
        </p:xfrm>
        <a:graphic>
          <a:graphicData uri="http://schemas.openxmlformats.org/presentationml/2006/ole">
            <p:oleObj spid="_x0000_s56331" name="Graph" r:id="rId6" imgW="2560320" imgH="2926080" progId="Origin50.Graph">
              <p:embed/>
            </p:oleObj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lang="en-US" sz="2800" b="1" dirty="0" smtClean="0">
                <a:solidFill>
                  <a:srgbClr val="3366FF"/>
                </a:solidFill>
                <a:latin typeface="Cambria" pitchFamily="18" charset="0"/>
              </a:rPr>
              <a:t>Fe</a:t>
            </a:r>
            <a:r>
              <a:rPr lang="en-US" sz="2800" b="1" baseline="-25000" dirty="0" smtClean="0">
                <a:solidFill>
                  <a:srgbClr val="3366FF"/>
                </a:solidFill>
                <a:latin typeface="Cambria" pitchFamily="18" charset="0"/>
              </a:rPr>
              <a:t>x</a:t>
            </a:r>
            <a:r>
              <a:rPr lang="en-US" sz="2800" b="1" dirty="0" smtClean="0">
                <a:solidFill>
                  <a:srgbClr val="3366FF"/>
                </a:solidFill>
                <a:latin typeface="Cambria" pitchFamily="18" charset="0"/>
              </a:rPr>
              <a:t>Mn</a:t>
            </a:r>
            <a:r>
              <a:rPr lang="en-US" sz="2800" b="1" baseline="-25000" dirty="0" smtClean="0">
                <a:solidFill>
                  <a:srgbClr val="3366FF"/>
                </a:solidFill>
                <a:latin typeface="Cambria" pitchFamily="18" charset="0"/>
              </a:rPr>
              <a:t>2-x</a:t>
            </a:r>
            <a:r>
              <a:rPr lang="en-US" sz="2800" b="1" dirty="0" smtClean="0">
                <a:solidFill>
                  <a:srgbClr val="3366FF"/>
                </a:solidFill>
                <a:latin typeface="Cambria" pitchFamily="18" charset="0"/>
              </a:rPr>
              <a:t>O</a:t>
            </a:r>
            <a:r>
              <a:rPr lang="en-US" sz="2800" b="1" baseline="-25000" dirty="0" smtClean="0">
                <a:solidFill>
                  <a:srgbClr val="3366FF"/>
                </a:solidFill>
                <a:latin typeface="Cambria" pitchFamily="18" charset="0"/>
              </a:rPr>
              <a:t>3 </a:t>
            </a:r>
            <a:r>
              <a:rPr lang="ru-RU" sz="2800" b="1" dirty="0" smtClean="0">
                <a:solidFill>
                  <a:srgbClr val="3366FF"/>
                </a:solidFill>
                <a:latin typeface="Cambria" pitchFamily="18" charset="0"/>
              </a:rPr>
              <a:t>: активность в реакциях восстановления кислорода и превращения перекиси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Стрелка влево 17"/>
          <p:cNvSpPr/>
          <p:nvPr/>
        </p:nvSpPr>
        <p:spPr>
          <a:xfrm rot="16200000">
            <a:off x="7704348" y="2096852"/>
            <a:ext cx="504056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 rot="5400000">
            <a:off x="791580" y="5337212"/>
            <a:ext cx="648072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755576" y="3861048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endParaRPr lang="ru-RU" baseline="-25000" dirty="0">
              <a:latin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3568" y="1052736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N</a:t>
            </a:r>
            <a:r>
              <a:rPr lang="en-US" baseline="-25000" dirty="0" smtClean="0">
                <a:latin typeface="Cambria" pitchFamily="18" charset="0"/>
              </a:rPr>
              <a:t>2</a:t>
            </a:r>
            <a:endParaRPr lang="ru-RU" baseline="-25000" dirty="0">
              <a:latin typeface="Cambri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1880" y="1052736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endParaRPr lang="ru-RU" baseline="-25000" dirty="0">
              <a:latin typeface="Cambr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83968" y="4005064"/>
            <a:ext cx="4680520" cy="21602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r>
              <a:rPr lang="ru-RU" dirty="0" smtClean="0">
                <a:latin typeface="Cambria" pitchFamily="18" charset="0"/>
              </a:rPr>
              <a:t>БЭТ 3-4 м</a:t>
            </a:r>
            <a:r>
              <a:rPr lang="ru-RU" baseline="30000" dirty="0" smtClean="0">
                <a:latin typeface="Cambria" pitchFamily="18" charset="0"/>
              </a:rPr>
              <a:t>2</a:t>
            </a:r>
            <a:r>
              <a:rPr lang="ru-RU" dirty="0" smtClean="0">
                <a:latin typeface="Cambria" pitchFamily="18" charset="0"/>
              </a:rPr>
              <a:t>/г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Cambria" pitchFamily="18" charset="0"/>
              </a:rPr>
              <a:t>Слабовыраженные пики в растворе фона</a:t>
            </a:r>
          </a:p>
          <a:p>
            <a:pPr algn="just">
              <a:buFontTx/>
              <a:buChar char="-"/>
            </a:pPr>
            <a:r>
              <a:rPr lang="ru-RU" dirty="0" smtClean="0">
                <a:latin typeface="Cambria" pitchFamily="18" charset="0"/>
              </a:rPr>
              <a:t>Ухудшение активности в реакциях:</a:t>
            </a:r>
          </a:p>
          <a:p>
            <a:pPr lvl="1" algn="just">
              <a:buFontTx/>
              <a:buChar char="-"/>
            </a:pPr>
            <a:r>
              <a:rPr lang="ru-RU" dirty="0" smtClean="0">
                <a:latin typeface="Cambria" pitchFamily="18" charset="0"/>
              </a:rPr>
              <a:t>восстановления кислорода</a:t>
            </a:r>
          </a:p>
          <a:p>
            <a:pPr lvl="1" algn="just">
              <a:buFontTx/>
              <a:buChar char="-"/>
            </a:pPr>
            <a:r>
              <a:rPr lang="ru-RU" dirty="0" smtClean="0">
                <a:latin typeface="Cambria" pitchFamily="18" charset="0"/>
              </a:rPr>
              <a:t>восстановления/окисления </a:t>
            </a:r>
            <a:r>
              <a:rPr lang="en-US" dirty="0" smtClean="0">
                <a:latin typeface="Cambria" pitchFamily="18" charset="0"/>
              </a:rPr>
              <a:t>H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2</a:t>
            </a:r>
          </a:p>
          <a:p>
            <a:pPr lvl="1" algn="just">
              <a:buFontTx/>
              <a:buChar char="-"/>
            </a:pPr>
            <a:r>
              <a:rPr lang="en-US" dirty="0" err="1" smtClean="0">
                <a:latin typeface="Cambria" pitchFamily="18" charset="0"/>
              </a:rPr>
              <a:t>E</a:t>
            </a:r>
            <a:r>
              <a:rPr lang="en-US" baseline="-25000" dirty="0" err="1" smtClean="0">
                <a:latin typeface="Cambria" pitchFamily="18" charset="0"/>
              </a:rPr>
              <a:t>mix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практически не смещается</a:t>
            </a:r>
            <a:endParaRPr lang="ru-RU" dirty="0"/>
          </a:p>
        </p:txBody>
      </p:sp>
      <p:sp>
        <p:nvSpPr>
          <p:cNvPr id="24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B9634A3-71BD-4986-BD96-21BF51D43D90}" type="slidenum">
              <a:rPr lang="ru-RU" sz="1800" b="1" smtClean="0"/>
              <a:pPr/>
              <a:t>15</a:t>
            </a:fld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V:  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Тестовые эксперименты по выделению кислорода </a:t>
            </a:r>
            <a:endParaRPr lang="ru-RU" sz="4000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B9634A3-71BD-4986-BD96-21BF51D43D90}" type="slidenum">
              <a:rPr lang="ru-RU" sz="1800" b="1" smtClean="0"/>
              <a:pPr/>
              <a:t>16</a:t>
            </a:fld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z="1800" b="1" smtClean="0"/>
              <a:pPr/>
              <a:t>17</a:t>
            </a:fld>
            <a:endParaRPr lang="ru-RU" b="1" dirty="0"/>
          </a:p>
        </p:txBody>
      </p:sp>
      <p:graphicFrame>
        <p:nvGraphicFramePr>
          <p:cNvPr id="91140" name="Object 4"/>
          <p:cNvGraphicFramePr>
            <a:graphicFrameLocks noChangeAspect="1"/>
          </p:cNvGraphicFramePr>
          <p:nvPr/>
        </p:nvGraphicFramePr>
        <p:xfrm>
          <a:off x="0" y="901783"/>
          <a:ext cx="4853214" cy="3391313"/>
        </p:xfrm>
        <a:graphic>
          <a:graphicData uri="http://schemas.openxmlformats.org/presentationml/2006/ole">
            <p:oleObj spid="_x0000_s91140" name="Graph" r:id="rId3" imgW="4153680" imgH="2901600" progId="Origin50.Graph">
              <p:embed/>
            </p:oleObj>
          </a:graphicData>
        </a:graphic>
      </p:graphicFrame>
      <p:graphicFrame>
        <p:nvGraphicFramePr>
          <p:cNvPr id="91142" name="Object 6"/>
          <p:cNvGraphicFramePr>
            <a:graphicFrameLocks noChangeAspect="1"/>
          </p:cNvGraphicFramePr>
          <p:nvPr/>
        </p:nvGraphicFramePr>
        <p:xfrm>
          <a:off x="4132474" y="815962"/>
          <a:ext cx="4976030" cy="3477134"/>
        </p:xfrm>
        <a:graphic>
          <a:graphicData uri="http://schemas.openxmlformats.org/presentationml/2006/ole">
            <p:oleObj spid="_x0000_s91142" name="Graph" r:id="rId4" imgW="4153680" imgH="2901600" progId="Origin50.Graph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4581128"/>
            <a:ext cx="9144000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            Ca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0.9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Dy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0.1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MnO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  <a:p>
            <a:pPr algn="just"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en-US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низкая активность </a:t>
            </a:r>
            <a:r>
              <a:rPr lang="en-US" dirty="0" smtClean="0">
                <a:latin typeface="Cambria" pitchFamily="18" charset="0"/>
              </a:rPr>
              <a:t>ORR/</a:t>
            </a:r>
            <a:r>
              <a:rPr lang="en-US" dirty="0" err="1" smtClean="0">
                <a:latin typeface="Cambria" pitchFamily="18" charset="0"/>
              </a:rPr>
              <a:t>OER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		-</a:t>
            </a:r>
            <a:r>
              <a:rPr lang="ru-RU" dirty="0" smtClean="0">
                <a:latin typeface="Cambria" pitchFamily="18" charset="0"/>
              </a:rPr>
              <a:t>улучшение активности </a:t>
            </a:r>
            <a:r>
              <a:rPr lang="en-US" dirty="0" smtClean="0">
                <a:latin typeface="Cambria" pitchFamily="18" charset="0"/>
              </a:rPr>
              <a:t>ORR/</a:t>
            </a:r>
            <a:r>
              <a:rPr lang="en-US" dirty="0" err="1" smtClean="0">
                <a:latin typeface="Cambria" pitchFamily="18" charset="0"/>
              </a:rPr>
              <a:t>OER</a:t>
            </a:r>
            <a:endParaRPr lang="en-US" dirty="0" smtClean="0">
              <a:latin typeface="Cambria" pitchFamily="18" charset="0"/>
            </a:endParaRPr>
          </a:p>
          <a:p>
            <a:pPr algn="just">
              <a:buFontTx/>
              <a:buChar char="-"/>
              <a:defRPr/>
            </a:pPr>
            <a:endParaRPr lang="ru-RU" dirty="0" smtClean="0">
              <a:latin typeface="Cambria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ru-RU" dirty="0" smtClean="0">
                <a:latin typeface="Cambria" pitchFamily="18" charset="0"/>
              </a:rPr>
              <a:t>деградация при </a:t>
            </a:r>
            <a:r>
              <a:rPr lang="ru-RU" dirty="0" err="1" smtClean="0">
                <a:latin typeface="Cambria" pitchFamily="18" charset="0"/>
              </a:rPr>
              <a:t>циклировании</a:t>
            </a:r>
            <a:r>
              <a:rPr lang="ru-RU" dirty="0" smtClean="0">
                <a:latin typeface="Cambria" pitchFamily="18" charset="0"/>
              </a:rPr>
              <a:t>		-деградация при </a:t>
            </a:r>
            <a:r>
              <a:rPr lang="ru-RU" dirty="0" err="1" smtClean="0">
                <a:latin typeface="Cambria" pitchFamily="18" charset="0"/>
              </a:rPr>
              <a:t>циклировании</a:t>
            </a:r>
            <a:endParaRPr lang="en-US" dirty="0" smtClean="0">
              <a:latin typeface="Cambria" pitchFamily="18" charset="0"/>
            </a:endParaRPr>
          </a:p>
          <a:p>
            <a:pPr algn="just">
              <a:defRPr/>
            </a:pPr>
            <a:r>
              <a:rPr lang="en-US" dirty="0" smtClean="0">
                <a:latin typeface="Cambria" pitchFamily="18" charset="0"/>
              </a:rPr>
              <a:t> </a:t>
            </a:r>
            <a:endParaRPr lang="ru-RU" b="1" dirty="0" smtClean="0">
              <a:latin typeface="Cambria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707904" y="4653136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4581128"/>
            <a:ext cx="44999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Ca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0.9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Dy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0.1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MnO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+ Carbon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Sibunit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65 m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-1</a:t>
            </a:r>
            <a:endParaRPr lang="ru-RU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en-US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Влияние углерода на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lang="ru-RU" sz="2800" b="1" dirty="0" smtClean="0">
                <a:solidFill>
                  <a:srgbClr val="3366FF"/>
                </a:solidFill>
                <a:latin typeface="Cambria" pitchFamily="18" charset="0"/>
              </a:rPr>
              <a:t> активность в реакциях восстановления кислорода и окисления воды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1187624" y="2564904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5868144" y="2636912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z="1600" b="1" smtClean="0"/>
              <a:pPr/>
              <a:t>18</a:t>
            </a:fld>
            <a:endParaRPr lang="ru-RU" b="1" dirty="0"/>
          </a:p>
        </p:txBody>
      </p:sp>
      <p:graphicFrame>
        <p:nvGraphicFramePr>
          <p:cNvPr id="110594" name="Object 2"/>
          <p:cNvGraphicFramePr>
            <a:graphicFrameLocks noChangeAspect="1"/>
          </p:cNvGraphicFramePr>
          <p:nvPr/>
        </p:nvGraphicFramePr>
        <p:xfrm>
          <a:off x="347092" y="1268760"/>
          <a:ext cx="4431092" cy="3096344"/>
        </p:xfrm>
        <a:graphic>
          <a:graphicData uri="http://schemas.openxmlformats.org/presentationml/2006/ole">
            <p:oleObj spid="_x0000_s110594" name="Graph" r:id="rId3" imgW="4153680" imgH="2901600" progId="Origin50.Graph">
              <p:embed/>
            </p:oleObj>
          </a:graphicData>
        </a:graphic>
      </p:graphicFrame>
      <p:graphicFrame>
        <p:nvGraphicFramePr>
          <p:cNvPr id="110596" name="Object 4"/>
          <p:cNvGraphicFramePr>
            <a:graphicFrameLocks noChangeAspect="1"/>
          </p:cNvGraphicFramePr>
          <p:nvPr/>
        </p:nvGraphicFramePr>
        <p:xfrm>
          <a:off x="4214324" y="1268760"/>
          <a:ext cx="4534140" cy="3168352"/>
        </p:xfrm>
        <a:graphic>
          <a:graphicData uri="http://schemas.openxmlformats.org/presentationml/2006/ole">
            <p:oleObj spid="_x0000_s110596" name="Graph" r:id="rId4" imgW="4153680" imgH="2901600" progId="Origin50.Graph">
              <p:embed/>
            </p:oleObj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55776" y="4581128"/>
            <a:ext cx="4968552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                   </a:t>
            </a:r>
            <a:endParaRPr lang="en-US" b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just">
              <a:buFontTx/>
              <a:buChar char="-"/>
              <a:defRPr/>
            </a:pPr>
            <a:endParaRPr lang="ru-RU" dirty="0" smtClean="0">
              <a:latin typeface="Cambria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ru-RU" dirty="0" smtClean="0">
                <a:latin typeface="Cambria" pitchFamily="18" charset="0"/>
              </a:rPr>
              <a:t>деградация при </a:t>
            </a:r>
            <a:r>
              <a:rPr lang="ru-RU" dirty="0" err="1" smtClean="0">
                <a:latin typeface="Cambria" pitchFamily="18" charset="0"/>
              </a:rPr>
              <a:t>циклировании</a:t>
            </a:r>
            <a:r>
              <a:rPr lang="ru-RU" dirty="0" smtClean="0">
                <a:latin typeface="Cambria" pitchFamily="18" charset="0"/>
              </a:rPr>
              <a:t>		</a:t>
            </a:r>
            <a:endParaRPr lang="ru-RU" b="1" dirty="0" smtClean="0"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4653136"/>
            <a:ext cx="44999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Ca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0.9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Dy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0.1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MnO</a:t>
            </a:r>
            <a:r>
              <a:rPr lang="en-US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+ Carbon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Sibunit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65 m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-1</a:t>
            </a:r>
            <a:endParaRPr lang="ru-RU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endParaRPr lang="en-US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5364088" y="3068960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275856" y="2204864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Влияние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циклирования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 на токи </a:t>
            </a:r>
            <a:r>
              <a:rPr lang="ru-RU" sz="2800" b="1" dirty="0" smtClean="0">
                <a:solidFill>
                  <a:srgbClr val="3366FF"/>
                </a:solidFill>
                <a:latin typeface="Cambria" pitchFamily="18" charset="0"/>
              </a:rPr>
              <a:t>в реакциях восстановления кислорода и окисления воды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19</a:t>
            </a:fld>
            <a:endParaRPr lang="ru-RU"/>
          </a:p>
        </p:txBody>
      </p:sp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1475656" y="1196752"/>
          <a:ext cx="6336704" cy="4788000"/>
        </p:xfrm>
        <a:graphic>
          <a:graphicData uri="http://schemas.openxmlformats.org/presentationml/2006/ole">
            <p:oleObj spid="_x0000_s130050" name="Graph" r:id="rId3" imgW="4153680" imgH="2901600" progId="Origin50.Graph">
              <p:embed/>
            </p:oleObj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Сравнение активности</a:t>
            </a:r>
            <a:r>
              <a:rPr lang="ru-RU" sz="2800" b="1" dirty="0" smtClean="0">
                <a:solidFill>
                  <a:srgbClr val="3366FF"/>
                </a:solidFill>
                <a:latin typeface="Cambria" pitchFamily="18" charset="0"/>
              </a:rPr>
              <a:t> в реакциях восстановления кислорода и окисления воды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-36511" y="-27384"/>
            <a:ext cx="4032448" cy="1462088"/>
          </a:xfrm>
        </p:spPr>
        <p:txBody>
          <a:bodyPr/>
          <a:lstStyle/>
          <a:p>
            <a:r>
              <a:rPr lang="ru-RU" sz="4000" b="1" i="1" dirty="0" smtClean="0">
                <a:solidFill>
                  <a:srgbClr val="3366FF"/>
                </a:solidFill>
                <a:latin typeface="Cambria" pitchFamily="18" charset="0"/>
              </a:rPr>
              <a:t>Цель работы: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107504" y="1124744"/>
            <a:ext cx="8955087" cy="5733256"/>
          </a:xfrm>
        </p:spPr>
        <p:txBody>
          <a:bodyPr>
            <a:noAutofit/>
          </a:bodyPr>
          <a:lstStyle/>
          <a:p>
            <a:pPr lvl="0" algn="just"/>
            <a:r>
              <a:rPr lang="ru-RU" sz="2800" dirty="0" smtClean="0">
                <a:latin typeface="Cambria" pitchFamily="18" charset="0"/>
              </a:rPr>
              <a:t>Исследовать оксиды переходных металлов в реакции восстановления кислорода</a:t>
            </a:r>
            <a:r>
              <a:rPr lang="en-US" sz="2800" dirty="0" smtClean="0">
                <a:latin typeface="Cambria" pitchFamily="18" charset="0"/>
              </a:rPr>
              <a:t>, </a:t>
            </a:r>
            <a:r>
              <a:rPr lang="ru-RU" sz="2800" dirty="0" smtClean="0">
                <a:latin typeface="Cambria" pitchFamily="18" charset="0"/>
              </a:rPr>
              <a:t>найти закономерности и получить информацию  </a:t>
            </a:r>
            <a:r>
              <a:rPr lang="ru-RU" sz="2800" dirty="0" smtClean="0">
                <a:latin typeface="Cambria" pitchFamily="18" charset="0"/>
              </a:rPr>
              <a:t>о возможных </a:t>
            </a:r>
            <a:r>
              <a:rPr lang="ru-RU" sz="2800" dirty="0" err="1" smtClean="0">
                <a:latin typeface="Cambria" pitchFamily="18" charset="0"/>
              </a:rPr>
              <a:t>интермедиатах</a:t>
            </a:r>
            <a:r>
              <a:rPr lang="ru-RU" sz="2800" dirty="0" smtClean="0">
                <a:latin typeface="Cambria" pitchFamily="18" charset="0"/>
              </a:rPr>
              <a:t> и возможном механизме</a:t>
            </a:r>
          </a:p>
          <a:p>
            <a:pPr algn="just"/>
            <a:endParaRPr lang="ru-RU" sz="2800" dirty="0" smtClean="0">
              <a:latin typeface="Cambria" pitchFamily="18" charset="0"/>
            </a:endParaRPr>
          </a:p>
          <a:p>
            <a:pPr lvl="2" algn="just"/>
            <a:r>
              <a:rPr lang="ru-RU" sz="2000" dirty="0" smtClean="0">
                <a:latin typeface="Cambria" pitchFamily="18" charset="0"/>
              </a:rPr>
              <a:t>Совместно с лабораторией неорганической кристаллохимии и университетом г. Страсбурга</a:t>
            </a:r>
            <a:r>
              <a:rPr lang="en-US" sz="2000" dirty="0" smtClean="0">
                <a:latin typeface="Cambria" pitchFamily="18" charset="0"/>
              </a:rPr>
              <a:t> </a:t>
            </a:r>
            <a:endParaRPr lang="ru-RU" sz="2000" dirty="0" smtClean="0">
              <a:latin typeface="Cambria" pitchFamily="18" charset="0"/>
            </a:endParaRPr>
          </a:p>
          <a:p>
            <a:pPr lvl="2" algn="just"/>
            <a:r>
              <a:rPr lang="ru-RU" sz="2000" dirty="0" smtClean="0">
                <a:latin typeface="Cambria" pitchFamily="18" charset="0"/>
              </a:rPr>
              <a:t>Совместная аспирантура с университетом г. Страсбурга</a:t>
            </a:r>
          </a:p>
          <a:p>
            <a:pPr lvl="2" algn="just">
              <a:buFont typeface="Wingdings" pitchFamily="2" charset="2"/>
              <a:buNone/>
            </a:pPr>
            <a:endParaRPr lang="en-US" sz="1200" dirty="0" smtClean="0">
              <a:latin typeface="Cambria" pitchFamily="18" charset="0"/>
            </a:endParaRPr>
          </a:p>
          <a:p>
            <a:pPr lvl="2" algn="just"/>
            <a:r>
              <a:rPr lang="ru-RU" sz="1800" dirty="0" smtClean="0">
                <a:latin typeface="Cambria" pitchFamily="18" charset="0"/>
              </a:rPr>
              <a:t>Проект </a:t>
            </a:r>
            <a:r>
              <a:rPr lang="en-US" sz="1800" dirty="0" err="1" smtClean="0">
                <a:latin typeface="Cambria" pitchFamily="18" charset="0"/>
              </a:rPr>
              <a:t>PICS</a:t>
            </a:r>
            <a:r>
              <a:rPr lang="en-US" sz="1800" dirty="0" smtClean="0">
                <a:latin typeface="Cambria" pitchFamily="18" charset="0"/>
              </a:rPr>
              <a:t> (</a:t>
            </a:r>
            <a:r>
              <a:rPr lang="ru-RU" sz="1800" dirty="0" err="1" smtClean="0">
                <a:latin typeface="Cambria" pitchFamily="18" charset="0"/>
              </a:rPr>
              <a:t>РФФИ-НЦНИ</a:t>
            </a:r>
            <a:r>
              <a:rPr lang="en-US" sz="1800" dirty="0" smtClean="0">
                <a:latin typeface="Cambria" pitchFamily="18" charset="0"/>
              </a:rPr>
              <a:t>)</a:t>
            </a:r>
            <a:endParaRPr lang="ru-RU" sz="1800" dirty="0" smtClean="0">
              <a:latin typeface="Cambria" pitchFamily="18" charset="0"/>
            </a:endParaRPr>
          </a:p>
          <a:p>
            <a:pPr lvl="2" algn="just"/>
            <a:r>
              <a:rPr lang="ru-RU" sz="1800" dirty="0" smtClean="0">
                <a:latin typeface="Cambria" pitchFamily="18" charset="0"/>
              </a:rPr>
              <a:t>Проект </a:t>
            </a:r>
            <a:r>
              <a:rPr lang="en-US" sz="1800" dirty="0" smtClean="0">
                <a:latin typeface="Cambria" pitchFamily="18" charset="0"/>
              </a:rPr>
              <a:t>ERA</a:t>
            </a:r>
            <a:r>
              <a:rPr lang="fr-FR" sz="1800" dirty="0" smtClean="0">
                <a:latin typeface="Cambria" pitchFamily="18" charset="0"/>
              </a:rPr>
              <a:t>.</a:t>
            </a:r>
            <a:r>
              <a:rPr lang="en-US" sz="1800" dirty="0" smtClean="0">
                <a:latin typeface="Cambria" pitchFamily="18" charset="0"/>
              </a:rPr>
              <a:t>NET</a:t>
            </a:r>
            <a:endParaRPr lang="ru-RU" sz="1800" dirty="0" smtClean="0">
              <a:latin typeface="Cambria" pitchFamily="18" charset="0"/>
            </a:endParaRPr>
          </a:p>
          <a:p>
            <a:pPr lvl="2" algn="just"/>
            <a:r>
              <a:rPr lang="ru-RU" sz="1800" dirty="0" smtClean="0">
                <a:latin typeface="Cambria" pitchFamily="18" charset="0"/>
              </a:rPr>
              <a:t>март-апрель 2014 г. стипендия Французского правительства</a:t>
            </a:r>
          </a:p>
          <a:p>
            <a:pPr lvl="2" algn="just"/>
            <a:r>
              <a:rPr lang="ru-RU" sz="1800" dirty="0" smtClean="0">
                <a:latin typeface="Cambria" pitchFamily="18" charset="0"/>
              </a:rPr>
              <a:t>октябрь 2014 –июль 2015 г. стипендия министерства Франции </a:t>
            </a:r>
            <a:r>
              <a:rPr lang="en-US" sz="1800" dirty="0" smtClean="0">
                <a:latin typeface="Cambria" pitchFamily="18" charset="0"/>
              </a:rPr>
              <a:t>Eiffel</a:t>
            </a:r>
            <a:endParaRPr lang="ru-RU" sz="1600" dirty="0" smtClean="0">
              <a:latin typeface="Cambria" pitchFamily="18" charset="0"/>
            </a:endParaRPr>
          </a:p>
          <a:p>
            <a:pPr lvl="2" algn="just"/>
            <a:r>
              <a:rPr lang="ru-RU" sz="1800" dirty="0" smtClean="0">
                <a:latin typeface="Cambria" pitchFamily="18" charset="0"/>
              </a:rPr>
              <a:t>октября 2015 –июнь 2016 г. стипендия Мечников</a:t>
            </a: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3130F1-C184-4E33-8C88-DC43D923B969}" type="slidenum">
              <a:rPr lang="ru-RU" sz="1800" b="1" smtClean="0"/>
              <a:pPr/>
              <a:t>2</a:t>
            </a:fld>
            <a:endParaRPr lang="ru-RU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VI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: Электрохимическая стабильность</a:t>
            </a:r>
            <a:endParaRPr lang="ru-RU" sz="4000" dirty="0"/>
          </a:p>
        </p:txBody>
      </p:sp>
      <p:sp>
        <p:nvSpPr>
          <p:cNvPr id="4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B9634A3-71BD-4986-BD96-21BF51D43D90}" type="slidenum">
              <a:rPr lang="ru-RU" sz="1800" b="1" smtClean="0"/>
              <a:pPr/>
              <a:t>20</a:t>
            </a:fld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"/>
          <p:cNvGraphicFramePr>
            <a:graphicFrameLocks noChangeAspect="1"/>
          </p:cNvGraphicFramePr>
          <p:nvPr/>
        </p:nvGraphicFramePr>
        <p:xfrm>
          <a:off x="4572000" y="1196752"/>
          <a:ext cx="4680520" cy="2952328"/>
        </p:xfrm>
        <a:graphic>
          <a:graphicData uri="http://schemas.openxmlformats.org/presentationml/2006/ole">
            <p:oleObj spid="_x0000_s131074" name="Graph" r:id="rId3" imgW="4135320" imgH="2880720" progId="Origin50.Graph">
              <p:embed/>
            </p:oleObj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5496" y="1124744"/>
          <a:ext cx="4644000" cy="2926028"/>
        </p:xfrm>
        <a:graphic>
          <a:graphicData uri="http://schemas.openxmlformats.org/presentationml/2006/ole">
            <p:oleObj spid="_x0000_s131075" name="Graph" r:id="rId4" imgW="4136400" imgH="2880720" progId="Origin50.Graph">
              <p:embed/>
            </p:oleObj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72008" y="3717032"/>
          <a:ext cx="4644008" cy="2880320"/>
        </p:xfrm>
        <a:graphic>
          <a:graphicData uri="http://schemas.openxmlformats.org/presentationml/2006/ole">
            <p:oleObj spid="_x0000_s131076" name="Graph" r:id="rId5" imgW="4153680" imgH="2901600" progId="Origin50.Graph">
              <p:embed/>
            </p:oleObj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4680520" y="3717032"/>
          <a:ext cx="4572000" cy="2901950"/>
        </p:xfrm>
        <a:graphic>
          <a:graphicData uri="http://schemas.openxmlformats.org/presentationml/2006/ole">
            <p:oleObj spid="_x0000_s131077" name="Graph" r:id="rId6" imgW="4154760" imgH="2901600" progId="Origin50.Graph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995936" y="3645024"/>
            <a:ext cx="117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Mn</a:t>
            </a:r>
            <a:r>
              <a:rPr lang="en-US" sz="2800" b="1" baseline="-25000" dirty="0" smtClean="0">
                <a:solidFill>
                  <a:srgbClr val="3366FF"/>
                </a:solidFill>
              </a:rPr>
              <a:t>2</a:t>
            </a:r>
            <a:r>
              <a:rPr lang="en-US" sz="2800" b="1" dirty="0" smtClean="0">
                <a:solidFill>
                  <a:srgbClr val="3366FF"/>
                </a:solidFill>
              </a:rPr>
              <a:t>O</a:t>
            </a:r>
            <a:r>
              <a:rPr lang="en-US" sz="2800" b="1" baseline="-25000" dirty="0" smtClean="0">
                <a:solidFill>
                  <a:srgbClr val="3366FF"/>
                </a:solidFill>
              </a:rPr>
              <a:t>3</a:t>
            </a:r>
            <a:endParaRPr lang="ru-RU" sz="2400" b="1" baseline="-25000" dirty="0">
              <a:solidFill>
                <a:srgbClr val="3366FF"/>
              </a:solidFill>
            </a:endParaRPr>
          </a:p>
        </p:txBody>
      </p:sp>
      <p:sp>
        <p:nvSpPr>
          <p:cNvPr id="9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B9634A3-71BD-4986-BD96-21BF51D43D90}" type="slidenum">
              <a:rPr lang="ru-RU" sz="1800" b="1" smtClean="0"/>
              <a:pPr/>
              <a:t>21</a:t>
            </a:fld>
            <a:endParaRPr lang="ru-RU" b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800" b="1" dirty="0" smtClean="0">
                <a:solidFill>
                  <a:srgbClr val="3366FF"/>
                </a:solidFill>
                <a:latin typeface="Cambria" pitchFamily="18" charset="0"/>
              </a:rPr>
              <a:t>Электрохимическая стабильность: </a:t>
            </a:r>
            <a:r>
              <a:rPr lang="ru-RU" sz="2800" b="1" dirty="0" err="1" smtClean="0">
                <a:solidFill>
                  <a:srgbClr val="3366FF"/>
                </a:solidFill>
                <a:latin typeface="Cambria" pitchFamily="18" charset="0"/>
              </a:rPr>
              <a:t>ЦВА</a:t>
            </a:r>
            <a:r>
              <a:rPr lang="ru-RU" sz="2800" b="1" dirty="0" smtClean="0">
                <a:solidFill>
                  <a:srgbClr val="3366FF"/>
                </a:solidFill>
                <a:latin typeface="Cambria" pitchFamily="18" charset="0"/>
              </a:rPr>
              <a:t> в растворе фона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9"/>
          <p:cNvSpPr txBox="1">
            <a:spLocks/>
          </p:cNvSpPr>
          <p:nvPr/>
        </p:nvSpPr>
        <p:spPr>
          <a:xfrm>
            <a:off x="457200" y="-27384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Выводы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5" name="ZoneTexte 11"/>
          <p:cNvSpPr txBox="1"/>
          <p:nvPr/>
        </p:nvSpPr>
        <p:spPr bwMode="auto">
          <a:xfrm>
            <a:off x="144016" y="620688"/>
            <a:ext cx="8964488" cy="60486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just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</a:t>
            </a:r>
            <a:r>
              <a:rPr lang="en-US" sz="2400" b="1" baseline="-2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</a:t>
            </a:r>
            <a:r>
              <a:rPr lang="en-US" sz="2400" b="1" baseline="-25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r>
              <a:rPr lang="en-US" sz="2400" baseline="-25000" dirty="0" smtClean="0">
                <a:solidFill>
                  <a:srgbClr val="00B0F0"/>
                </a:solidFill>
                <a:latin typeface="Cambria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mbria" pitchFamily="18" charset="0"/>
              </a:rPr>
              <a:t>: </a:t>
            </a:r>
          </a:p>
          <a:p>
            <a:pPr lvl="0" algn="just">
              <a:buFontTx/>
              <a:buChar char="-"/>
              <a:defRPr/>
            </a:pPr>
            <a:r>
              <a:rPr lang="en-US" sz="2400" dirty="0" smtClean="0">
                <a:latin typeface="Cambria" pitchFamily="18" charset="0"/>
              </a:rPr>
              <a:t> </a:t>
            </a:r>
            <a:r>
              <a:rPr lang="ru-RU" sz="2400" dirty="0" smtClean="0">
                <a:latin typeface="Cambria" pitchFamily="18" charset="0"/>
              </a:rPr>
              <a:t>высокая каталитическая активность в реакции восстановления </a:t>
            </a:r>
            <a:r>
              <a:rPr lang="ru-RU" sz="2400" dirty="0" err="1" smtClean="0">
                <a:latin typeface="Cambria" pitchFamily="18" charset="0"/>
              </a:rPr>
              <a:t>килорода</a:t>
            </a:r>
            <a:endParaRPr lang="ru-RU" sz="2400" dirty="0" smtClean="0">
              <a:latin typeface="Cambria" pitchFamily="18" charset="0"/>
            </a:endParaRPr>
          </a:p>
          <a:p>
            <a:pPr lvl="0" algn="just">
              <a:buFontTx/>
              <a:buChar char="-"/>
              <a:defRPr/>
            </a:pPr>
            <a:r>
              <a:rPr lang="en-US" sz="2400" dirty="0" smtClean="0">
                <a:latin typeface="Cambria" pitchFamily="18" charset="0"/>
              </a:rPr>
              <a:t> </a:t>
            </a:r>
            <a:r>
              <a:rPr lang="ru-RU" sz="2400" dirty="0" smtClean="0">
                <a:latin typeface="Cambria" pitchFamily="18" charset="0"/>
              </a:rPr>
              <a:t>низкий выход</a:t>
            </a:r>
            <a:r>
              <a:rPr lang="en-US" sz="2400" dirty="0" smtClean="0">
                <a:latin typeface="Cambria" pitchFamily="18" charset="0"/>
              </a:rPr>
              <a:t> HO</a:t>
            </a:r>
            <a:r>
              <a:rPr lang="en-US" sz="2400" baseline="-25000" dirty="0" smtClean="0">
                <a:latin typeface="Cambria" pitchFamily="18" charset="0"/>
              </a:rPr>
              <a:t>2</a:t>
            </a:r>
            <a:r>
              <a:rPr lang="en-US" sz="2400" baseline="30000" dirty="0" smtClean="0">
                <a:latin typeface="Cambria" pitchFamily="18" charset="0"/>
              </a:rPr>
              <a:t>-</a:t>
            </a:r>
            <a:endParaRPr lang="en-US" sz="2400" dirty="0" smtClean="0">
              <a:latin typeface="Cambria" pitchFamily="18" charset="0"/>
            </a:endParaRPr>
          </a:p>
          <a:p>
            <a:pPr lvl="0" algn="just">
              <a:buFontTx/>
              <a:buChar char="-"/>
              <a:defRPr/>
            </a:pPr>
            <a:r>
              <a:rPr lang="en-US" sz="2400" dirty="0" smtClean="0">
                <a:latin typeface="Cambria" pitchFamily="18" charset="0"/>
              </a:rPr>
              <a:t> </a:t>
            </a:r>
            <a:r>
              <a:rPr lang="ru-RU" sz="2400" dirty="0" smtClean="0">
                <a:latin typeface="Cambria" pitchFamily="18" charset="0"/>
              </a:rPr>
              <a:t>активный в реакциях превращения перекиси</a:t>
            </a:r>
            <a:r>
              <a:rPr lang="en-US" sz="2400" dirty="0" smtClean="0">
                <a:latin typeface="Cambria" pitchFamily="18" charset="0"/>
              </a:rPr>
              <a:t> </a:t>
            </a:r>
          </a:p>
          <a:p>
            <a:pPr lvl="0" algn="just">
              <a:buFontTx/>
              <a:buChar char="-"/>
              <a:defRPr/>
            </a:pPr>
            <a:r>
              <a:rPr lang="en-US" sz="2400" b="1" dirty="0" smtClean="0">
                <a:latin typeface="Cambria" pitchFamily="18" charset="0"/>
              </a:rPr>
              <a:t> </a:t>
            </a:r>
            <a:r>
              <a:rPr lang="ru-RU" sz="2400" dirty="0" smtClean="0">
                <a:latin typeface="Cambria" pitchFamily="18" charset="0"/>
              </a:rPr>
              <a:t>реакция восстановления перекиси имеет диффузионное ограничение</a:t>
            </a:r>
          </a:p>
          <a:p>
            <a:pPr lvl="0" algn="just">
              <a:buFontTx/>
              <a:buChar char="-"/>
              <a:defRPr/>
            </a:pPr>
            <a:r>
              <a:rPr lang="ru-RU" sz="2400" dirty="0" err="1" smtClean="0">
                <a:latin typeface="Cambria" pitchFamily="18" charset="0"/>
              </a:rPr>
              <a:t>допирование</a:t>
            </a:r>
            <a:r>
              <a:rPr lang="ru-RU" sz="2400" dirty="0" smtClean="0">
                <a:latin typeface="Cambria" pitchFamily="18" charset="0"/>
              </a:rPr>
              <a:t> </a:t>
            </a:r>
            <a:r>
              <a:rPr lang="en-US" sz="2400" dirty="0" smtClean="0">
                <a:latin typeface="Cambria" pitchFamily="18" charset="0"/>
              </a:rPr>
              <a:t>Fe </a:t>
            </a:r>
            <a:r>
              <a:rPr lang="ru-RU" sz="2400" dirty="0" smtClean="0">
                <a:latin typeface="Cambria" pitchFamily="18" charset="0"/>
              </a:rPr>
              <a:t>ухудшает активность в реакциях восстановления кислорода и превращения перекиси</a:t>
            </a:r>
            <a:endParaRPr lang="en-US" sz="2400" dirty="0" smtClean="0">
              <a:latin typeface="Cambria" pitchFamily="18" charset="0"/>
            </a:endParaRPr>
          </a:p>
          <a:p>
            <a:pPr lvl="0" algn="just">
              <a:defRPr/>
            </a:pPr>
            <a:endParaRPr lang="en-US" sz="1000" dirty="0" smtClean="0">
              <a:latin typeface="Cambria" pitchFamily="18" charset="0"/>
            </a:endParaRPr>
          </a:p>
          <a:p>
            <a:pPr lvl="0" algn="just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Другие оксиды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:</a:t>
            </a:r>
          </a:p>
          <a:p>
            <a:pPr lvl="0" algn="just">
              <a:buFontTx/>
              <a:buChar char="-"/>
              <a:defRPr/>
            </a:pPr>
            <a:r>
              <a:rPr lang="ru-RU" sz="2400" dirty="0" smtClean="0">
                <a:latin typeface="Cambria" pitchFamily="18" charset="0"/>
              </a:rPr>
              <a:t>Высокий выход </a:t>
            </a:r>
            <a:r>
              <a:rPr lang="en-US" sz="2400" dirty="0" smtClean="0">
                <a:latin typeface="Cambria" pitchFamily="18" charset="0"/>
              </a:rPr>
              <a:t>HO</a:t>
            </a:r>
            <a:r>
              <a:rPr lang="en-US" sz="2400" baseline="-25000" dirty="0" smtClean="0">
                <a:latin typeface="Cambria" pitchFamily="18" charset="0"/>
              </a:rPr>
              <a:t>2</a:t>
            </a:r>
            <a:r>
              <a:rPr lang="en-US" sz="2400" baseline="30000" dirty="0" smtClean="0">
                <a:latin typeface="Cambria" pitchFamily="18" charset="0"/>
              </a:rPr>
              <a:t>-</a:t>
            </a:r>
            <a:r>
              <a:rPr lang="ru-RU" sz="2400" dirty="0" smtClean="0">
                <a:latin typeface="Cambria" pitchFamily="18" charset="0"/>
              </a:rPr>
              <a:t>(кол-во зависит от природы оксида)</a:t>
            </a:r>
            <a:endParaRPr lang="en-US" sz="2400" dirty="0" smtClean="0">
              <a:latin typeface="Cambria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en-US" sz="2400" dirty="0" smtClean="0">
                <a:latin typeface="Cambria" pitchFamily="18" charset="0"/>
              </a:rPr>
              <a:t>  </a:t>
            </a:r>
            <a:r>
              <a:rPr lang="en-US" sz="2400" dirty="0" err="1" smtClean="0">
                <a:latin typeface="Cambria" pitchFamily="18" charset="0"/>
              </a:rPr>
              <a:t>HPPR</a:t>
            </a:r>
            <a:r>
              <a:rPr lang="en-US" sz="2400" dirty="0" smtClean="0">
                <a:latin typeface="Cambria" pitchFamily="18" charset="0"/>
              </a:rPr>
              <a:t>: 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Mn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perovskites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  <a:latin typeface="Cambria" pitchFamily="18" charset="0"/>
              </a:rPr>
              <a:t>(</a:t>
            </a:r>
            <a:r>
              <a:rPr lang="ru-RU" sz="2000" i="1" dirty="0" smtClean="0">
                <a:solidFill>
                  <a:schemeClr val="tx1"/>
                </a:solidFill>
                <a:latin typeface="Cambria" pitchFamily="18" charset="0"/>
              </a:rPr>
              <a:t>диффузионное ограничение</a:t>
            </a:r>
            <a:r>
              <a:rPr lang="en-US" sz="2000" i="1" dirty="0" smtClean="0">
                <a:solidFill>
                  <a:schemeClr val="tx1"/>
                </a:solidFill>
                <a:latin typeface="Cambria" pitchFamily="18" charset="0"/>
              </a:rPr>
              <a:t>),</a:t>
            </a:r>
          </a:p>
          <a:p>
            <a:pPr algn="just">
              <a:defRPr/>
            </a:pPr>
            <a:r>
              <a:rPr lang="en-US" sz="2000" i="1" dirty="0" smtClean="0">
                <a:solidFill>
                  <a:schemeClr val="tx1"/>
                </a:solidFill>
                <a:latin typeface="Cambria" pitchFamily="18" charset="0"/>
              </a:rPr>
              <a:t>                      </a:t>
            </a:r>
            <a:r>
              <a:rPr lang="en-US" sz="2000" dirty="0" smtClean="0">
                <a:solidFill>
                  <a:schemeClr val="accent3"/>
                </a:solidFill>
                <a:latin typeface="Cambria" pitchFamily="18" charset="0"/>
              </a:rPr>
              <a:t>Mn</a:t>
            </a:r>
            <a:r>
              <a:rPr lang="en-US" sz="2000" baseline="-25000" dirty="0" smtClean="0">
                <a:solidFill>
                  <a:schemeClr val="accent3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solidFill>
                  <a:schemeClr val="accent3"/>
                </a:solidFill>
                <a:latin typeface="Cambria" pitchFamily="18" charset="0"/>
              </a:rPr>
              <a:t>O</a:t>
            </a:r>
            <a:r>
              <a:rPr lang="en-US" sz="2000" baseline="-25000" dirty="0" smtClean="0">
                <a:solidFill>
                  <a:schemeClr val="accent3"/>
                </a:solidFill>
                <a:latin typeface="Cambria" pitchFamily="18" charset="0"/>
              </a:rPr>
              <a:t>4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  <a:latin typeface="Cambria" pitchFamily="18" charset="0"/>
              </a:rPr>
              <a:t>(</a:t>
            </a:r>
            <a:r>
              <a:rPr lang="ru-RU" sz="2000" i="1" dirty="0" smtClean="0">
                <a:solidFill>
                  <a:schemeClr val="tx1"/>
                </a:solidFill>
                <a:latin typeface="Cambria" pitchFamily="18" charset="0"/>
              </a:rPr>
              <a:t>медленная химическая реакция)</a:t>
            </a:r>
            <a:endParaRPr lang="en-US" sz="2000" i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                      </a:t>
            </a:r>
            <a:r>
              <a:rPr lang="en-US" sz="2000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Cambria" pitchFamily="18" charset="0"/>
              </a:rPr>
              <a:t>2  </a:t>
            </a:r>
            <a:r>
              <a:rPr lang="en-US" sz="2000" i="1" dirty="0" smtClean="0">
                <a:solidFill>
                  <a:schemeClr val="tx1"/>
                </a:solidFill>
                <a:latin typeface="Cambria" pitchFamily="18" charset="0"/>
              </a:rPr>
              <a:t> (</a:t>
            </a:r>
            <a:r>
              <a:rPr lang="ru-RU" sz="2000" i="1" dirty="0" smtClean="0">
                <a:solidFill>
                  <a:schemeClr val="tx1"/>
                </a:solidFill>
                <a:latin typeface="Cambria" pitchFamily="18" charset="0"/>
              </a:rPr>
              <a:t>промежуточный случай</a:t>
            </a:r>
            <a:r>
              <a:rPr lang="en-US" sz="2000" i="1" dirty="0" smtClean="0">
                <a:solidFill>
                  <a:schemeClr val="tx1"/>
                </a:solidFill>
                <a:latin typeface="Cambria" pitchFamily="18" charset="0"/>
              </a:rPr>
              <a:t>)</a:t>
            </a:r>
          </a:p>
          <a:p>
            <a:pPr lvl="0" algn="just">
              <a:buFontTx/>
              <a:buChar char="-"/>
              <a:defRPr/>
            </a:pPr>
            <a:endParaRPr lang="en-US" sz="1000" dirty="0" smtClean="0">
              <a:latin typeface="Cambria" pitchFamily="18" charset="0"/>
            </a:endParaRPr>
          </a:p>
          <a:p>
            <a:r>
              <a:rPr lang="ru-RU" sz="2400" b="1" dirty="0" smtClean="0">
                <a:latin typeface="Cambria" pitchFamily="18" charset="0"/>
              </a:rPr>
              <a:t>Смещение</a:t>
            </a:r>
            <a:r>
              <a:rPr lang="en-US" sz="2400" b="1" dirty="0" smtClean="0">
                <a:latin typeface="Cambria" pitchFamily="18" charset="0"/>
              </a:rPr>
              <a:t> </a:t>
            </a:r>
            <a:r>
              <a:rPr lang="ru-RU" sz="2400" b="1" dirty="0" err="1" smtClean="0">
                <a:latin typeface="Cambria" pitchFamily="18" charset="0"/>
              </a:rPr>
              <a:t>E</a:t>
            </a:r>
            <a:r>
              <a:rPr lang="ru-RU" sz="2400" b="1" baseline="-25000" dirty="0" err="1" smtClean="0">
                <a:latin typeface="Cambria" pitchFamily="18" charset="0"/>
              </a:rPr>
              <a:t>mix</a:t>
            </a:r>
            <a:r>
              <a:rPr lang="ru-RU" sz="2400" b="1" dirty="0" smtClean="0">
                <a:latin typeface="Cambria" pitchFamily="18" charset="0"/>
              </a:rPr>
              <a:t> </a:t>
            </a:r>
            <a:r>
              <a:rPr lang="ru-RU" sz="2400" dirty="0" smtClean="0">
                <a:latin typeface="Cambria" pitchFamily="18" charset="0"/>
              </a:rPr>
              <a:t> при увеличение концентрации </a:t>
            </a:r>
            <a:r>
              <a:rPr lang="en-US" sz="2400" dirty="0" smtClean="0">
                <a:latin typeface="Cambria" pitchFamily="18" charset="0"/>
              </a:rPr>
              <a:t> H</a:t>
            </a:r>
            <a:r>
              <a:rPr lang="en-US" sz="2400" baseline="-25000" dirty="0" smtClean="0">
                <a:latin typeface="Cambria" pitchFamily="18" charset="0"/>
              </a:rPr>
              <a:t>2</a:t>
            </a:r>
            <a:r>
              <a:rPr lang="en-US" sz="2400" dirty="0" smtClean="0">
                <a:latin typeface="Cambria" pitchFamily="18" charset="0"/>
              </a:rPr>
              <a:t>O</a:t>
            </a:r>
            <a:r>
              <a:rPr lang="en-US" sz="2400" baseline="-25000" dirty="0" smtClean="0">
                <a:latin typeface="Cambria" pitchFamily="18" charset="0"/>
              </a:rPr>
              <a:t>2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ru-RU" sz="2400" dirty="0" smtClean="0">
                <a:latin typeface="Cambria" pitchFamily="18" charset="0"/>
              </a:rPr>
              <a:t>в сторону более отрицательных потенциалов </a:t>
            </a:r>
            <a:r>
              <a:rPr lang="ru-RU" sz="2400" b="1" dirty="0" smtClean="0">
                <a:latin typeface="Cambria" pitchFamily="18" charset="0"/>
              </a:rPr>
              <a:t>для всех оксидов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Благодарности 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357958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23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64" y="1214422"/>
            <a:ext cx="8501154" cy="5483245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Cambria" pitchFamily="18" charset="0"/>
              </a:rPr>
              <a:t>Антипову Е.В., Истомину С.Я., Цирлиной Г.А. Левину Э.Е., Напольскому Ф.С. (МГУ), </a:t>
            </a:r>
            <a:r>
              <a:rPr lang="fr-FR" sz="2800" dirty="0" smtClean="0">
                <a:latin typeface="Cambria" pitchFamily="18" charset="0"/>
              </a:rPr>
              <a:t>Poux </a:t>
            </a:r>
            <a:r>
              <a:rPr lang="en-US" sz="2800" dirty="0" smtClean="0">
                <a:latin typeface="Cambria" pitchFamily="18" charset="0"/>
              </a:rPr>
              <a:t>T</a:t>
            </a:r>
            <a:r>
              <a:rPr lang="ru-RU" sz="2800" dirty="0" smtClean="0">
                <a:latin typeface="Cambria" pitchFamily="18" charset="0"/>
              </a:rPr>
              <a:t>., </a:t>
            </a:r>
            <a:r>
              <a:rPr lang="fr-FR" sz="2800" dirty="0" smtClean="0">
                <a:latin typeface="Cambria" pitchFamily="18" charset="0"/>
              </a:rPr>
              <a:t>Bonnefont A</a:t>
            </a:r>
            <a:r>
              <a:rPr lang="ru-RU" sz="2800" dirty="0" smtClean="0">
                <a:latin typeface="Cambria" pitchFamily="18" charset="0"/>
              </a:rPr>
              <a:t>., </a:t>
            </a:r>
            <a:r>
              <a:rPr lang="fr-FR" sz="2800" dirty="0" smtClean="0">
                <a:latin typeface="Cambria" pitchFamily="18" charset="0"/>
              </a:rPr>
              <a:t>K</a:t>
            </a:r>
            <a:r>
              <a:rPr lang="ru-RU" sz="2800" dirty="0" smtClean="0">
                <a:latin typeface="Cambria" pitchFamily="18" charset="0"/>
              </a:rPr>
              <a:t>é</a:t>
            </a:r>
            <a:r>
              <a:rPr lang="fr-FR" sz="2800" dirty="0" smtClean="0">
                <a:latin typeface="Cambria" pitchFamily="18" charset="0"/>
              </a:rPr>
              <a:t>rangu</a:t>
            </a:r>
            <a:r>
              <a:rPr lang="ru-RU" sz="2800" dirty="0" smtClean="0">
                <a:latin typeface="Cambria" pitchFamily="18" charset="0"/>
              </a:rPr>
              <a:t>é</a:t>
            </a:r>
            <a:r>
              <a:rPr lang="fr-FR" sz="2800" dirty="0" smtClean="0">
                <a:latin typeface="Cambria" pitchFamily="18" charset="0"/>
              </a:rPr>
              <a:t>ven G</a:t>
            </a:r>
            <a:r>
              <a:rPr lang="ru-RU" sz="2800" dirty="0" smtClean="0">
                <a:latin typeface="Cambria" pitchFamily="18" charset="0"/>
              </a:rPr>
              <a:t>., Савиновой Е.Р. (университет г. Страсбурга)</a:t>
            </a:r>
            <a:r>
              <a:rPr lang="ru-RU" sz="2800" baseline="30000" dirty="0" smtClean="0">
                <a:latin typeface="Cambria" pitchFamily="18" charset="0"/>
              </a:rPr>
              <a:t> </a:t>
            </a:r>
            <a:r>
              <a:rPr lang="ru-RU" sz="2800" dirty="0" smtClean="0">
                <a:latin typeface="Cambria" pitchFamily="18" charset="0"/>
              </a:rPr>
              <a:t>за синтез и характеристику оксидных материалов и участие в обсуждение результатов.</a:t>
            </a:r>
          </a:p>
          <a:p>
            <a:pPr algn="just"/>
            <a:r>
              <a:rPr lang="ru-RU" sz="2800" dirty="0" smtClean="0">
                <a:latin typeface="Cambria" pitchFamily="18" charset="0"/>
              </a:rPr>
              <a:t>Проект РФФИ-НЦНИ 13-03-91054а, министерство Франции (</a:t>
            </a:r>
            <a:r>
              <a:rPr lang="ru-RU" sz="2800" dirty="0" smtClean="0">
                <a:latin typeface="Cambria" pitchFamily="18" charset="0"/>
              </a:rPr>
              <a:t>стипендии </a:t>
            </a:r>
            <a:r>
              <a:rPr lang="en-US" sz="2800" dirty="0" smtClean="0">
                <a:latin typeface="Cambria" pitchFamily="18" charset="0"/>
              </a:rPr>
              <a:t>Eiffel</a:t>
            </a:r>
            <a:r>
              <a:rPr lang="ru-RU" sz="2800" dirty="0" smtClean="0">
                <a:latin typeface="Cambria" pitchFamily="18" charset="0"/>
              </a:rPr>
              <a:t> и Мечников </a:t>
            </a:r>
            <a:r>
              <a:rPr lang="ru-RU" sz="2800" dirty="0" smtClean="0">
                <a:latin typeface="Cambria" pitchFamily="18" charset="0"/>
              </a:rPr>
              <a:t>для Рябовой А.С.).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-36512" y="0"/>
            <a:ext cx="9144000" cy="6885384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Cambria" pitchFamily="18" charset="0"/>
              </a:rPr>
              <a:t>Педагогическая практика:</a:t>
            </a:r>
            <a:r>
              <a:rPr lang="en-US" sz="1400" dirty="0" smtClean="0">
                <a:latin typeface="Cambria" pitchFamily="18" charset="0"/>
              </a:rPr>
              <a:t> </a:t>
            </a:r>
          </a:p>
          <a:p>
            <a:pPr lvl="1" algn="just"/>
            <a:r>
              <a:rPr lang="ru-RU" sz="1400" dirty="0" err="1" smtClean="0">
                <a:latin typeface="Cambria" pitchFamily="18" charset="0"/>
              </a:rPr>
              <a:t>Спецпрактикум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ru-RU" sz="1400" dirty="0" smtClean="0">
                <a:latin typeface="Cambria" pitchFamily="18" charset="0"/>
              </a:rPr>
              <a:t>задача </a:t>
            </a:r>
            <a:r>
              <a:rPr lang="ru-RU" sz="1400" dirty="0" smtClean="0">
                <a:latin typeface="Cambria" pitchFamily="18" charset="0"/>
              </a:rPr>
              <a:t>«Коррозия»</a:t>
            </a:r>
            <a:endParaRPr lang="ru-RU" sz="1400" dirty="0" smtClean="0">
              <a:latin typeface="Cambria" pitchFamily="18" charset="0"/>
            </a:endParaRPr>
          </a:p>
          <a:p>
            <a:pPr algn="just"/>
            <a:r>
              <a:rPr lang="ru-RU" sz="1400" dirty="0" smtClean="0">
                <a:latin typeface="Cambria" pitchFamily="18" charset="0"/>
              </a:rPr>
              <a:t>Статьи:</a:t>
            </a:r>
          </a:p>
          <a:p>
            <a:pPr lvl="1" algn="just"/>
            <a:r>
              <a:rPr lang="en-US" sz="1400" dirty="0" smtClean="0">
                <a:latin typeface="Cambria" pitchFamily="18" charset="0"/>
              </a:rPr>
              <a:t>[</a:t>
            </a:r>
            <a:r>
              <a:rPr lang="ru-RU" sz="1400" dirty="0" smtClean="0">
                <a:latin typeface="Cambria" pitchFamily="18" charset="0"/>
              </a:rPr>
              <a:t>1</a:t>
            </a:r>
            <a:r>
              <a:rPr lang="en-US" sz="1400" dirty="0" smtClean="0">
                <a:latin typeface="Cambria" pitchFamily="18" charset="0"/>
              </a:rPr>
              <a:t>] </a:t>
            </a:r>
            <a:r>
              <a:rPr lang="en-US" sz="1400" dirty="0" err="1" smtClean="0">
                <a:latin typeface="Cambria" pitchFamily="18" charset="0"/>
              </a:rPr>
              <a:t>Ryabova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fr-FR" sz="1400" dirty="0" smtClean="0">
                <a:latin typeface="Cambria" pitchFamily="18" charset="0"/>
              </a:rPr>
              <a:t>et al.,</a:t>
            </a:r>
            <a:r>
              <a:rPr lang="en-US" sz="1400" dirty="0" smtClean="0">
                <a:latin typeface="Cambria" pitchFamily="18" charset="0"/>
              </a:rPr>
              <a:t> El. </a:t>
            </a:r>
            <a:r>
              <a:rPr lang="en-US" sz="1400" dirty="0" err="1" smtClean="0">
                <a:latin typeface="Cambria" pitchFamily="18" charset="0"/>
              </a:rPr>
              <a:t>Acta</a:t>
            </a:r>
            <a:r>
              <a:rPr lang="en-US" sz="1400" dirty="0" smtClean="0">
                <a:latin typeface="Cambria" pitchFamily="18" charset="0"/>
              </a:rPr>
              <a:t> 187 (2016) 161</a:t>
            </a:r>
          </a:p>
          <a:p>
            <a:pPr lvl="1" algn="just"/>
            <a:r>
              <a:rPr lang="en-US" sz="1400" dirty="0" smtClean="0">
                <a:latin typeface="Cambria" pitchFamily="18" charset="0"/>
              </a:rPr>
              <a:t>[</a:t>
            </a:r>
            <a:r>
              <a:rPr lang="ru-RU" sz="1400" dirty="0" smtClean="0">
                <a:latin typeface="Cambria" pitchFamily="18" charset="0"/>
              </a:rPr>
              <a:t>2</a:t>
            </a:r>
            <a:r>
              <a:rPr lang="en-US" sz="1400" dirty="0" smtClean="0">
                <a:latin typeface="Cambria" pitchFamily="18" charset="0"/>
              </a:rPr>
              <a:t>] </a:t>
            </a:r>
            <a:r>
              <a:rPr lang="fr-FR" sz="1400" dirty="0" smtClean="0">
                <a:latin typeface="Cambria" pitchFamily="18" charset="0"/>
              </a:rPr>
              <a:t>Poux et al.,</a:t>
            </a:r>
            <a:r>
              <a:rPr lang="en-US" sz="1400" dirty="0" smtClean="0">
                <a:latin typeface="Cambria" pitchFamily="18" charset="0"/>
              </a:rPr>
              <a:t> Phys. Chem. Chem. Phys. 16 (2014) 13595</a:t>
            </a:r>
          </a:p>
          <a:p>
            <a:pPr lvl="1" algn="just"/>
            <a:r>
              <a:rPr lang="ru-RU" sz="1400" dirty="0" smtClean="0">
                <a:latin typeface="Cambria" pitchFamily="18" charset="0"/>
              </a:rPr>
              <a:t>в процессе подготовки:</a:t>
            </a:r>
          </a:p>
          <a:p>
            <a:pPr lvl="2" algn="just"/>
            <a:r>
              <a:rPr lang="ru-RU" sz="1400" dirty="0" smtClean="0">
                <a:latin typeface="Cambria" pitchFamily="18" charset="0"/>
              </a:rPr>
              <a:t>Превращение </a:t>
            </a:r>
            <a:r>
              <a:rPr lang="en-US" sz="1400" dirty="0" smtClean="0">
                <a:latin typeface="Cambria" pitchFamily="18" charset="0"/>
              </a:rPr>
              <a:t>H</a:t>
            </a:r>
            <a:r>
              <a:rPr lang="en-US" sz="1400" baseline="-25000" dirty="0" smtClean="0">
                <a:latin typeface="Cambria" pitchFamily="18" charset="0"/>
              </a:rPr>
              <a:t>2</a:t>
            </a:r>
            <a:r>
              <a:rPr lang="en-US" sz="1400" dirty="0" smtClean="0">
                <a:latin typeface="Cambria" pitchFamily="18" charset="0"/>
              </a:rPr>
              <a:t>O</a:t>
            </a:r>
            <a:r>
              <a:rPr lang="en-US" sz="1400" baseline="-25000" dirty="0" smtClean="0">
                <a:latin typeface="Cambria" pitchFamily="18" charset="0"/>
              </a:rPr>
              <a:t>2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ru-RU" sz="1400" dirty="0" smtClean="0">
                <a:latin typeface="Cambria" pitchFamily="18" charset="0"/>
              </a:rPr>
              <a:t>на простых оксидах</a:t>
            </a:r>
          </a:p>
          <a:p>
            <a:pPr lvl="2" algn="just"/>
            <a:r>
              <a:rPr lang="ru-RU" sz="1400" dirty="0" smtClean="0">
                <a:latin typeface="Cambria" pitchFamily="18" charset="0"/>
              </a:rPr>
              <a:t>Выход </a:t>
            </a:r>
            <a:r>
              <a:rPr lang="en-US" sz="1400" dirty="0" smtClean="0">
                <a:latin typeface="Cambria" pitchFamily="18" charset="0"/>
              </a:rPr>
              <a:t>H</a:t>
            </a:r>
            <a:r>
              <a:rPr lang="en-US" sz="1400" baseline="-25000" dirty="0" smtClean="0">
                <a:latin typeface="Cambria" pitchFamily="18" charset="0"/>
              </a:rPr>
              <a:t>2</a:t>
            </a:r>
            <a:r>
              <a:rPr lang="en-US" sz="1400" dirty="0" smtClean="0">
                <a:latin typeface="Cambria" pitchFamily="18" charset="0"/>
              </a:rPr>
              <a:t>O</a:t>
            </a:r>
            <a:r>
              <a:rPr lang="en-US" sz="1400" baseline="-25000" dirty="0" smtClean="0">
                <a:latin typeface="Cambria" pitchFamily="18" charset="0"/>
              </a:rPr>
              <a:t>2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ru-RU" sz="1400" dirty="0" smtClean="0">
                <a:latin typeface="Cambria" pitchFamily="18" charset="0"/>
              </a:rPr>
              <a:t>в реакции восстановления кислорода на простых оксидах</a:t>
            </a:r>
          </a:p>
          <a:p>
            <a:pPr algn="just"/>
            <a:r>
              <a:rPr lang="ru-RU" sz="1400" dirty="0" smtClean="0">
                <a:latin typeface="Cambria" pitchFamily="18" charset="0"/>
              </a:rPr>
              <a:t>Тезисы:</a:t>
            </a:r>
          </a:p>
          <a:p>
            <a:pPr lvl="1" algn="just"/>
            <a:r>
              <a:rPr lang="fr-FR" sz="1400" dirty="0" smtClean="0">
                <a:latin typeface="Cambria" pitchFamily="18" charset="0"/>
              </a:rPr>
              <a:t>Anna S. Ryabova, Antoine Bonnefont, Sergey Ya. Istomin, Evgeny V. Antipov, Artem M. Abakumov, Eduard E. Levin, Filipp S. Napolskiy, Tiphaine Poux, Gwénaёlle Kéranguéven, Galina A. Tsirlina, </a:t>
            </a:r>
            <a:r>
              <a:rPr lang="fr-FR" sz="1400" u="sng" dirty="0" smtClean="0">
                <a:latin typeface="Cambria" pitchFamily="18" charset="0"/>
              </a:rPr>
              <a:t>Elena R. Savinova</a:t>
            </a:r>
            <a:r>
              <a:rPr lang="fr-FR" sz="1400" dirty="0" smtClean="0">
                <a:latin typeface="Cambria" pitchFamily="18" charset="0"/>
              </a:rPr>
              <a:t>, Oxygen Electrocatalysis by Mn Oxides: Towards Mechanistic Understanding, GDCh-Wissenschaftsforum Chemie 2015, 30th August to 2nd September 2015, Dresden, Germany </a:t>
            </a:r>
            <a:endParaRPr lang="ru-RU" sz="1400" dirty="0" smtClean="0">
              <a:latin typeface="Cambria" pitchFamily="18" charset="0"/>
            </a:endParaRPr>
          </a:p>
          <a:p>
            <a:pPr lvl="1" algn="just"/>
            <a:r>
              <a:rPr lang="ru-RU" sz="1400" u="sng" dirty="0" smtClean="0">
                <a:latin typeface="Cambria" pitchFamily="18" charset="0"/>
              </a:rPr>
              <a:t>Рябова А.С</a:t>
            </a:r>
            <a:r>
              <a:rPr lang="ru-RU" sz="1400" dirty="0" smtClean="0">
                <a:latin typeface="Cambria" pitchFamily="18" charset="0"/>
              </a:rPr>
              <a:t>., </a:t>
            </a:r>
            <a:r>
              <a:rPr lang="ru-RU" sz="1400" dirty="0" err="1" smtClean="0">
                <a:latin typeface="Cambria" pitchFamily="18" charset="0"/>
              </a:rPr>
              <a:t>Poux</a:t>
            </a:r>
            <a:r>
              <a:rPr lang="ru-RU" sz="1400" dirty="0" smtClean="0">
                <a:latin typeface="Cambria" pitchFamily="18" charset="0"/>
              </a:rPr>
              <a:t> T., Левин Э.Е., </a:t>
            </a:r>
            <a:r>
              <a:rPr lang="ru-RU" sz="1400" dirty="0" err="1" smtClean="0">
                <a:latin typeface="Cambria" pitchFamily="18" charset="0"/>
              </a:rPr>
              <a:t>Напольский</a:t>
            </a:r>
            <a:r>
              <a:rPr lang="ru-RU" sz="1400" dirty="0" smtClean="0">
                <a:latin typeface="Cambria" pitchFamily="18" charset="0"/>
              </a:rPr>
              <a:t> Ф.С. </a:t>
            </a:r>
            <a:r>
              <a:rPr lang="ru-RU" sz="1400" dirty="0" err="1" smtClean="0">
                <a:latin typeface="Cambria" pitchFamily="18" charset="0"/>
              </a:rPr>
              <a:t>Электрокаталитическое</a:t>
            </a:r>
            <a:r>
              <a:rPr lang="ru-RU" sz="1400" dirty="0" smtClean="0">
                <a:latin typeface="Cambria" pitchFamily="18" charset="0"/>
              </a:rPr>
              <a:t> восстановление кислорода на простых и сложных оксидах марганца: связь </a:t>
            </a:r>
            <a:r>
              <a:rPr lang="ru-RU" sz="1400" dirty="0" err="1" smtClean="0">
                <a:latin typeface="Cambria" pitchFamily="18" charset="0"/>
              </a:rPr>
              <a:t>электрокаталитической</a:t>
            </a:r>
            <a:r>
              <a:rPr lang="ru-RU" sz="1400" dirty="0" smtClean="0">
                <a:latin typeface="Cambria" pitchFamily="18" charset="0"/>
              </a:rPr>
              <a:t> активности с </a:t>
            </a:r>
            <a:r>
              <a:rPr lang="ru-RU" sz="1400" dirty="0" err="1" smtClean="0">
                <a:latin typeface="Cambria" pitchFamily="18" charset="0"/>
              </a:rPr>
              <a:t>редокс-переходом</a:t>
            </a:r>
            <a:r>
              <a:rPr lang="ru-RU" sz="1400" dirty="0" smtClean="0">
                <a:latin typeface="Cambria" pitchFamily="18" charset="0"/>
              </a:rPr>
              <a:t> </a:t>
            </a:r>
            <a:r>
              <a:rPr lang="ru-RU" sz="1400" dirty="0" err="1" smtClean="0">
                <a:latin typeface="Cambria" pitchFamily="18" charset="0"/>
              </a:rPr>
              <a:t>Mn</a:t>
            </a:r>
            <a:r>
              <a:rPr lang="ru-RU" sz="1400" dirty="0" smtClean="0">
                <a:latin typeface="Cambria" pitchFamily="18" charset="0"/>
              </a:rPr>
              <a:t>(</a:t>
            </a:r>
            <a:r>
              <a:rPr lang="ru-RU" sz="1400" dirty="0" err="1" smtClean="0">
                <a:latin typeface="Cambria" pitchFamily="18" charset="0"/>
              </a:rPr>
              <a:t>IV</a:t>
            </a:r>
            <a:r>
              <a:rPr lang="ru-RU" sz="1400" dirty="0" smtClean="0">
                <a:latin typeface="Cambria" pitchFamily="18" charset="0"/>
              </a:rPr>
              <a:t>)/</a:t>
            </a:r>
            <a:r>
              <a:rPr lang="ru-RU" sz="1400" dirty="0" err="1" smtClean="0">
                <a:latin typeface="Cambria" pitchFamily="18" charset="0"/>
              </a:rPr>
              <a:t>Mn</a:t>
            </a:r>
            <a:r>
              <a:rPr lang="ru-RU" sz="1400" dirty="0" smtClean="0">
                <a:latin typeface="Cambria" pitchFamily="18" charset="0"/>
              </a:rPr>
              <a:t>(</a:t>
            </a:r>
            <a:r>
              <a:rPr lang="ru-RU" sz="1400" dirty="0" err="1" smtClean="0">
                <a:latin typeface="Cambria" pitchFamily="18" charset="0"/>
              </a:rPr>
              <a:t>III</a:t>
            </a:r>
            <a:r>
              <a:rPr lang="ru-RU" sz="1400" dirty="0" smtClean="0">
                <a:latin typeface="Cambria" pitchFamily="18" charset="0"/>
              </a:rPr>
              <a:t>)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ru-RU" sz="1400" dirty="0" smtClean="0">
                <a:latin typeface="Cambria" pitchFamily="18" charset="0"/>
              </a:rPr>
              <a:t>13 — 17 </a:t>
            </a:r>
            <a:r>
              <a:rPr lang="ru-RU" sz="1400" dirty="0" err="1" smtClean="0">
                <a:latin typeface="Cambria" pitchFamily="18" charset="0"/>
              </a:rPr>
              <a:t>Апр</a:t>
            </a:r>
            <a:r>
              <a:rPr lang="ru-RU" sz="1400" dirty="0" smtClean="0">
                <a:latin typeface="Cambria" pitchFamily="18" charset="0"/>
              </a:rPr>
              <a:t> 2015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ru-RU" sz="1400" dirty="0" smtClean="0">
                <a:latin typeface="Cambria" pitchFamily="18" charset="0"/>
              </a:rPr>
              <a:t>Москва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ru-RU" sz="1400" dirty="0" smtClean="0">
                <a:latin typeface="Cambria" pitchFamily="18" charset="0"/>
              </a:rPr>
              <a:t>Россия</a:t>
            </a:r>
          </a:p>
          <a:p>
            <a:pPr lvl="1" algn="just"/>
            <a:r>
              <a:rPr lang="en-US" sz="1400" dirty="0" smtClean="0">
                <a:latin typeface="Cambria" pitchFamily="18" charset="0"/>
              </a:rPr>
              <a:t>T. </a:t>
            </a:r>
            <a:r>
              <a:rPr lang="en-US" sz="1400" dirty="0" err="1" smtClean="0">
                <a:latin typeface="Cambria" pitchFamily="18" charset="0"/>
              </a:rPr>
              <a:t>Poux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en-US" sz="1400" dirty="0" err="1" smtClean="0">
                <a:latin typeface="Cambria" pitchFamily="18" charset="0"/>
              </a:rPr>
              <a:t>E.R.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dirty="0" err="1" smtClean="0">
                <a:latin typeface="Cambria" pitchFamily="18" charset="0"/>
              </a:rPr>
              <a:t>Savinova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en-US" sz="1400" u="sng" dirty="0" smtClean="0">
                <a:latin typeface="Cambria" pitchFamily="18" charset="0"/>
              </a:rPr>
              <a:t>A. </a:t>
            </a:r>
            <a:r>
              <a:rPr lang="en-US" sz="1400" u="sng" dirty="0" err="1" smtClean="0">
                <a:latin typeface="Cambria" pitchFamily="18" charset="0"/>
              </a:rPr>
              <a:t>Bonnefont</a:t>
            </a:r>
            <a:r>
              <a:rPr lang="en-US" sz="1400" dirty="0" smtClean="0">
                <a:latin typeface="Cambria" pitchFamily="18" charset="0"/>
              </a:rPr>
              <a:t>, L. Truong </a:t>
            </a:r>
            <a:r>
              <a:rPr lang="en-US" sz="1400" dirty="0" err="1" smtClean="0">
                <a:latin typeface="Cambria" pitchFamily="18" charset="0"/>
              </a:rPr>
              <a:t>Phuoc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en-US" sz="1400" dirty="0" err="1" smtClean="0">
                <a:latin typeface="Cambria" pitchFamily="18" charset="0"/>
              </a:rPr>
              <a:t>A.Ryabova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en-US" sz="1400" dirty="0" err="1" smtClean="0">
                <a:latin typeface="Cambria" pitchFamily="18" charset="0"/>
              </a:rPr>
              <a:t>G.Kéranguéven</a:t>
            </a:r>
            <a:r>
              <a:rPr lang="en-US" sz="1400" dirty="0" smtClean="0">
                <a:latin typeface="Cambria" pitchFamily="18" charset="0"/>
              </a:rPr>
              <a:t>, G. </a:t>
            </a:r>
            <a:r>
              <a:rPr lang="en-US" sz="1400" dirty="0" err="1" smtClean="0">
                <a:latin typeface="Cambria" pitchFamily="18" charset="0"/>
              </a:rPr>
              <a:t>Tsirlina</a:t>
            </a:r>
            <a:r>
              <a:rPr lang="en-US" sz="1400" dirty="0" smtClean="0">
                <a:latin typeface="Cambria" pitchFamily="18" charset="0"/>
              </a:rPr>
              <a:t>, C. Pham-</a:t>
            </a:r>
            <a:r>
              <a:rPr lang="en-US" sz="1400" dirty="0" err="1" smtClean="0">
                <a:latin typeface="Cambria" pitchFamily="18" charset="0"/>
              </a:rPr>
              <a:t>Huu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en-US" sz="1400" dirty="0" err="1" smtClean="0">
                <a:latin typeface="Cambria" pitchFamily="18" charset="0"/>
              </a:rPr>
              <a:t>Electrocatalysis</a:t>
            </a:r>
            <a:r>
              <a:rPr lang="en-US" sz="1400" dirty="0" smtClean="0">
                <a:latin typeface="Cambria" pitchFamily="18" charset="0"/>
              </a:rPr>
              <a:t> of the Oxygen Reduction in Alkaline Media: Comparison of Predominant Reaction Pathways on Various Electrode Materials,226</a:t>
            </a:r>
            <a:r>
              <a:rPr lang="en-US" sz="1400" baseline="30000" dirty="0" smtClean="0">
                <a:latin typeface="Cambria" pitchFamily="18" charset="0"/>
              </a:rPr>
              <a:t>th</a:t>
            </a:r>
            <a:r>
              <a:rPr lang="en-US" sz="1400" dirty="0" smtClean="0">
                <a:latin typeface="Cambria" pitchFamily="18" charset="0"/>
              </a:rPr>
              <a:t>ECS and </a:t>
            </a:r>
            <a:r>
              <a:rPr lang="en-US" sz="1400" dirty="0" err="1" smtClean="0">
                <a:latin typeface="Cambria" pitchFamily="18" charset="0"/>
              </a:rPr>
              <a:t>SMEQ</a:t>
            </a:r>
            <a:r>
              <a:rPr lang="en-US" sz="1400" dirty="0" smtClean="0">
                <a:latin typeface="Cambria" pitchFamily="18" charset="0"/>
              </a:rPr>
              <a:t> Joint International Meeting, 5-9 October 2014,Cancun, Mexico</a:t>
            </a:r>
            <a:endParaRPr lang="ru-RU" sz="1400" dirty="0" smtClean="0">
              <a:latin typeface="Cambria" pitchFamily="18" charset="0"/>
            </a:endParaRPr>
          </a:p>
          <a:p>
            <a:pPr lvl="1" algn="just"/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u="sng" dirty="0" smtClean="0">
                <a:latin typeface="Cambria" pitchFamily="18" charset="0"/>
              </a:rPr>
              <a:t>A</a:t>
            </a:r>
            <a:r>
              <a:rPr lang="fr-FR" sz="1400" u="sng" dirty="0" smtClean="0">
                <a:latin typeface="Cambria" pitchFamily="18" charset="0"/>
              </a:rPr>
              <a:t>.</a:t>
            </a:r>
            <a:r>
              <a:rPr lang="en-US" sz="1400" u="sng" dirty="0" smtClean="0">
                <a:latin typeface="Cambria" pitchFamily="18" charset="0"/>
              </a:rPr>
              <a:t> S. </a:t>
            </a:r>
            <a:r>
              <a:rPr lang="en-US" sz="1400" u="sng" dirty="0" err="1" smtClean="0">
                <a:latin typeface="Cambria" pitchFamily="18" charset="0"/>
              </a:rPr>
              <a:t>Ryabova</a:t>
            </a:r>
            <a:r>
              <a:rPr lang="en-US" sz="1400" dirty="0" smtClean="0">
                <a:latin typeface="Cambria" pitchFamily="18" charset="0"/>
              </a:rPr>
              <a:t>, T. </a:t>
            </a:r>
            <a:r>
              <a:rPr lang="en-US" sz="1400" dirty="0" err="1" smtClean="0">
                <a:latin typeface="Cambria" pitchFamily="18" charset="0"/>
              </a:rPr>
              <a:t>Poux</a:t>
            </a:r>
            <a:r>
              <a:rPr lang="en-US" sz="1400" dirty="0" smtClean="0">
                <a:latin typeface="Cambria" pitchFamily="18" charset="0"/>
              </a:rPr>
              <a:t>, A. </a:t>
            </a:r>
            <a:r>
              <a:rPr lang="en-US" sz="1400" dirty="0" err="1" smtClean="0">
                <a:latin typeface="Cambria" pitchFamily="18" charset="0"/>
              </a:rPr>
              <a:t>Bonnefont</a:t>
            </a:r>
            <a:r>
              <a:rPr lang="en-US" sz="1400" dirty="0" smtClean="0">
                <a:latin typeface="Cambria" pitchFamily="18" charset="0"/>
              </a:rPr>
              <a:t>, G. </a:t>
            </a:r>
            <a:r>
              <a:rPr lang="en-US" sz="1400" dirty="0" err="1" smtClean="0">
                <a:latin typeface="Cambria" pitchFamily="18" charset="0"/>
              </a:rPr>
              <a:t>Kéranguéven</a:t>
            </a:r>
            <a:r>
              <a:rPr lang="en-US" sz="1400" dirty="0" smtClean="0">
                <a:latin typeface="Cambria" pitchFamily="18" charset="0"/>
              </a:rPr>
              <a:t>, S. </a:t>
            </a:r>
            <a:r>
              <a:rPr lang="en-US" sz="1400" dirty="0" err="1" smtClean="0">
                <a:latin typeface="Cambria" pitchFamily="18" charset="0"/>
              </a:rPr>
              <a:t>Ya</a:t>
            </a:r>
            <a:r>
              <a:rPr lang="en-US" sz="1400" dirty="0" smtClean="0">
                <a:latin typeface="Cambria" pitchFamily="18" charset="0"/>
              </a:rPr>
              <a:t>. </a:t>
            </a:r>
            <a:r>
              <a:rPr lang="en-US" sz="1400" dirty="0" err="1" smtClean="0">
                <a:latin typeface="Cambria" pitchFamily="18" charset="0"/>
              </a:rPr>
              <a:t>Istomin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en-US" sz="1400" dirty="0" err="1" smtClean="0">
                <a:latin typeface="Cambria" pitchFamily="18" charset="0"/>
              </a:rPr>
              <a:t>E.E.</a:t>
            </a:r>
            <a:r>
              <a:rPr lang="en-US" sz="1400" dirty="0" smtClean="0">
                <a:latin typeface="Cambria" pitchFamily="18" charset="0"/>
              </a:rPr>
              <a:t> Levin, </a:t>
            </a:r>
            <a:r>
              <a:rPr lang="en-US" sz="1400" dirty="0" err="1" smtClean="0">
                <a:latin typeface="Cambria" pitchFamily="18" charset="0"/>
              </a:rPr>
              <a:t>F.S.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dirty="0" err="1" smtClean="0">
                <a:latin typeface="Cambria" pitchFamily="18" charset="0"/>
              </a:rPr>
              <a:t>Napolskiy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en-US" sz="1400" dirty="0" err="1" smtClean="0">
                <a:latin typeface="Cambria" pitchFamily="18" charset="0"/>
              </a:rPr>
              <a:t>E.V.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dirty="0" err="1" smtClean="0">
                <a:latin typeface="Cambria" pitchFamily="18" charset="0"/>
              </a:rPr>
              <a:t>Antipov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en-US" sz="1400" dirty="0" err="1" smtClean="0">
                <a:latin typeface="Cambria" pitchFamily="18" charset="0"/>
              </a:rPr>
              <a:t>G.A.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dirty="0" err="1" smtClean="0">
                <a:latin typeface="Cambria" pitchFamily="18" charset="0"/>
              </a:rPr>
              <a:t>Tsirlina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en-US" sz="1400" dirty="0" err="1" smtClean="0">
                <a:latin typeface="Cambria" pitchFamily="18" charset="0"/>
              </a:rPr>
              <a:t>E.R.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dirty="0" err="1" smtClean="0">
                <a:latin typeface="Cambria" pitchFamily="18" charset="0"/>
              </a:rPr>
              <a:t>Savinova</a:t>
            </a:r>
            <a:r>
              <a:rPr lang="en-US" sz="1400" dirty="0" smtClean="0">
                <a:latin typeface="Cambria" pitchFamily="18" charset="0"/>
              </a:rPr>
              <a:t>. Oxygen reduction reaction (ORR) in alkaline media on simple and complex manganese oxides: comparison of the activity of Mn2O3 and </a:t>
            </a:r>
            <a:r>
              <a:rPr lang="en-US" sz="1400" dirty="0" err="1" smtClean="0">
                <a:latin typeface="Cambria" pitchFamily="18" charset="0"/>
              </a:rPr>
              <a:t>perovskites</a:t>
            </a:r>
            <a:r>
              <a:rPr lang="en-US" sz="1400" dirty="0" smtClean="0">
                <a:latin typeface="Cambria" pitchFamily="18" charset="0"/>
              </a:rPr>
              <a:t> 2nd International Symposium on “Ambitious Leaders Program for Fostering Future Leaders to Open New Frontiers in Materials Science” at Hokkaido University,  11</a:t>
            </a:r>
            <a:r>
              <a:rPr lang="ru-RU" sz="1400" dirty="0" smtClean="0">
                <a:latin typeface="Cambria" pitchFamily="18" charset="0"/>
              </a:rPr>
              <a:t>- </a:t>
            </a:r>
            <a:r>
              <a:rPr lang="en-US" sz="1400" dirty="0" smtClean="0">
                <a:latin typeface="Cambria" pitchFamily="18" charset="0"/>
              </a:rPr>
              <a:t>13</a:t>
            </a:r>
            <a:r>
              <a:rPr lang="ru-RU" sz="1400" dirty="0" smtClean="0">
                <a:latin typeface="Cambria" pitchFamily="18" charset="0"/>
              </a:rPr>
              <a:t> </a:t>
            </a:r>
            <a:r>
              <a:rPr lang="en-US" sz="1400" dirty="0" smtClean="0">
                <a:latin typeface="Cambria" pitchFamily="18" charset="0"/>
              </a:rPr>
              <a:t>December 2014, Sapporo, Japan.</a:t>
            </a:r>
            <a:endParaRPr lang="ru-RU" sz="1400" dirty="0" smtClean="0">
              <a:latin typeface="Cambria" pitchFamily="18" charset="0"/>
            </a:endParaRPr>
          </a:p>
          <a:p>
            <a:pPr lvl="1" algn="just"/>
            <a:r>
              <a:rPr lang="fr-FR" sz="1400" dirty="0" smtClean="0">
                <a:latin typeface="Cambria" pitchFamily="18" charset="0"/>
              </a:rPr>
              <a:t> T. Poux, A. Ryabova, </a:t>
            </a:r>
            <a:r>
              <a:rPr lang="fr-FR" sz="1400" u="sng" dirty="0" smtClean="0">
                <a:latin typeface="Cambria" pitchFamily="18" charset="0"/>
              </a:rPr>
              <a:t>A. Bonnefont</a:t>
            </a:r>
            <a:r>
              <a:rPr lang="fr-FR" sz="1400" dirty="0" smtClean="0">
                <a:latin typeface="Cambria" pitchFamily="18" charset="0"/>
              </a:rPr>
              <a:t>, G. Kerangueven, G.A.  Tsirlina, E.R. Savinova. Electrocatalyse de la réduction de l'oxygène en milieu alcalin sur des oxydes métalliques: Etude cinétique et modélisation,</a:t>
            </a:r>
            <a:r>
              <a:rPr lang="ru-RU" sz="1400" dirty="0" smtClean="0">
                <a:latin typeface="Cambria" pitchFamily="18" charset="0"/>
              </a:rPr>
              <a:t>  </a:t>
            </a:r>
            <a:r>
              <a:rPr lang="fr-FR" sz="1400" dirty="0" smtClean="0">
                <a:latin typeface="Cambria" pitchFamily="18" charset="0"/>
              </a:rPr>
              <a:t>GDR 352 HySPàC « Hydrogèn Systèmes et Piles à Combustible »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fr-FR" sz="1400" dirty="0" smtClean="0">
                <a:latin typeface="Cambria" pitchFamily="18" charset="0"/>
              </a:rPr>
              <a:t> 2014, Poitiers, France</a:t>
            </a:r>
            <a:endParaRPr lang="ru-RU" sz="1400" dirty="0" smtClean="0">
              <a:latin typeface="Cambria" pitchFamily="18" charset="0"/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B9634A3-71BD-4986-BD96-21BF51D43D90}" type="slidenum">
              <a:rPr lang="ru-RU" sz="1800" b="1" smtClean="0"/>
              <a:pPr/>
              <a:t>24</a:t>
            </a:fld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278605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Спасибо за внимание!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357958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25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437112"/>
            <a:ext cx="8064896" cy="22467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dirty="0" smtClean="0">
                <a:latin typeface="Cambria" pitchFamily="18" charset="0"/>
              </a:rPr>
              <a:t>Определены: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dirty="0" smtClean="0">
                <a:latin typeface="Cambria" pitchFamily="18" charset="0"/>
              </a:rPr>
              <a:t>- пределы электрохимической стабильности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формальный потенциал (</a:t>
            </a:r>
            <a:r>
              <a:rPr lang="en-US" sz="2000" dirty="0" smtClean="0">
                <a:latin typeface="Cambria" pitchFamily="18" charset="0"/>
              </a:rPr>
              <a:t>E</a:t>
            </a:r>
            <a:r>
              <a:rPr lang="en-US" sz="2000" baseline="-25000" dirty="0" smtClean="0">
                <a:latin typeface="Cambria" pitchFamily="18" charset="0"/>
              </a:rPr>
              <a:t>f</a:t>
            </a:r>
            <a:r>
              <a:rPr lang="en-US" sz="2000" dirty="0" smtClean="0">
                <a:latin typeface="Cambria" pitchFamily="18" charset="0"/>
              </a:rPr>
              <a:t>)</a:t>
            </a:r>
            <a:r>
              <a:rPr lang="ru-RU" sz="2000" dirty="0" smtClean="0">
                <a:latin typeface="Cambria" pitchFamily="18" charset="0"/>
              </a:rPr>
              <a:t> редокс-перехода </a:t>
            </a:r>
            <a:r>
              <a:rPr lang="en-US" sz="2000" dirty="0" smtClean="0">
                <a:latin typeface="Cambria" pitchFamily="18" charset="0"/>
              </a:rPr>
              <a:t>Mn(IV)/</a:t>
            </a:r>
            <a:r>
              <a:rPr lang="en-US" sz="2000" dirty="0" err="1" smtClean="0">
                <a:latin typeface="Cambria" pitchFamily="18" charset="0"/>
              </a:rPr>
              <a:t>Mn</a:t>
            </a:r>
            <a:r>
              <a:rPr lang="en-US" sz="2000" dirty="0" smtClean="0">
                <a:latin typeface="Cambria" pitchFamily="18" charset="0"/>
              </a:rPr>
              <a:t>(III)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dirty="0" smtClean="0">
                <a:latin typeface="Cambria" pitchFamily="18" charset="0"/>
              </a:rPr>
              <a:t>Планы: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dirty="0" smtClean="0">
                <a:latin typeface="Cambria" pitchFamily="18" charset="0"/>
              </a:rPr>
              <a:t>- Изучить стабильность в кислород содержащем растворе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9180511" cy="146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Электрохимическая стабильность: </a:t>
            </a:r>
            <a:r>
              <a:rPr kumimoji="0" lang="ru-RU" sz="4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ЦВА</a:t>
            </a: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в растворе фона :</a:t>
            </a:r>
          </a:p>
        </p:txBody>
      </p:sp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2411760" y="1556792"/>
          <a:ext cx="4135437" cy="2881313"/>
        </p:xfrm>
        <a:graphic>
          <a:graphicData uri="http://schemas.openxmlformats.org/presentationml/2006/ole">
            <p:oleObj spid="_x0000_s132098" name="Graph" r:id="rId3" imgW="4135320" imgH="288072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5886410"/>
            <a:ext cx="871543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 </a:t>
            </a:r>
            <a:r>
              <a:rPr lang="ru-RU" sz="2000" dirty="0" err="1" smtClean="0">
                <a:latin typeface="Cambria" pitchFamily="18" charset="0"/>
              </a:rPr>
              <a:t>электрокаталитическая</a:t>
            </a:r>
            <a:r>
              <a:rPr lang="ru-RU" sz="2000" dirty="0" smtClean="0">
                <a:latin typeface="Cambria" pitchFamily="18" charset="0"/>
              </a:rPr>
              <a:t> активность в серии оксидов марганца различается на 2 порядка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85720" y="2143116"/>
            <a:ext cx="9143999" cy="1500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79926" y="5322694"/>
            <a:ext cx="8964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mbria" pitchFamily="18" charset="0"/>
              </a:rPr>
              <a:t>91 мг·см</a:t>
            </a:r>
            <a:r>
              <a:rPr lang="ru-RU" sz="1600" b="1" baseline="30000" dirty="0" smtClean="0">
                <a:latin typeface="Cambria" pitchFamily="18" charset="0"/>
              </a:rPr>
              <a:t>-2</a:t>
            </a:r>
            <a:r>
              <a:rPr lang="ru-RU" sz="1600" b="1" dirty="0" smtClean="0">
                <a:latin typeface="Cambria" pitchFamily="18" charset="0"/>
              </a:rPr>
              <a:t> Оксид марганца/ 91 мг·см</a:t>
            </a:r>
            <a:r>
              <a:rPr lang="ru-RU" sz="1600" b="1" baseline="30000" dirty="0" smtClean="0">
                <a:latin typeface="Cambria" pitchFamily="18" charset="0"/>
              </a:rPr>
              <a:t>-2</a:t>
            </a:r>
            <a:r>
              <a:rPr lang="ru-RU" sz="1600" b="1" dirty="0" smtClean="0">
                <a:latin typeface="Cambria" pitchFamily="18" charset="0"/>
              </a:rPr>
              <a:t> </a:t>
            </a:r>
            <a:r>
              <a:rPr lang="fr-FR" sz="1600" b="1" dirty="0" smtClean="0">
                <a:latin typeface="Cambria" pitchFamily="18" charset="0"/>
              </a:rPr>
              <a:t>C</a:t>
            </a:r>
            <a:r>
              <a:rPr lang="ru-RU" sz="1600" b="1" dirty="0" smtClean="0">
                <a:latin typeface="Cambria" pitchFamily="18" charset="0"/>
              </a:rPr>
              <a:t> </a:t>
            </a:r>
            <a:r>
              <a:rPr lang="ru-RU" sz="1600" dirty="0" smtClean="0">
                <a:latin typeface="Cambria" pitchFamily="18" charset="0"/>
              </a:rPr>
              <a:t>в</a:t>
            </a:r>
            <a:r>
              <a:rPr lang="ru-RU" sz="1600" b="1" dirty="0" smtClean="0">
                <a:latin typeface="Cambria" pitchFamily="18" charset="0"/>
              </a:rPr>
              <a:t> О</a:t>
            </a:r>
            <a:r>
              <a:rPr lang="fr-FR" sz="1600" baseline="-25000" dirty="0" smtClean="0">
                <a:latin typeface="Cambria" pitchFamily="18" charset="0"/>
              </a:rPr>
              <a:t>2 </a:t>
            </a:r>
            <a:r>
              <a:rPr lang="fr-FR" sz="1600" dirty="0" smtClean="0">
                <a:latin typeface="Cambria" pitchFamily="18" charset="0"/>
              </a:rPr>
              <a:t>–</a:t>
            </a:r>
            <a:r>
              <a:rPr lang="ru-RU" sz="1600" dirty="0" smtClean="0">
                <a:latin typeface="Cambria" pitchFamily="18" charset="0"/>
              </a:rPr>
              <a:t>насыщенном </a:t>
            </a:r>
            <a:r>
              <a:rPr lang="fr-FR" sz="1600" dirty="0" smtClean="0">
                <a:latin typeface="Cambria" pitchFamily="18" charset="0"/>
              </a:rPr>
              <a:t>1</a:t>
            </a:r>
            <a:r>
              <a:rPr lang="ru-RU" sz="1600" dirty="0" smtClean="0">
                <a:latin typeface="Cambria" pitchFamily="18" charset="0"/>
              </a:rPr>
              <a:t> М</a:t>
            </a:r>
            <a:r>
              <a:rPr lang="fr-FR" sz="1600" dirty="0" smtClean="0">
                <a:latin typeface="Cambria" pitchFamily="18" charset="0"/>
              </a:rPr>
              <a:t> NaOH, </a:t>
            </a:r>
            <a:r>
              <a:rPr lang="ru-RU" sz="1600" dirty="0" smtClean="0">
                <a:latin typeface="Cambria" pitchFamily="18" charset="0"/>
              </a:rPr>
              <a:t>900  об·мин</a:t>
            </a:r>
            <a:r>
              <a:rPr lang="ru-RU" sz="1600" baseline="30000" dirty="0" smtClean="0">
                <a:latin typeface="Cambria" pitchFamily="18" charset="0"/>
              </a:rPr>
              <a:t>-1</a:t>
            </a:r>
            <a:r>
              <a:rPr lang="ru-RU" sz="1600" dirty="0" smtClean="0">
                <a:latin typeface="Cambria" pitchFamily="18" charset="0"/>
              </a:rPr>
              <a:t> , </a:t>
            </a:r>
            <a:r>
              <a:rPr lang="fr-FR" sz="1600" dirty="0" smtClean="0">
                <a:latin typeface="Cambria" pitchFamily="18" charset="0"/>
              </a:rPr>
              <a:t>10 </a:t>
            </a:r>
            <a:r>
              <a:rPr lang="ru-RU" sz="1600" dirty="0" smtClean="0">
                <a:latin typeface="Cambria" pitchFamily="18" charset="0"/>
              </a:rPr>
              <a:t>мВ·с</a:t>
            </a:r>
            <a:r>
              <a:rPr lang="ru-RU" sz="1600" baseline="30000" dirty="0" smtClean="0">
                <a:latin typeface="Cambria" pitchFamily="18" charset="0"/>
              </a:rPr>
              <a:t>-1</a:t>
            </a:r>
            <a:endParaRPr lang="fr-FR" sz="1600" dirty="0" smtClean="0">
              <a:latin typeface="Cambria" pitchFamily="18" charset="0"/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38994" y="6564337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27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4" name="Image 13" descr="C:\Tiphaine\0.PhD\THESE\Publi, planning, conf\0.Thèse\images\RDE schéma.tif"/>
          <p:cNvPicPr/>
          <p:nvPr/>
        </p:nvPicPr>
        <p:blipFill>
          <a:blip r:embed="rId3" cstate="print"/>
          <a:srcRect l="19510" r="31383" b="10973"/>
          <a:stretch>
            <a:fillRect/>
          </a:stretch>
        </p:blipFill>
        <p:spPr bwMode="auto">
          <a:xfrm>
            <a:off x="179512" y="332656"/>
            <a:ext cx="7920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239411" y="2133224"/>
          <a:ext cx="4908653" cy="3312000"/>
        </p:xfrm>
        <a:graphic>
          <a:graphicData uri="http://schemas.openxmlformats.org/presentationml/2006/ole">
            <p:oleObj spid="_x0000_s49154" name="Graph" r:id="rId4" imgW="4389120" imgH="2926080" progId="Origin50.Graph">
              <p:embed/>
            </p:oleObj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>
          <a:xfrm>
            <a:off x="0" y="0"/>
            <a:ext cx="9144000" cy="2060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Восстановление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кислорода  на оксидах марганца: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метод вращающегося дискового электрода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4570947" y="2061216"/>
          <a:ext cx="4753581" cy="3312000"/>
        </p:xfrm>
        <a:graphic>
          <a:graphicData uri="http://schemas.openxmlformats.org/presentationml/2006/ole">
            <p:oleObj spid="_x0000_s49155" name="Graph" r:id="rId5" imgW="4135320" imgH="2880720" progId="Origin50.Grap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7504" y="1916832"/>
            <a:ext cx="4824000" cy="936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ZoneTexte 22"/>
          <p:cNvSpPr txBox="1">
            <a:spLocks noChangeArrowheads="1"/>
          </p:cNvSpPr>
          <p:nvPr/>
        </p:nvSpPr>
        <p:spPr bwMode="auto">
          <a:xfrm>
            <a:off x="107504" y="1000108"/>
            <a:ext cx="698477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O―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        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 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</a:t>
            </a:r>
            <a:r>
              <a:rPr lang="ru-RU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latin typeface="Cambria" pitchFamily="18" charset="0"/>
              </a:rPr>
              <a:t>   </a:t>
            </a:r>
            <a:r>
              <a:rPr lang="it-IT" sz="1500" dirty="0">
                <a:latin typeface="Cambria" pitchFamily="18" charset="0"/>
              </a:rPr>
              <a:t>ǀ                              </a:t>
            </a:r>
            <a:r>
              <a:rPr lang="ru-RU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latin typeface="Cambria" pitchFamily="18" charset="0"/>
              </a:rPr>
              <a:t>  </a:t>
            </a:r>
            <a:r>
              <a:rPr lang="it-IT" sz="1500" dirty="0">
                <a:latin typeface="Cambria" pitchFamily="18" charset="0"/>
              </a:rPr>
              <a:t>ǀ                                  </a:t>
            </a:r>
          </a:p>
          <a:p>
            <a:r>
              <a:rPr lang="it-IT" sz="1500" dirty="0">
                <a:latin typeface="Cambria" pitchFamily="18" charset="0"/>
              </a:rPr>
              <a:t>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</a:t>
            </a:r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⇆ 2 O―</a:t>
            </a:r>
            <a:r>
              <a:rPr lang="it-IT" sz="1500" b="1" dirty="0">
                <a:solidFill>
                  <a:srgbClr val="FF33CC"/>
                </a:solidFill>
                <a:latin typeface="Cambria" pitchFamily="18" charset="0"/>
              </a:rPr>
              <a:t>Mn</a:t>
            </a:r>
            <a:r>
              <a:rPr lang="it-IT" sz="1500" b="1" baseline="30000" dirty="0">
                <a:solidFill>
                  <a:srgbClr val="FF33CC"/>
                </a:solidFill>
                <a:latin typeface="Cambria" pitchFamily="18" charset="0"/>
              </a:rPr>
              <a:t>4+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pt-BR" sz="1500" dirty="0">
                <a:latin typeface="Cambria" pitchFamily="18" charset="0"/>
              </a:rPr>
              <a:t>H</a:t>
            </a:r>
            <a:r>
              <a:rPr lang="pt-BR" sz="1500" baseline="-25000" dirty="0">
                <a:latin typeface="Cambria" pitchFamily="18" charset="0"/>
              </a:rPr>
              <a:t>2</a:t>
            </a:r>
            <a:r>
              <a:rPr lang="pt-BR" sz="1500" dirty="0">
                <a:latin typeface="Cambria" pitchFamily="18" charset="0"/>
              </a:rPr>
              <a:t>O     </a:t>
            </a:r>
            <a:endParaRPr lang="ru-RU" sz="1500" dirty="0" smtClean="0">
              <a:latin typeface="Cambria" pitchFamily="18" charset="0"/>
            </a:endParaRPr>
          </a:p>
          <a:p>
            <a:endParaRPr lang="it-IT" sz="1500" dirty="0"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         </a:t>
            </a:r>
            <a:r>
              <a:rPr lang="ru-RU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                                        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endParaRPr lang="it-IT" sz="15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           ǀ                                                 </a:t>
            </a:r>
            <a:r>
              <a:rPr lang="ru-RU" sz="1500" dirty="0" smtClean="0">
                <a:latin typeface="Cambria" pitchFamily="18" charset="0"/>
              </a:rPr>
              <a:t>    </a:t>
            </a:r>
            <a:r>
              <a:rPr lang="it-IT" sz="1500" dirty="0" smtClean="0">
                <a:latin typeface="Cambria" pitchFamily="18" charset="0"/>
              </a:rPr>
              <a:t>     </a:t>
            </a:r>
            <a:r>
              <a:rPr lang="it-IT" sz="1500" dirty="0">
                <a:latin typeface="Cambria" pitchFamily="18" charset="0"/>
              </a:rPr>
              <a:t>ǀ</a:t>
            </a:r>
          </a:p>
          <a:p>
            <a:r>
              <a:rPr lang="it-IT" sz="1500" dirty="0">
                <a:latin typeface="Cambria" pitchFamily="18" charset="0"/>
              </a:rPr>
              <a:t>2 O―</a:t>
            </a:r>
            <a:r>
              <a:rPr lang="it-IT" sz="1500" b="1" dirty="0">
                <a:solidFill>
                  <a:srgbClr val="FF33CC"/>
                </a:solidFill>
                <a:latin typeface="Cambria" pitchFamily="18" charset="0"/>
              </a:rPr>
              <a:t>Mn</a:t>
            </a:r>
            <a:r>
              <a:rPr lang="it-IT" sz="1500" b="1" baseline="30000" dirty="0">
                <a:solidFill>
                  <a:srgbClr val="FF33CC"/>
                </a:solidFill>
                <a:latin typeface="Cambria" pitchFamily="18" charset="0"/>
              </a:rPr>
              <a:t>4+</a:t>
            </a:r>
            <a:r>
              <a:rPr lang="it-IT" sz="1500" dirty="0">
                <a:latin typeface="Cambria" pitchFamily="18" charset="0"/>
              </a:rPr>
              <a:t> ―O + 2</a:t>
            </a:r>
            <a:r>
              <a:rPr lang="pt-BR" sz="1500" dirty="0">
                <a:latin typeface="Cambria" pitchFamily="18" charset="0"/>
              </a:rPr>
              <a:t>H</a:t>
            </a:r>
            <a:r>
              <a:rPr lang="pt-BR" sz="1500" baseline="-25000" dirty="0">
                <a:latin typeface="Cambria" pitchFamily="18" charset="0"/>
              </a:rPr>
              <a:t>2</a:t>
            </a:r>
            <a:r>
              <a:rPr lang="pt-BR" sz="1500" dirty="0">
                <a:latin typeface="Cambria" pitchFamily="18" charset="0"/>
              </a:rPr>
              <a:t>O +2</a:t>
            </a:r>
            <a:r>
              <a:rPr lang="it-IT" sz="1500" dirty="0">
                <a:latin typeface="Cambria" pitchFamily="18" charset="0"/>
              </a:rPr>
              <a:t> e</a:t>
            </a:r>
            <a:r>
              <a:rPr lang="it-IT" sz="1500" baseline="30000" dirty="0">
                <a:latin typeface="Cambria" pitchFamily="18" charset="0"/>
              </a:rPr>
              <a:t>-  </a:t>
            </a:r>
            <a:r>
              <a:rPr lang="it-IT" sz="1500" dirty="0">
                <a:latin typeface="Cambria" pitchFamily="18" charset="0"/>
              </a:rPr>
              <a:t>⇆ 2 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          </a:t>
            </a:r>
            <a:endParaRPr lang="it-IT" sz="1500" dirty="0">
              <a:latin typeface="Cambria" pitchFamily="18" charset="0"/>
            </a:endParaRPr>
          </a:p>
          <a:p>
            <a:endParaRPr lang="it-IT" sz="1500" dirty="0">
              <a:latin typeface="Cambria" pitchFamily="18" charset="0"/>
            </a:endParaRPr>
          </a:p>
          <a:p>
            <a:pPr algn="ctr"/>
            <a:endParaRPr lang="fr-FR" sz="1500" baseline="-25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0000FF"/>
                </a:solidFill>
                <a:latin typeface="Cambria" pitchFamily="18" charset="0"/>
              </a:rPr>
              <a:t>Роль редокс-перехода в восстановлении кислорода</a:t>
            </a:r>
          </a:p>
        </p:txBody>
      </p:sp>
      <p:pic>
        <p:nvPicPr>
          <p:cNvPr id="13" name="Изображение 1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4813" t="57534" r="54273"/>
          <a:stretch>
            <a:fillRect/>
          </a:stretch>
        </p:blipFill>
        <p:spPr>
          <a:xfrm>
            <a:off x="2489468" y="4658836"/>
            <a:ext cx="928694" cy="714380"/>
          </a:xfrm>
          <a:prstGeom prst="rect">
            <a:avLst/>
          </a:prstGeom>
        </p:spPr>
      </p:pic>
      <p:pic>
        <p:nvPicPr>
          <p:cNvPr id="14" name="Изображение 1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8423" t="2636" r="60290" b="48682"/>
          <a:stretch>
            <a:fillRect/>
          </a:stretch>
        </p:blipFill>
        <p:spPr>
          <a:xfrm>
            <a:off x="3942200" y="3715892"/>
            <a:ext cx="642942" cy="714380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 flipV="1">
            <a:off x="2771800" y="3356992"/>
            <a:ext cx="3888432" cy="237626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009" name="Object 1"/>
          <p:cNvGraphicFramePr>
            <a:graphicFrameLocks noChangeAspect="1"/>
          </p:cNvGraphicFramePr>
          <p:nvPr/>
        </p:nvGraphicFramePr>
        <p:xfrm>
          <a:off x="971600" y="2456278"/>
          <a:ext cx="7066630" cy="4401722"/>
        </p:xfrm>
        <a:graphic>
          <a:graphicData uri="http://schemas.openxmlformats.org/presentationml/2006/ole">
            <p:oleObj spid="_x0000_s50178" name="Graph" r:id="rId5" imgW="4135320" imgH="2880720" progId="Origin50.Graph">
              <p:embed/>
            </p:oleObj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357958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28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8" name="Rectangle 12"/>
          <p:cNvSpPr/>
          <p:nvPr/>
        </p:nvSpPr>
        <p:spPr>
          <a:xfrm>
            <a:off x="3779912" y="3356992"/>
            <a:ext cx="8803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AMnO</a:t>
            </a:r>
            <a:r>
              <a:rPr lang="en-US" baseline="-25000" dirty="0" smtClean="0">
                <a:latin typeface="Cambria" pitchFamily="18" charset="0"/>
              </a:rPr>
              <a:t>3</a:t>
            </a:r>
            <a:endParaRPr lang="fr-FR" dirty="0"/>
          </a:p>
        </p:txBody>
      </p:sp>
      <p:sp>
        <p:nvSpPr>
          <p:cNvPr id="20" name="Rectangle 12"/>
          <p:cNvSpPr/>
          <p:nvPr/>
        </p:nvSpPr>
        <p:spPr>
          <a:xfrm>
            <a:off x="2339752" y="4223938"/>
            <a:ext cx="9605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MnOOH</a:t>
            </a:r>
            <a:endParaRPr lang="fr-FR" dirty="0"/>
          </a:p>
        </p:txBody>
      </p:sp>
      <p:pic>
        <p:nvPicPr>
          <p:cNvPr id="21" name="Изображение 1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48134" t="5900" r="6139" b="46892"/>
          <a:stretch>
            <a:fillRect/>
          </a:stretch>
        </p:blipFill>
        <p:spPr>
          <a:xfrm>
            <a:off x="5220072" y="2854646"/>
            <a:ext cx="785818" cy="642942"/>
          </a:xfrm>
          <a:prstGeom prst="rect">
            <a:avLst/>
          </a:prstGeom>
        </p:spPr>
      </p:pic>
      <p:sp>
        <p:nvSpPr>
          <p:cNvPr id="22" name="Rectangle 12"/>
          <p:cNvSpPr/>
          <p:nvPr/>
        </p:nvSpPr>
        <p:spPr>
          <a:xfrm>
            <a:off x="6012160" y="2852936"/>
            <a:ext cx="8210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Mn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3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211960" y="1916832"/>
            <a:ext cx="4824000" cy="936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ZoneTexte 22"/>
          <p:cNvSpPr txBox="1">
            <a:spLocks noChangeArrowheads="1"/>
          </p:cNvSpPr>
          <p:nvPr/>
        </p:nvSpPr>
        <p:spPr bwMode="auto">
          <a:xfrm>
            <a:off x="72008" y="1071546"/>
            <a:ext cx="4499992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Cambria" pitchFamily="18" charset="0"/>
              </a:rPr>
              <a:t>Адсорбция</a:t>
            </a:r>
            <a:r>
              <a:rPr lang="en-GB" sz="1500" dirty="0" smtClean="0">
                <a:latin typeface="Cambria" pitchFamily="18" charset="0"/>
              </a:rPr>
              <a:t>/</a:t>
            </a:r>
            <a:r>
              <a:rPr lang="ru-RU" sz="1500" dirty="0" smtClean="0">
                <a:latin typeface="Cambria" pitchFamily="18" charset="0"/>
              </a:rPr>
              <a:t>десорбция</a:t>
            </a:r>
            <a:r>
              <a:rPr lang="en-GB" sz="1500" dirty="0" smtClean="0">
                <a:latin typeface="Cambria" pitchFamily="18" charset="0"/>
              </a:rPr>
              <a:t> O</a:t>
            </a:r>
            <a:r>
              <a:rPr lang="en-GB" sz="1500" baseline="-25000" dirty="0" smtClean="0">
                <a:latin typeface="Cambria" pitchFamily="18" charset="0"/>
              </a:rPr>
              <a:t>2 </a:t>
            </a:r>
            <a:r>
              <a:rPr lang="ru-RU" sz="1500" dirty="0" smtClean="0">
                <a:latin typeface="Cambria" pitchFamily="18" charset="0"/>
              </a:rPr>
              <a:t>в сочетании с переносом заряда:</a:t>
            </a:r>
            <a:endParaRPr lang="fr-FR" sz="1500" dirty="0">
              <a:latin typeface="Cambria" pitchFamily="18" charset="0"/>
            </a:endParaRPr>
          </a:p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                                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  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O―O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   </a:t>
            </a:r>
            <a:r>
              <a:rPr lang="ru-RU" sz="1500" dirty="0" smtClean="0">
                <a:latin typeface="Cambria" pitchFamily="18" charset="0"/>
              </a:rPr>
              <a:t>   </a:t>
            </a:r>
            <a:r>
              <a:rPr lang="it-IT" sz="1500" dirty="0" smtClean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ǀ</a:t>
            </a:r>
          </a:p>
          <a:p>
            <a:r>
              <a:rPr lang="it-IT" sz="1500" dirty="0">
                <a:latin typeface="Cambria" pitchFamily="18" charset="0"/>
              </a:rPr>
              <a:t>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</a:t>
            </a:r>
            <a:r>
              <a:rPr lang="it-IT" sz="1500" baseline="-25000" dirty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it-IT" sz="1500" dirty="0">
                <a:latin typeface="Cambria" pitchFamily="18" charset="0"/>
              </a:rPr>
              <a:t> + e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 ⇆ 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>
                <a:solidFill>
                  <a:srgbClr val="0000FF"/>
                </a:solidFill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	 (1)</a:t>
            </a:r>
            <a:endParaRPr lang="fr-FR" sz="1500" dirty="0"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 </a:t>
            </a:r>
            <a:endParaRPr lang="fr-FR" sz="1500" dirty="0">
              <a:latin typeface="Cambria" pitchFamily="18" charset="0"/>
            </a:endParaRPr>
          </a:p>
          <a:p>
            <a:r>
              <a:rPr lang="ru-RU" sz="1500" dirty="0" smtClean="0">
                <a:latin typeface="Cambria" pitchFamily="18" charset="0"/>
              </a:rPr>
              <a:t>Восстановление адсорбированных молекул кислорода</a:t>
            </a:r>
            <a:r>
              <a:rPr lang="it-IT" sz="1500" dirty="0" smtClean="0">
                <a:latin typeface="Cambria" pitchFamily="18" charset="0"/>
              </a:rPr>
              <a:t>:</a:t>
            </a:r>
            <a:endParaRPr lang="it-IT" sz="1500" dirty="0">
              <a:latin typeface="Cambria" pitchFamily="18" charset="0"/>
            </a:endParaRPr>
          </a:p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O―O                         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O―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</a:t>
            </a:r>
            <a:r>
              <a:rPr lang="ru-RU" sz="1500" dirty="0" smtClean="0">
                <a:latin typeface="Cambria" pitchFamily="18" charset="0"/>
              </a:rPr>
              <a:t>       </a:t>
            </a:r>
            <a:r>
              <a:rPr lang="it-IT" sz="1500" dirty="0" smtClean="0">
                <a:latin typeface="Cambria" pitchFamily="18" charset="0"/>
              </a:rPr>
              <a:t>    </a:t>
            </a:r>
            <a:r>
              <a:rPr lang="it-IT" sz="1500" dirty="0">
                <a:latin typeface="Cambria" pitchFamily="18" charset="0"/>
              </a:rPr>
              <a:t>ǀ</a:t>
            </a:r>
          </a:p>
          <a:p>
            <a:r>
              <a:rPr lang="it-IT" sz="1500" dirty="0">
                <a:latin typeface="Cambria" pitchFamily="18" charset="0"/>
              </a:rPr>
              <a:t>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pt-BR" sz="1500" dirty="0">
                <a:solidFill>
                  <a:srgbClr val="0000FF"/>
                </a:solidFill>
                <a:latin typeface="Cambria" pitchFamily="18" charset="0"/>
              </a:rPr>
              <a:t>H</a:t>
            </a:r>
            <a:r>
              <a:rPr lang="pt-BR" sz="1500" baseline="-25000" dirty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pt-BR" sz="1500" dirty="0">
                <a:solidFill>
                  <a:srgbClr val="0000FF"/>
                </a:solidFill>
                <a:latin typeface="Cambria" pitchFamily="18" charset="0"/>
              </a:rPr>
              <a:t>O</a:t>
            </a:r>
            <a:r>
              <a:rPr lang="it-IT" sz="1500" dirty="0">
                <a:latin typeface="Cambria" pitchFamily="18" charset="0"/>
              </a:rPr>
              <a:t> + e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 ⇆ </a:t>
            </a:r>
            <a:r>
              <a:rPr lang="it-IT" sz="1500" dirty="0" smtClean="0">
                <a:latin typeface="Cambria" pitchFamily="18" charset="0"/>
              </a:rPr>
              <a:t>O―</a:t>
            </a:r>
            <a:r>
              <a:rPr lang="it-IT" sz="1500" b="1" dirty="0" smtClean="0">
                <a:latin typeface="Cambria" pitchFamily="18" charset="0"/>
              </a:rPr>
              <a:t>Mn</a:t>
            </a:r>
            <a:r>
              <a:rPr lang="it-IT" sz="1500" b="1" baseline="30000" dirty="0" smtClean="0">
                <a:latin typeface="Cambria" pitchFamily="18" charset="0"/>
              </a:rPr>
              <a:t>3</a:t>
            </a:r>
            <a:r>
              <a:rPr lang="it-IT" sz="1500" b="1" baseline="30000" dirty="0">
                <a:latin typeface="Cambria" pitchFamily="18" charset="0"/>
              </a:rPr>
              <a:t>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	 (2)</a:t>
            </a:r>
          </a:p>
          <a:p>
            <a:endParaRPr lang="fr-FR" sz="1500" dirty="0">
              <a:latin typeface="Cambria" pitchFamily="18" charset="0"/>
            </a:endParaRPr>
          </a:p>
          <a:p>
            <a:r>
              <a:rPr lang="ru-RU" sz="1500" dirty="0" smtClean="0">
                <a:latin typeface="Cambria" pitchFamily="18" charset="0"/>
              </a:rPr>
              <a:t>Адсорбция</a:t>
            </a:r>
            <a:r>
              <a:rPr lang="en-US" sz="1500" dirty="0" smtClean="0">
                <a:latin typeface="Cambria" pitchFamily="18" charset="0"/>
              </a:rPr>
              <a:t>/</a:t>
            </a:r>
            <a:r>
              <a:rPr lang="ru-RU" sz="1500" dirty="0" smtClean="0">
                <a:latin typeface="Cambria" pitchFamily="18" charset="0"/>
              </a:rPr>
              <a:t>десорбция</a:t>
            </a:r>
            <a:r>
              <a:rPr lang="en-US" sz="1500" dirty="0" smtClean="0">
                <a:latin typeface="Cambria" pitchFamily="18" charset="0"/>
              </a:rPr>
              <a:t> </a:t>
            </a:r>
            <a:r>
              <a:rPr lang="en-US" sz="1500" dirty="0">
                <a:latin typeface="Cambria" pitchFamily="18" charset="0"/>
              </a:rPr>
              <a:t>of HO</a:t>
            </a:r>
            <a:r>
              <a:rPr lang="en-US" sz="1500" baseline="-25000" dirty="0">
                <a:latin typeface="Cambria" pitchFamily="18" charset="0"/>
              </a:rPr>
              <a:t>2</a:t>
            </a:r>
            <a:r>
              <a:rPr lang="en-US" sz="1500" baseline="30000" dirty="0">
                <a:latin typeface="Cambria" pitchFamily="18" charset="0"/>
              </a:rPr>
              <a:t>-</a:t>
            </a:r>
            <a:r>
              <a:rPr lang="en-US" sz="1500" dirty="0">
                <a:latin typeface="Cambria" pitchFamily="18" charset="0"/>
              </a:rPr>
              <a:t>:</a:t>
            </a:r>
          </a:p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O―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                              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    ǀ</a:t>
            </a:r>
          </a:p>
          <a:p>
            <a:r>
              <a:rPr lang="it-IT" sz="1500" dirty="0">
                <a:latin typeface="Cambria" pitchFamily="18" charset="0"/>
              </a:rPr>
              <a:t>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 </a:t>
            </a:r>
            <a:r>
              <a:rPr lang="it-IT" sz="1500" dirty="0">
                <a:latin typeface="Cambria" pitchFamily="18" charset="0"/>
              </a:rPr>
              <a:t>⇆ 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en-US" sz="1500" dirty="0">
                <a:solidFill>
                  <a:srgbClr val="0000FF"/>
                </a:solidFill>
                <a:latin typeface="Cambria" pitchFamily="18" charset="0"/>
              </a:rPr>
              <a:t>HO</a:t>
            </a:r>
            <a:r>
              <a:rPr lang="en-US" sz="1500" baseline="-25000" dirty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en-US" sz="1500" baseline="30000" dirty="0">
                <a:solidFill>
                  <a:srgbClr val="0000FF"/>
                </a:solidFill>
                <a:latin typeface="Cambria" pitchFamily="18" charset="0"/>
              </a:rPr>
              <a:t>-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	</a:t>
            </a:r>
            <a:r>
              <a:rPr lang="it-IT" sz="1500" dirty="0">
                <a:latin typeface="Cambria" pitchFamily="18" charset="0"/>
              </a:rPr>
              <a:t> (3)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ru-RU" sz="1500" dirty="0" smtClean="0">
                <a:latin typeface="Cambria" pitchFamily="18" charset="0"/>
              </a:rPr>
              <a:t>Предполагается, что восстановление </a:t>
            </a:r>
            <a:r>
              <a:rPr lang="en-GB" sz="1500" dirty="0" smtClean="0">
                <a:latin typeface="Cambria" pitchFamily="18" charset="0"/>
              </a:rPr>
              <a:t>HO</a:t>
            </a:r>
            <a:r>
              <a:rPr lang="en-GB" sz="1500" baseline="-25000" dirty="0" smtClean="0">
                <a:latin typeface="Cambria" pitchFamily="18" charset="0"/>
              </a:rPr>
              <a:t>2,ad</a:t>
            </a:r>
            <a:r>
              <a:rPr lang="en-GB" sz="1500" dirty="0" smtClean="0">
                <a:latin typeface="Cambria" pitchFamily="18" charset="0"/>
              </a:rPr>
              <a:t> </a:t>
            </a:r>
            <a:r>
              <a:rPr lang="ru-RU" sz="1500" dirty="0" smtClean="0">
                <a:latin typeface="Cambria" pitchFamily="18" charset="0"/>
              </a:rPr>
              <a:t>происходит в последовательных химической </a:t>
            </a:r>
            <a:r>
              <a:rPr lang="en-GB" sz="1500" dirty="0" smtClean="0">
                <a:latin typeface="Cambria" pitchFamily="18" charset="0"/>
              </a:rPr>
              <a:t>(</a:t>
            </a:r>
            <a:r>
              <a:rPr lang="en-GB" sz="1500" dirty="0">
                <a:latin typeface="Cambria" pitchFamily="18" charset="0"/>
              </a:rPr>
              <a:t>4) </a:t>
            </a:r>
            <a:r>
              <a:rPr lang="ru-RU" sz="1500" dirty="0" smtClean="0">
                <a:latin typeface="Cambria" pitchFamily="18" charset="0"/>
              </a:rPr>
              <a:t>и электрохимических</a:t>
            </a:r>
            <a:r>
              <a:rPr lang="en-GB" sz="1500" dirty="0" smtClean="0">
                <a:latin typeface="Cambria" pitchFamily="18" charset="0"/>
              </a:rPr>
              <a:t> </a:t>
            </a:r>
            <a:r>
              <a:rPr lang="en-GB" sz="1500" dirty="0">
                <a:latin typeface="Cambria" pitchFamily="18" charset="0"/>
              </a:rPr>
              <a:t>(5) </a:t>
            </a:r>
            <a:r>
              <a:rPr lang="ru-RU" sz="1500" dirty="0" smtClean="0">
                <a:latin typeface="Cambria" pitchFamily="18" charset="0"/>
              </a:rPr>
              <a:t>реакциях</a:t>
            </a:r>
            <a:r>
              <a:rPr lang="en-GB" sz="1500" dirty="0" smtClean="0">
                <a:latin typeface="Cambria" pitchFamily="18" charset="0"/>
              </a:rPr>
              <a:t>:</a:t>
            </a:r>
            <a:endParaRPr lang="en-US" sz="1500" dirty="0">
              <a:latin typeface="Cambria" pitchFamily="18" charset="0"/>
            </a:endParaRPr>
          </a:p>
          <a:p>
            <a:endParaRPr lang="fr-FR" sz="1500" dirty="0">
              <a:latin typeface="Cambria" pitchFamily="18" charset="0"/>
            </a:endParaRPr>
          </a:p>
          <a:p>
            <a:pPr algn="ctr"/>
            <a:endParaRPr lang="fr-FR" sz="1500" baseline="-25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7" name="ZoneTexte 22"/>
          <p:cNvSpPr txBox="1">
            <a:spLocks noChangeArrowheads="1"/>
          </p:cNvSpPr>
          <p:nvPr/>
        </p:nvSpPr>
        <p:spPr bwMode="auto">
          <a:xfrm>
            <a:off x="4286248" y="1000108"/>
            <a:ext cx="493036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O―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        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 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</a:t>
            </a:r>
            <a:r>
              <a:rPr lang="ru-RU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latin typeface="Cambria" pitchFamily="18" charset="0"/>
              </a:rPr>
              <a:t>   </a:t>
            </a:r>
            <a:r>
              <a:rPr lang="it-IT" sz="1500" dirty="0">
                <a:latin typeface="Cambria" pitchFamily="18" charset="0"/>
              </a:rPr>
              <a:t>ǀ                              </a:t>
            </a:r>
            <a:r>
              <a:rPr lang="ru-RU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latin typeface="Cambria" pitchFamily="18" charset="0"/>
              </a:rPr>
              <a:t>  </a:t>
            </a:r>
            <a:r>
              <a:rPr lang="it-IT" sz="1500" dirty="0">
                <a:latin typeface="Cambria" pitchFamily="18" charset="0"/>
              </a:rPr>
              <a:t>ǀ                                  </a:t>
            </a:r>
          </a:p>
          <a:p>
            <a:r>
              <a:rPr lang="it-IT" sz="1500" dirty="0">
                <a:latin typeface="Cambria" pitchFamily="18" charset="0"/>
              </a:rPr>
              <a:t>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</a:t>
            </a:r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⇆ 2 O―</a:t>
            </a:r>
            <a:r>
              <a:rPr lang="it-IT" sz="1500" b="1" dirty="0">
                <a:solidFill>
                  <a:srgbClr val="FF33CC"/>
                </a:solidFill>
                <a:latin typeface="Cambria" pitchFamily="18" charset="0"/>
              </a:rPr>
              <a:t>Mn</a:t>
            </a:r>
            <a:r>
              <a:rPr lang="it-IT" sz="1500" b="1" baseline="30000" dirty="0">
                <a:solidFill>
                  <a:srgbClr val="FF33CC"/>
                </a:solidFill>
                <a:latin typeface="Cambria" pitchFamily="18" charset="0"/>
              </a:rPr>
              <a:t>4+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pt-BR" sz="1500" dirty="0">
                <a:latin typeface="Cambria" pitchFamily="18" charset="0"/>
              </a:rPr>
              <a:t>H</a:t>
            </a:r>
            <a:r>
              <a:rPr lang="pt-BR" sz="1500" baseline="-25000" dirty="0">
                <a:latin typeface="Cambria" pitchFamily="18" charset="0"/>
              </a:rPr>
              <a:t>2</a:t>
            </a:r>
            <a:r>
              <a:rPr lang="pt-BR" sz="1500" dirty="0">
                <a:latin typeface="Cambria" pitchFamily="18" charset="0"/>
              </a:rPr>
              <a:t>O       </a:t>
            </a:r>
            <a:r>
              <a:rPr lang="it-IT" sz="1500" dirty="0">
                <a:latin typeface="Cambria" pitchFamily="18" charset="0"/>
              </a:rPr>
              <a:t>(4)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         </a:t>
            </a:r>
            <a:r>
              <a:rPr lang="ru-RU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                                        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endParaRPr lang="it-IT" sz="15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           ǀ                                                 </a:t>
            </a:r>
            <a:r>
              <a:rPr lang="ru-RU" sz="1500" dirty="0" smtClean="0">
                <a:latin typeface="Cambria" pitchFamily="18" charset="0"/>
              </a:rPr>
              <a:t>    </a:t>
            </a:r>
            <a:r>
              <a:rPr lang="it-IT" sz="1500" dirty="0" smtClean="0">
                <a:latin typeface="Cambria" pitchFamily="18" charset="0"/>
              </a:rPr>
              <a:t>     </a:t>
            </a:r>
            <a:r>
              <a:rPr lang="it-IT" sz="1500" dirty="0">
                <a:latin typeface="Cambria" pitchFamily="18" charset="0"/>
              </a:rPr>
              <a:t>ǀ</a:t>
            </a:r>
          </a:p>
          <a:p>
            <a:r>
              <a:rPr lang="it-IT" sz="1500" dirty="0">
                <a:latin typeface="Cambria" pitchFamily="18" charset="0"/>
              </a:rPr>
              <a:t>2 O―</a:t>
            </a:r>
            <a:r>
              <a:rPr lang="it-IT" sz="1500" b="1" dirty="0">
                <a:solidFill>
                  <a:srgbClr val="FF33CC"/>
                </a:solidFill>
                <a:latin typeface="Cambria" pitchFamily="18" charset="0"/>
              </a:rPr>
              <a:t>Mn</a:t>
            </a:r>
            <a:r>
              <a:rPr lang="it-IT" sz="1500" b="1" baseline="30000" dirty="0">
                <a:solidFill>
                  <a:srgbClr val="FF33CC"/>
                </a:solidFill>
                <a:latin typeface="Cambria" pitchFamily="18" charset="0"/>
              </a:rPr>
              <a:t>4+</a:t>
            </a:r>
            <a:r>
              <a:rPr lang="it-IT" sz="1500" dirty="0">
                <a:latin typeface="Cambria" pitchFamily="18" charset="0"/>
              </a:rPr>
              <a:t> ―O + 2</a:t>
            </a:r>
            <a:r>
              <a:rPr lang="pt-BR" sz="1500" dirty="0">
                <a:latin typeface="Cambria" pitchFamily="18" charset="0"/>
              </a:rPr>
              <a:t>H</a:t>
            </a:r>
            <a:r>
              <a:rPr lang="pt-BR" sz="1500" baseline="-25000" dirty="0">
                <a:latin typeface="Cambria" pitchFamily="18" charset="0"/>
              </a:rPr>
              <a:t>2</a:t>
            </a:r>
            <a:r>
              <a:rPr lang="pt-BR" sz="1500" dirty="0">
                <a:latin typeface="Cambria" pitchFamily="18" charset="0"/>
              </a:rPr>
              <a:t>O +2</a:t>
            </a:r>
            <a:r>
              <a:rPr lang="it-IT" sz="1500" dirty="0">
                <a:latin typeface="Cambria" pitchFamily="18" charset="0"/>
              </a:rPr>
              <a:t> e</a:t>
            </a:r>
            <a:r>
              <a:rPr lang="it-IT" sz="1500" baseline="30000" dirty="0">
                <a:latin typeface="Cambria" pitchFamily="18" charset="0"/>
              </a:rPr>
              <a:t>-  </a:t>
            </a:r>
            <a:r>
              <a:rPr lang="it-IT" sz="1500" dirty="0">
                <a:latin typeface="Cambria" pitchFamily="18" charset="0"/>
              </a:rPr>
              <a:t>⇆ 2 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          </a:t>
            </a:r>
            <a:r>
              <a:rPr lang="it-IT" sz="1500" dirty="0">
                <a:latin typeface="Cambria" pitchFamily="18" charset="0"/>
              </a:rPr>
              <a:t>(5)</a:t>
            </a:r>
          </a:p>
          <a:p>
            <a:endParaRPr lang="it-IT" sz="1500" dirty="0">
              <a:latin typeface="Cambria" pitchFamily="18" charset="0"/>
            </a:endParaRPr>
          </a:p>
          <a:p>
            <a:pPr algn="ctr"/>
            <a:endParaRPr lang="fr-FR" sz="1500" baseline="-25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3347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mbria" pitchFamily="18" charset="0"/>
              </a:rPr>
              <a:t>[</a:t>
            </a:r>
            <a:r>
              <a:rPr lang="ru-RU" sz="1400" dirty="0" smtClean="0">
                <a:latin typeface="Cambria" pitchFamily="18" charset="0"/>
              </a:rPr>
              <a:t>1</a:t>
            </a:r>
            <a:r>
              <a:rPr lang="en-US" sz="1400" dirty="0" smtClean="0">
                <a:latin typeface="Cambria" pitchFamily="18" charset="0"/>
              </a:rPr>
              <a:t>]</a:t>
            </a:r>
            <a:r>
              <a:rPr lang="en-US" sz="1400" dirty="0" smtClean="0">
                <a:latin typeface="Cambria" pitchFamily="18" charset="0"/>
                <a:cs typeface="Arial" pitchFamily="34" charset="0"/>
              </a:rPr>
              <a:t> </a:t>
            </a:r>
            <a:r>
              <a:rPr lang="fr-FR" sz="1400" dirty="0" smtClean="0">
                <a:latin typeface="Cambria" pitchFamily="18" charset="0"/>
                <a:cs typeface="Arial" pitchFamily="34" charset="0"/>
              </a:rPr>
              <a:t>Poux et al., </a:t>
            </a:r>
            <a:r>
              <a:rPr lang="en-US" sz="1400" dirty="0" smtClean="0">
                <a:latin typeface="Cambria" pitchFamily="18" charset="0"/>
                <a:cs typeface="Arial" pitchFamily="34" charset="0"/>
              </a:rPr>
              <a:t>CHEMPHYSCHEM 15 (2014) </a:t>
            </a:r>
            <a:r>
              <a:rPr lang="fr-FR" sz="1400" dirty="0" smtClean="0">
                <a:latin typeface="Cambria" pitchFamily="18" charset="0"/>
                <a:cs typeface="Arial" pitchFamily="34" charset="0"/>
              </a:rPr>
              <a:t>2108</a:t>
            </a:r>
            <a:endParaRPr lang="en-US" sz="1400" dirty="0" smtClean="0">
              <a:latin typeface="Cambria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1400" dirty="0" smtClean="0">
                <a:latin typeface="Cambria" pitchFamily="18" charset="0"/>
              </a:rPr>
              <a:t>[2] </a:t>
            </a:r>
            <a:r>
              <a:rPr lang="fr-FR" sz="1400" dirty="0" smtClean="0">
                <a:latin typeface="Cambria" pitchFamily="18" charset="0"/>
                <a:cs typeface="Arial" pitchFamily="34" charset="0"/>
              </a:rPr>
              <a:t>Poux et al.,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dirty="0" smtClean="0">
                <a:latin typeface="Cambria" pitchFamily="18" charset="0"/>
                <a:cs typeface="Arial" pitchFamily="34" charset="0"/>
              </a:rPr>
              <a:t>Phys. Chem. Chem. Phys. 16 (2014) 13595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dirty="0" smtClean="0">
                <a:solidFill>
                  <a:srgbClr val="0000FF"/>
                </a:solidFill>
                <a:latin typeface="Cambria" pitchFamily="18" charset="0"/>
              </a:rPr>
              <a:t>Роль редокс-перехода в механизме восстановления кислорода</a:t>
            </a:r>
          </a:p>
        </p:txBody>
      </p:sp>
      <p:pic>
        <p:nvPicPr>
          <p:cNvPr id="13" name="Изображение 1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4813" t="57534" r="54273"/>
          <a:stretch>
            <a:fillRect/>
          </a:stretch>
        </p:blipFill>
        <p:spPr>
          <a:xfrm>
            <a:off x="5436096" y="4221088"/>
            <a:ext cx="928694" cy="714380"/>
          </a:xfrm>
          <a:prstGeom prst="rect">
            <a:avLst/>
          </a:prstGeom>
        </p:spPr>
      </p:pic>
      <p:pic>
        <p:nvPicPr>
          <p:cNvPr id="14" name="Изображение 1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8423" t="2636" r="60290" b="48682"/>
          <a:stretch>
            <a:fillRect/>
          </a:stretch>
        </p:blipFill>
        <p:spPr>
          <a:xfrm>
            <a:off x="6520238" y="3645024"/>
            <a:ext cx="642942" cy="714380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 flipV="1">
            <a:off x="5796136" y="3356992"/>
            <a:ext cx="2956350" cy="18002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009" name="Object 1"/>
          <p:cNvGraphicFramePr>
            <a:graphicFrameLocks noChangeAspect="1"/>
          </p:cNvGraphicFramePr>
          <p:nvPr/>
        </p:nvGraphicFramePr>
        <p:xfrm>
          <a:off x="4139952" y="2780928"/>
          <a:ext cx="5434953" cy="3385369"/>
        </p:xfrm>
        <a:graphic>
          <a:graphicData uri="http://schemas.openxmlformats.org/presentationml/2006/ole">
            <p:oleObj spid="_x0000_s151554" name="Graph" r:id="rId5" imgW="4135320" imgH="2880720" progId="Origin50.Graph">
              <p:embed/>
            </p:oleObj>
          </a:graphicData>
        </a:graphic>
      </p:graphicFrame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357958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29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8" name="Rectangle 12"/>
          <p:cNvSpPr/>
          <p:nvPr/>
        </p:nvSpPr>
        <p:spPr>
          <a:xfrm>
            <a:off x="6357950" y="3286124"/>
            <a:ext cx="8803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AMnO</a:t>
            </a:r>
            <a:r>
              <a:rPr lang="en-US" baseline="-25000" dirty="0" smtClean="0">
                <a:latin typeface="Cambria" pitchFamily="18" charset="0"/>
              </a:rPr>
              <a:t>3</a:t>
            </a:r>
            <a:endParaRPr lang="fr-FR" dirty="0"/>
          </a:p>
        </p:txBody>
      </p:sp>
      <p:sp>
        <p:nvSpPr>
          <p:cNvPr id="20" name="Rectangle 12"/>
          <p:cNvSpPr/>
          <p:nvPr/>
        </p:nvSpPr>
        <p:spPr>
          <a:xfrm>
            <a:off x="5286380" y="3786190"/>
            <a:ext cx="9605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MnOOH</a:t>
            </a:r>
            <a:endParaRPr lang="fr-FR" dirty="0"/>
          </a:p>
        </p:txBody>
      </p:sp>
      <p:pic>
        <p:nvPicPr>
          <p:cNvPr id="21" name="Изображение 1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48134" t="5900" r="6139" b="46892"/>
          <a:stretch>
            <a:fillRect/>
          </a:stretch>
        </p:blipFill>
        <p:spPr>
          <a:xfrm>
            <a:off x="7452320" y="3002082"/>
            <a:ext cx="785818" cy="642942"/>
          </a:xfrm>
          <a:prstGeom prst="rect">
            <a:avLst/>
          </a:prstGeom>
        </p:spPr>
      </p:pic>
      <p:sp>
        <p:nvSpPr>
          <p:cNvPr id="22" name="Rectangle 12"/>
          <p:cNvSpPr/>
          <p:nvPr/>
        </p:nvSpPr>
        <p:spPr>
          <a:xfrm>
            <a:off x="8244408" y="3000372"/>
            <a:ext cx="8210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Mn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3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Cambria" pitchFamily="18" charset="0"/>
              </a:rPr>
              <a:t>Изучение электрохимических свойств</a:t>
            </a:r>
          </a:p>
          <a:p>
            <a:r>
              <a:rPr lang="ru-RU" dirty="0" smtClean="0">
                <a:latin typeface="Cambria" pitchFamily="18" charset="0"/>
              </a:rPr>
              <a:t>Изучение </a:t>
            </a:r>
            <a:r>
              <a:rPr lang="ru-RU" dirty="0" err="1" smtClean="0">
                <a:latin typeface="Cambria" pitchFamily="18" charset="0"/>
              </a:rPr>
              <a:t>электрокаталитической</a:t>
            </a:r>
            <a:r>
              <a:rPr lang="ru-RU" dirty="0" smtClean="0">
                <a:latin typeface="Cambria" pitchFamily="18" charset="0"/>
              </a:rPr>
              <a:t> активности оксидов </a:t>
            </a:r>
          </a:p>
          <a:p>
            <a:pPr lvl="1"/>
            <a:r>
              <a:rPr lang="ru-RU" dirty="0" smtClean="0">
                <a:latin typeface="Cambria" pitchFamily="18" charset="0"/>
              </a:rPr>
              <a:t>в реакции восстановления </a:t>
            </a:r>
          </a:p>
          <a:p>
            <a:pPr lvl="1"/>
            <a:r>
              <a:rPr lang="ru-RU" dirty="0" smtClean="0">
                <a:latin typeface="Cambria" pitchFamily="18" charset="0"/>
              </a:rPr>
              <a:t>в  реакциях превращения перекиси</a:t>
            </a:r>
          </a:p>
          <a:p>
            <a:pPr lvl="1"/>
            <a:r>
              <a:rPr lang="ru-RU" dirty="0" smtClean="0">
                <a:latin typeface="Cambria" pitchFamily="18" charset="0"/>
              </a:rPr>
              <a:t>тестовые эксперименты по  выделению  кислорода</a:t>
            </a:r>
          </a:p>
          <a:p>
            <a:r>
              <a:rPr lang="ru-RU" dirty="0" smtClean="0">
                <a:latin typeface="Cambria" pitchFamily="18" charset="0"/>
              </a:rPr>
              <a:t>Изучение электрохимической стабильности оксидов</a:t>
            </a:r>
          </a:p>
          <a:p>
            <a:endParaRPr lang="ru-RU" dirty="0">
              <a:latin typeface="Cambria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6511" y="-27384"/>
            <a:ext cx="4032448" cy="1462088"/>
          </a:xfrm>
        </p:spPr>
        <p:txBody>
          <a:bodyPr/>
          <a:lstStyle/>
          <a:p>
            <a:r>
              <a:rPr lang="ru-RU" sz="4000" b="1" i="1" dirty="0" smtClean="0">
                <a:solidFill>
                  <a:srgbClr val="3366FF"/>
                </a:solidFill>
                <a:latin typeface="Cambria" pitchFamily="18" charset="0"/>
              </a:rPr>
              <a:t>План работы: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z="1800" b="1" smtClean="0"/>
              <a:pPr/>
              <a:t>3</a:t>
            </a:fld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4348" y="44624"/>
            <a:ext cx="7858180" cy="857255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Rotating ring-disk electrode (RRDE)</a:t>
            </a:r>
            <a:endParaRPr lang="fr-FR" sz="4000" baseline="30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6170" y="1000108"/>
            <a:ext cx="235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66FF"/>
                </a:solidFill>
                <a:latin typeface="Calibri Light" pitchFamily="34" charset="0"/>
              </a:rPr>
              <a:t>The collection factor N  </a:t>
            </a:r>
            <a:endParaRPr lang="fr-FR" b="1" u="sng" dirty="0">
              <a:solidFill>
                <a:srgbClr val="0066FF"/>
              </a:solidFill>
              <a:latin typeface="Calibri Light" pitchFamily="34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38636" y="2298134"/>
            <a:ext cx="4591050" cy="447675"/>
          </a:xfrm>
          <a:prstGeom prst="rect">
            <a:avLst/>
          </a:prstGeom>
          <a:noFill/>
        </p:spPr>
      </p:pic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2726762"/>
            <a:ext cx="3733800" cy="819150"/>
          </a:xfrm>
          <a:prstGeom prst="rect">
            <a:avLst/>
          </a:prstGeom>
          <a:noFill/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3458" y="3512580"/>
            <a:ext cx="971550" cy="476250"/>
          </a:xfrm>
          <a:prstGeom prst="rect">
            <a:avLst/>
          </a:prstGeom>
          <a:noFill/>
        </p:spPr>
      </p:pic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3684" y="3512580"/>
            <a:ext cx="1200150" cy="47625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429124" y="3988362"/>
            <a:ext cx="41433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 Light" pitchFamily="34" charset="0"/>
              </a:rPr>
              <a:t>r</a:t>
            </a:r>
            <a:r>
              <a:rPr lang="en-US" sz="1400" baseline="-25000" dirty="0" smtClean="0">
                <a:latin typeface="Calibri Light" pitchFamily="34" charset="0"/>
              </a:rPr>
              <a:t>1</a:t>
            </a:r>
            <a:r>
              <a:rPr lang="en-US" sz="1400" dirty="0" smtClean="0">
                <a:latin typeface="Calibri Light" pitchFamily="34" charset="0"/>
              </a:rPr>
              <a:t>, radius of the disk</a:t>
            </a:r>
            <a:r>
              <a:rPr lang="en-US" sz="1400" baseline="-25000" dirty="0" smtClean="0">
                <a:latin typeface="Calibri Light" pitchFamily="34" charset="0"/>
              </a:rPr>
              <a:t> </a:t>
            </a:r>
            <a:r>
              <a:rPr lang="en-US" sz="1400" dirty="0" smtClean="0">
                <a:latin typeface="Calibri Light" pitchFamily="34" charset="0"/>
              </a:rPr>
              <a:t>(2.5 mm),</a:t>
            </a:r>
          </a:p>
          <a:p>
            <a:r>
              <a:rPr lang="en-US" sz="1400" dirty="0" smtClean="0">
                <a:latin typeface="Calibri Light" pitchFamily="34" charset="0"/>
              </a:rPr>
              <a:t>r</a:t>
            </a:r>
            <a:r>
              <a:rPr lang="en-US" sz="1400" baseline="-25000" dirty="0" smtClean="0">
                <a:latin typeface="Calibri Light" pitchFamily="34" charset="0"/>
              </a:rPr>
              <a:t>2</a:t>
            </a:r>
            <a:r>
              <a:rPr lang="en-US" sz="1400" dirty="0" smtClean="0">
                <a:latin typeface="Calibri Light" pitchFamily="34" charset="0"/>
              </a:rPr>
              <a:t>, radius of the disk and insulating ring (3.25 mm) and</a:t>
            </a:r>
          </a:p>
          <a:p>
            <a:r>
              <a:rPr lang="en-US" sz="1400" dirty="0" smtClean="0">
                <a:latin typeface="Calibri Light" pitchFamily="34" charset="0"/>
              </a:rPr>
              <a:t>r</a:t>
            </a:r>
            <a:r>
              <a:rPr lang="en-US" sz="1400" baseline="-25000" dirty="0" smtClean="0">
                <a:latin typeface="Calibri Light" pitchFamily="34" charset="0"/>
              </a:rPr>
              <a:t>3</a:t>
            </a:r>
            <a:r>
              <a:rPr lang="en-US" sz="1400" dirty="0" smtClean="0">
                <a:latin typeface="Calibri Light" pitchFamily="34" charset="0"/>
              </a:rPr>
              <a:t>, radius of the disk, insulating ring and ring (3.75 mm)</a:t>
            </a:r>
            <a:endParaRPr lang="fr-FR" sz="1400" dirty="0">
              <a:latin typeface="Calibri Ligh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14810" y="1440878"/>
            <a:ext cx="193456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Theoretical value: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u="sng" dirty="0" smtClean="0">
                <a:latin typeface="Calibri Light" pitchFamily="34" charset="0"/>
              </a:rPr>
              <a:t>N =0.255</a:t>
            </a:r>
            <a:endParaRPr lang="fr-FR" u="sng" dirty="0" smtClean="0">
              <a:latin typeface="Calibri Light" pitchFamily="34" charset="0"/>
            </a:endParaRP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5127082"/>
            <a:ext cx="676275" cy="457200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4572000" y="5072074"/>
            <a:ext cx="2116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Experimental value:  </a:t>
            </a:r>
          </a:p>
        </p:txBody>
      </p:sp>
      <p:pic>
        <p:nvPicPr>
          <p:cNvPr id="19" name="Image 18" descr="C:\Tiphaine\0.PhD\THESE\Publi, planning, conf\0.Thèse\images\RRDE schéma.t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857232"/>
            <a:ext cx="3911373" cy="290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3714752"/>
            <a:ext cx="4357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Schematic cross view of a RRDE during the ORR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4143380"/>
            <a:ext cx="1304925" cy="266700"/>
          </a:xfrm>
          <a:prstGeom prst="rect">
            <a:avLst/>
          </a:prstGeom>
          <a:noFill/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4500570"/>
            <a:ext cx="685800" cy="428625"/>
          </a:xfrm>
          <a:prstGeom prst="rect">
            <a:avLst/>
          </a:prstGeom>
          <a:noFill/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4929198"/>
            <a:ext cx="2571750" cy="466725"/>
          </a:xfrm>
          <a:prstGeom prst="rect">
            <a:avLst/>
          </a:prstGeom>
          <a:noFill/>
        </p:spPr>
      </p:pic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500702"/>
            <a:ext cx="1104900" cy="428625"/>
          </a:xfrm>
          <a:prstGeom prst="rect">
            <a:avLst/>
          </a:prstGeom>
          <a:noFill/>
        </p:spPr>
      </p:pic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5929330"/>
            <a:ext cx="1638300" cy="695325"/>
          </a:xfrm>
          <a:prstGeom prst="rect">
            <a:avLst/>
          </a:prstGeom>
          <a:noFill/>
        </p:spPr>
      </p:pic>
      <p:sp>
        <p:nvSpPr>
          <p:cNvPr id="29" name="ZoneTexte 5"/>
          <p:cNvSpPr txBox="1"/>
          <p:nvPr/>
        </p:nvSpPr>
        <p:spPr>
          <a:xfrm>
            <a:off x="4499992" y="5733256"/>
            <a:ext cx="364333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/>
              <a:buChar char="è"/>
            </a:pPr>
            <a:r>
              <a:rPr lang="fr-FR" sz="2400" b="1" dirty="0" smtClean="0">
                <a:sym typeface="Wingdings" pitchFamily="2" charset="2"/>
              </a:rPr>
              <a:t>N = 0.25</a:t>
            </a:r>
          </a:p>
          <a:p>
            <a:pPr algn="ctr"/>
            <a:r>
              <a:rPr lang="fr-FR" b="1" dirty="0" smtClean="0">
                <a:solidFill>
                  <a:srgbClr val="0066FF"/>
                </a:solidFill>
                <a:sym typeface="Wingdings" pitchFamily="2" charset="2"/>
              </a:rPr>
              <a:t>/!\ </a:t>
            </a:r>
            <a:r>
              <a:rPr lang="fr-FR" b="1" dirty="0" err="1" smtClean="0">
                <a:solidFill>
                  <a:srgbClr val="0066FF"/>
                </a:solidFill>
                <a:sym typeface="Wingdings" pitchFamily="2" charset="2"/>
              </a:rPr>
              <a:t>bad</a:t>
            </a:r>
            <a:r>
              <a:rPr lang="fr-FR" b="1" dirty="0" smtClean="0">
                <a:solidFill>
                  <a:srgbClr val="0066FF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rgbClr val="0066FF"/>
                </a:solidFill>
                <a:sym typeface="Wingdings" pitchFamily="2" charset="2"/>
              </a:rPr>
              <a:t>homogeneity</a:t>
            </a:r>
            <a:r>
              <a:rPr lang="fr-FR" b="1" dirty="0" smtClean="0">
                <a:solidFill>
                  <a:srgbClr val="0066FF"/>
                </a:solidFill>
                <a:sym typeface="Wingdings" pitchFamily="2" charset="2"/>
              </a:rPr>
              <a:t> of the </a:t>
            </a:r>
            <a:r>
              <a:rPr lang="fr-FR" b="1" dirty="0" err="1" smtClean="0">
                <a:solidFill>
                  <a:srgbClr val="0066FF"/>
                </a:solidFill>
                <a:sym typeface="Wingdings" pitchFamily="2" charset="2"/>
              </a:rPr>
              <a:t>layers</a:t>
            </a:r>
            <a:r>
              <a:rPr lang="fr-FR" b="1" dirty="0" smtClean="0">
                <a:solidFill>
                  <a:srgbClr val="0066FF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rgbClr val="0066FF"/>
                </a:solidFill>
                <a:sym typeface="Wingdings" pitchFamily="2" charset="2"/>
              </a:rPr>
              <a:t>can</a:t>
            </a:r>
            <a:r>
              <a:rPr lang="fr-FR" b="1" dirty="0" smtClean="0">
                <a:solidFill>
                  <a:srgbClr val="0066FF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rgbClr val="0066FF"/>
                </a:solidFill>
                <a:sym typeface="Wingdings" pitchFamily="2" charset="2"/>
              </a:rPr>
              <a:t>lead</a:t>
            </a:r>
            <a:r>
              <a:rPr lang="fr-FR" b="1" dirty="0" smtClean="0">
                <a:solidFill>
                  <a:srgbClr val="0066FF"/>
                </a:solidFill>
                <a:sym typeface="Wingdings" pitchFamily="2" charset="2"/>
              </a:rPr>
              <a:t> to </a:t>
            </a:r>
            <a:r>
              <a:rPr lang="fr-FR" b="1" dirty="0" err="1" smtClean="0">
                <a:solidFill>
                  <a:srgbClr val="0066FF"/>
                </a:solidFill>
                <a:sym typeface="Wingdings" pitchFamily="2" charset="2"/>
              </a:rPr>
              <a:t>wrong</a:t>
            </a:r>
            <a:r>
              <a:rPr lang="fr-FR" b="1" dirty="0" smtClean="0">
                <a:solidFill>
                  <a:srgbClr val="0066FF"/>
                </a:solidFill>
                <a:sym typeface="Wingdings" pitchFamily="2" charset="2"/>
              </a:rPr>
              <a:t> </a:t>
            </a:r>
            <a:r>
              <a:rPr lang="fr-FR" b="1" dirty="0" err="1" smtClean="0">
                <a:solidFill>
                  <a:srgbClr val="0066FF"/>
                </a:solidFill>
                <a:sym typeface="Wingdings" pitchFamily="2" charset="2"/>
              </a:rPr>
              <a:t>results</a:t>
            </a:r>
            <a:endParaRPr lang="fr-FR" b="1" dirty="0">
              <a:solidFill>
                <a:srgbClr val="0066FF"/>
              </a:solidFill>
            </a:endParaRP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BF84-00C1-4B63-AAA4-B9D6068A6AC6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31" name="TextBox 30"/>
          <p:cNvSpPr txBox="1"/>
          <p:nvPr/>
        </p:nvSpPr>
        <p:spPr>
          <a:xfrm>
            <a:off x="3635896" y="2924944"/>
            <a:ext cx="496855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The Collection factor was determined for calculation of quantity HO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baseline="30000" dirty="0" smtClean="0">
                <a:latin typeface="Cambria" pitchFamily="18" charset="0"/>
              </a:rPr>
              <a:t>- </a:t>
            </a:r>
            <a:r>
              <a:rPr lang="en-US" dirty="0" smtClean="0">
                <a:latin typeface="Cambria" pitchFamily="18" charset="0"/>
              </a:rPr>
              <a:t> during the ORR</a:t>
            </a:r>
            <a:endParaRPr lang="ru-RU" baseline="300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42908" y="125753"/>
            <a:ext cx="9429816" cy="1143007"/>
          </a:xfrm>
        </p:spPr>
        <p:txBody>
          <a:bodyPr>
            <a:noAutofit/>
          </a:bodyPr>
          <a:lstStyle/>
          <a:p>
            <a:r>
              <a:rPr lang="fr-FR" sz="4800" u="sng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Calibration</a:t>
            </a:r>
            <a:r>
              <a:rPr lang="fr-FR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br>
              <a:rPr lang="fr-FR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fr-FR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fr-FR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fr-FR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on </a:t>
            </a: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91</a:t>
            </a:r>
            <a:r>
              <a:rPr lang="fr-FR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l-GR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μ</a:t>
            </a: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gcm</a:t>
            </a:r>
            <a:r>
              <a:rPr lang="en-US" sz="2400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-2</a:t>
            </a: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fr-FR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</a:t>
            </a:r>
            <a:r>
              <a:rPr lang="fr-FR" sz="24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fr-FR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</a:t>
            </a:r>
            <a:r>
              <a:rPr lang="fr-FR" sz="24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r>
              <a:rPr lang="fr-FR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</a:t>
            </a:r>
            <a:r>
              <a:rPr lang="fr-FR" sz="24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milled</a:t>
            </a:r>
            <a:r>
              <a:rPr lang="fr-FR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+ </a:t>
            </a: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91</a:t>
            </a:r>
            <a:r>
              <a:rPr lang="fr-FR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l-GR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μ</a:t>
            </a: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gcm</a:t>
            </a:r>
            <a:r>
              <a:rPr lang="en-US" sz="2400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-2</a:t>
            </a: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Carbon </a:t>
            </a:r>
            <a:r>
              <a:rPr lang="en-US" sz="24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Sibunit</a:t>
            </a: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65 m</a:t>
            </a:r>
            <a:r>
              <a:rPr lang="en-US" sz="2400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</a:t>
            </a:r>
            <a:r>
              <a:rPr lang="en-US" sz="2400" baseline="30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-1</a:t>
            </a:r>
            <a:endParaRPr lang="fr-FR" sz="2400" baseline="30000" dirty="0">
              <a:solidFill>
                <a:srgbClr val="0066FF"/>
              </a:solidFill>
              <a:latin typeface="Cambria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67550" y="5387151"/>
            <a:ext cx="6660834" cy="1354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GC disc + 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91 </a:t>
            </a:r>
            <a:r>
              <a:rPr lang="el-G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μ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gcm</a:t>
            </a:r>
            <a:r>
              <a:rPr lang="en-US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</a:t>
            </a:r>
            <a:r>
              <a:rPr lang="fr-FR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</a:t>
            </a:r>
            <a:r>
              <a:rPr lang="fr-FR" sz="16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_milled+</a:t>
            </a:r>
            <a:r>
              <a:rPr lang="fr-F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91 </a:t>
            </a:r>
            <a:r>
              <a:rPr lang="el-G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μ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gcm</a:t>
            </a:r>
            <a:r>
              <a:rPr lang="en-US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-2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Carbon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Sibunit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65 m</a:t>
            </a:r>
            <a:r>
              <a:rPr lang="en-US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g</a:t>
            </a:r>
            <a:r>
              <a:rPr lang="en-US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-1</a:t>
            </a:r>
            <a:endParaRPr lang="fr-FR" sz="1600" dirty="0" smtClean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Pt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ring</a:t>
            </a:r>
          </a:p>
          <a:p>
            <a:pPr algn="ctr"/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10mM K</a:t>
            </a:r>
            <a:r>
              <a:rPr lang="fr-FR" sz="1600" baseline="-250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3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Fe(CN)</a:t>
            </a:r>
            <a:r>
              <a:rPr lang="fr-FR" sz="1600" baseline="-250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6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 + 1M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NaOH</a:t>
            </a:r>
            <a:endParaRPr lang="fr-FR" sz="1600" dirty="0" smtClean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  <a:p>
            <a:pPr algn="ctr"/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10mV/s</a:t>
            </a:r>
          </a:p>
          <a:p>
            <a:pPr algn="ctr"/>
            <a:r>
              <a:rPr lang="fr-FR" b="1" cap="small" dirty="0" err="1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Corrected</a:t>
            </a:r>
            <a:r>
              <a:rPr lang="fr-FR" b="1" cap="small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 by </a:t>
            </a:r>
            <a:r>
              <a:rPr lang="fr-FR" b="1" cap="small" dirty="0" err="1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capacity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2039" y="5003884"/>
            <a:ext cx="235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0066FF"/>
                </a:solidFill>
                <a:latin typeface="Calibri Light" pitchFamily="34" charset="0"/>
              </a:rPr>
              <a:t>The collection factor N  </a:t>
            </a:r>
            <a:endParaRPr lang="fr-FR" b="1" u="sng" dirty="0">
              <a:solidFill>
                <a:srgbClr val="0066FF"/>
              </a:solidFill>
              <a:latin typeface="Calibri Light" pitchFamily="34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2149" y="4988024"/>
            <a:ext cx="676275" cy="457200"/>
          </a:xfrm>
          <a:prstGeom prst="rect">
            <a:avLst/>
          </a:prstGeom>
          <a:noFill/>
        </p:spPr>
      </p:pic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6BF84-00C1-4B63-AAA4-B9D6068A6AC6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14" name="Рисунок 13"/>
          <p:cNvPicPr/>
          <p:nvPr/>
        </p:nvPicPr>
        <p:blipFill>
          <a:blip r:embed="rId3" cstate="print"/>
          <a:srcRect t="5390" r="11315"/>
          <a:stretch>
            <a:fillRect/>
          </a:stretch>
        </p:blipFill>
        <p:spPr bwMode="auto">
          <a:xfrm>
            <a:off x="35496" y="1484784"/>
            <a:ext cx="44644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4" cstate="print"/>
          <a:srcRect r="11383"/>
          <a:stretch>
            <a:fillRect/>
          </a:stretch>
        </p:blipFill>
        <p:spPr bwMode="auto">
          <a:xfrm>
            <a:off x="4427984" y="1340768"/>
            <a:ext cx="4500000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923928" y="3645024"/>
            <a:ext cx="50677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collection factor</a:t>
            </a:r>
            <a:r>
              <a:rPr lang="ru-RU" dirty="0" smtClean="0"/>
              <a:t> </a:t>
            </a:r>
            <a:r>
              <a:rPr lang="en-US" dirty="0" smtClean="0"/>
              <a:t>is close to the theoretical value</a:t>
            </a:r>
            <a:endParaRPr lang="ru-RU" b="1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00FF"/>
                </a:solidFill>
                <a:latin typeface="Cambria" pitchFamily="18" charset="0"/>
              </a:rPr>
              <a:t>Tentative mechanism of the ORR on manganese oxide/carbon composites [2,3]</a:t>
            </a:r>
            <a:r>
              <a:rPr lang="en-US" b="1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fr-FR" b="1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fr-FR" b="1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en-US" sz="4000" b="1" u="sng" dirty="0" smtClean="0">
                <a:solidFill>
                  <a:srgbClr val="0000FF"/>
                </a:solidFill>
                <a:latin typeface="Cambria" pitchFamily="18" charset="0"/>
              </a:rPr>
            </a:br>
            <a:r>
              <a:rPr lang="en-US" b="1" u="sng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br>
              <a:rPr lang="en-US" b="1" u="sng" dirty="0" smtClean="0">
                <a:solidFill>
                  <a:srgbClr val="0000FF"/>
                </a:solidFill>
                <a:latin typeface="Cambria" pitchFamily="18" charset="0"/>
              </a:rPr>
            </a:br>
            <a:endParaRPr lang="ru-RU" dirty="0"/>
          </a:p>
        </p:txBody>
      </p:sp>
      <p:sp>
        <p:nvSpPr>
          <p:cNvPr id="5" name="ZoneTexte 22"/>
          <p:cNvSpPr txBox="1">
            <a:spLocks noChangeArrowheads="1"/>
          </p:cNvSpPr>
          <p:nvPr/>
        </p:nvSpPr>
        <p:spPr bwMode="auto">
          <a:xfrm>
            <a:off x="72008" y="1719674"/>
            <a:ext cx="4499992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Cambria" pitchFamily="18" charset="0"/>
              </a:rPr>
              <a:t>Адсорбция</a:t>
            </a:r>
            <a:r>
              <a:rPr lang="en-GB" sz="1500" dirty="0" smtClean="0">
                <a:latin typeface="Cambria" pitchFamily="18" charset="0"/>
              </a:rPr>
              <a:t>/</a:t>
            </a:r>
            <a:r>
              <a:rPr lang="ru-RU" sz="1500" dirty="0" smtClean="0">
                <a:latin typeface="Cambria" pitchFamily="18" charset="0"/>
              </a:rPr>
              <a:t>десорбция</a:t>
            </a:r>
            <a:r>
              <a:rPr lang="en-GB" sz="1500" dirty="0" smtClean="0">
                <a:latin typeface="Cambria" pitchFamily="18" charset="0"/>
              </a:rPr>
              <a:t> O</a:t>
            </a:r>
            <a:r>
              <a:rPr lang="en-GB" sz="1500" baseline="-25000" dirty="0" smtClean="0">
                <a:latin typeface="Cambria" pitchFamily="18" charset="0"/>
              </a:rPr>
              <a:t>2 </a:t>
            </a:r>
            <a:r>
              <a:rPr lang="ru-RU" sz="1500" dirty="0" smtClean="0">
                <a:latin typeface="Cambria" pitchFamily="18" charset="0"/>
              </a:rPr>
              <a:t>в сочетании с переносом заряда:</a:t>
            </a:r>
            <a:endParaRPr lang="fr-FR" sz="1500" dirty="0">
              <a:latin typeface="Cambria" pitchFamily="18" charset="0"/>
            </a:endParaRPr>
          </a:p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                           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O―O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    ǀ</a:t>
            </a:r>
          </a:p>
          <a:p>
            <a:r>
              <a:rPr lang="it-IT" sz="1500" dirty="0">
                <a:latin typeface="Cambria" pitchFamily="18" charset="0"/>
              </a:rPr>
              <a:t>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</a:t>
            </a:r>
            <a:r>
              <a:rPr lang="it-IT" sz="1500" baseline="-25000" dirty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it-IT" sz="1500" dirty="0">
                <a:latin typeface="Cambria" pitchFamily="18" charset="0"/>
              </a:rPr>
              <a:t> + e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 ⇆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>
                <a:solidFill>
                  <a:srgbClr val="0000FF"/>
                </a:solidFill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	 (1)</a:t>
            </a:r>
            <a:endParaRPr lang="fr-FR" sz="1500" dirty="0"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 </a:t>
            </a:r>
            <a:endParaRPr lang="fr-FR" sz="1500" dirty="0">
              <a:latin typeface="Cambria" pitchFamily="18" charset="0"/>
            </a:endParaRPr>
          </a:p>
          <a:p>
            <a:r>
              <a:rPr lang="ru-RU" sz="1500" dirty="0" smtClean="0">
                <a:latin typeface="Cambria" pitchFamily="18" charset="0"/>
              </a:rPr>
              <a:t>Восстановление адсорбированных молекул кислорода</a:t>
            </a:r>
            <a:r>
              <a:rPr lang="it-IT" sz="1500" dirty="0" smtClean="0">
                <a:latin typeface="Cambria" pitchFamily="18" charset="0"/>
              </a:rPr>
              <a:t>:</a:t>
            </a:r>
            <a:endParaRPr lang="it-IT" sz="1500" dirty="0">
              <a:latin typeface="Cambria" pitchFamily="18" charset="0"/>
            </a:endParaRPr>
          </a:p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O―O                         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</a:t>
            </a:r>
            <a:r>
              <a:rPr lang="it-IT" sz="1500" dirty="0">
                <a:solidFill>
                  <a:srgbClr val="FF0000"/>
                </a:solidFill>
                <a:latin typeface="Cambria" pitchFamily="18" charset="0"/>
              </a:rPr>
              <a:t>O― </a:t>
            </a:r>
            <a:r>
              <a:rPr lang="it-IT" sz="1500" dirty="0" smtClean="0">
                <a:solidFill>
                  <a:srgbClr val="FF0000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endParaRPr lang="it-IT" sz="1500" baseline="30000" dirty="0"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</a:t>
            </a:r>
            <a:r>
              <a:rPr lang="ru-RU" sz="1500" dirty="0" smtClean="0">
                <a:latin typeface="Cambria" pitchFamily="18" charset="0"/>
              </a:rPr>
              <a:t>       </a:t>
            </a:r>
            <a:r>
              <a:rPr lang="it-IT" sz="1500" dirty="0" smtClean="0">
                <a:latin typeface="Cambria" pitchFamily="18" charset="0"/>
              </a:rPr>
              <a:t>    </a:t>
            </a:r>
            <a:r>
              <a:rPr lang="it-IT" sz="1500" dirty="0">
                <a:latin typeface="Cambria" pitchFamily="18" charset="0"/>
              </a:rPr>
              <a:t>ǀ</a:t>
            </a:r>
          </a:p>
          <a:p>
            <a:r>
              <a:rPr lang="it-IT" sz="1500" dirty="0">
                <a:latin typeface="Cambria" pitchFamily="18" charset="0"/>
              </a:rPr>
              <a:t>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pt-BR" sz="1500" dirty="0">
                <a:solidFill>
                  <a:srgbClr val="0000FF"/>
                </a:solidFill>
                <a:latin typeface="Cambria" pitchFamily="18" charset="0"/>
              </a:rPr>
              <a:t>H</a:t>
            </a:r>
            <a:r>
              <a:rPr lang="pt-BR" sz="1500" baseline="-25000" dirty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pt-BR" sz="1500" dirty="0">
                <a:solidFill>
                  <a:srgbClr val="0000FF"/>
                </a:solidFill>
                <a:latin typeface="Cambria" pitchFamily="18" charset="0"/>
              </a:rPr>
              <a:t>O</a:t>
            </a:r>
            <a:r>
              <a:rPr lang="it-IT" sz="1500" dirty="0">
                <a:latin typeface="Cambria" pitchFamily="18" charset="0"/>
              </a:rPr>
              <a:t> + e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 ⇆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	 (2)</a:t>
            </a:r>
          </a:p>
          <a:p>
            <a:endParaRPr lang="fr-FR" sz="1500" dirty="0">
              <a:latin typeface="Cambria" pitchFamily="18" charset="0"/>
            </a:endParaRPr>
          </a:p>
          <a:p>
            <a:r>
              <a:rPr lang="ru-RU" sz="1500" dirty="0" smtClean="0">
                <a:latin typeface="Cambria" pitchFamily="18" charset="0"/>
              </a:rPr>
              <a:t>Адсорбция</a:t>
            </a:r>
            <a:r>
              <a:rPr lang="en-US" sz="1500" dirty="0" smtClean="0">
                <a:latin typeface="Cambria" pitchFamily="18" charset="0"/>
              </a:rPr>
              <a:t>/</a:t>
            </a:r>
            <a:r>
              <a:rPr lang="ru-RU" sz="1500" dirty="0" smtClean="0">
                <a:latin typeface="Cambria" pitchFamily="18" charset="0"/>
              </a:rPr>
              <a:t>десорбция</a:t>
            </a:r>
            <a:r>
              <a:rPr lang="en-US" sz="1500" dirty="0" smtClean="0">
                <a:latin typeface="Cambria" pitchFamily="18" charset="0"/>
              </a:rPr>
              <a:t> </a:t>
            </a:r>
            <a:r>
              <a:rPr lang="en-US" sz="1500" dirty="0">
                <a:latin typeface="Cambria" pitchFamily="18" charset="0"/>
              </a:rPr>
              <a:t>of HO</a:t>
            </a:r>
            <a:r>
              <a:rPr lang="en-US" sz="1500" baseline="-25000" dirty="0">
                <a:latin typeface="Cambria" pitchFamily="18" charset="0"/>
              </a:rPr>
              <a:t>2</a:t>
            </a:r>
            <a:r>
              <a:rPr lang="en-US" sz="1500" baseline="30000" dirty="0">
                <a:latin typeface="Cambria" pitchFamily="18" charset="0"/>
              </a:rPr>
              <a:t>-</a:t>
            </a:r>
            <a:r>
              <a:rPr lang="en-US" sz="1500" dirty="0">
                <a:latin typeface="Cambria" pitchFamily="18" charset="0"/>
              </a:rPr>
              <a:t>:</a:t>
            </a:r>
          </a:p>
          <a:p>
            <a:r>
              <a:rPr lang="it-IT" sz="1500" dirty="0">
                <a:latin typeface="Cambria" pitchFamily="18" charset="0"/>
              </a:rPr>
              <a:t>       </a:t>
            </a:r>
            <a:r>
              <a:rPr lang="it-IT" sz="1500" dirty="0">
                <a:solidFill>
                  <a:srgbClr val="FF0000"/>
                </a:solidFill>
                <a:latin typeface="Cambria" pitchFamily="18" charset="0"/>
              </a:rPr>
              <a:t>O― </a:t>
            </a:r>
            <a:r>
              <a:rPr lang="it-IT" sz="1500" dirty="0" smtClean="0">
                <a:solidFill>
                  <a:srgbClr val="FF0000"/>
                </a:solidFill>
                <a:latin typeface="Cambria" pitchFamily="18" charset="0"/>
              </a:rPr>
              <a:t>OH                       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    ǀ</a:t>
            </a:r>
          </a:p>
          <a:p>
            <a:r>
              <a:rPr lang="it-IT" sz="1500" dirty="0">
                <a:latin typeface="Cambria" pitchFamily="18" charset="0"/>
              </a:rPr>
              <a:t>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 </a:t>
            </a:r>
            <a:r>
              <a:rPr lang="it-IT" sz="1500" dirty="0">
                <a:latin typeface="Cambria" pitchFamily="18" charset="0"/>
              </a:rPr>
              <a:t>⇆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en-US" sz="1500" dirty="0">
                <a:solidFill>
                  <a:srgbClr val="FF0000"/>
                </a:solidFill>
                <a:latin typeface="Cambria" pitchFamily="18" charset="0"/>
              </a:rPr>
              <a:t>HO</a:t>
            </a:r>
            <a:r>
              <a:rPr lang="en-US" sz="1500" baseline="-25000" dirty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en-US" sz="1500" baseline="30000" dirty="0">
                <a:solidFill>
                  <a:srgbClr val="FF0000"/>
                </a:solidFill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	 (3)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ru-RU" sz="1500" dirty="0" smtClean="0">
                <a:latin typeface="Cambria" pitchFamily="18" charset="0"/>
              </a:rPr>
              <a:t>Предполагается, что восстановление </a:t>
            </a:r>
            <a:r>
              <a:rPr lang="en-GB" sz="1500" dirty="0" smtClean="0">
                <a:latin typeface="Cambria" pitchFamily="18" charset="0"/>
              </a:rPr>
              <a:t>HO</a:t>
            </a:r>
            <a:r>
              <a:rPr lang="en-GB" sz="1500" baseline="-25000" dirty="0" smtClean="0">
                <a:latin typeface="Cambria" pitchFamily="18" charset="0"/>
              </a:rPr>
              <a:t>2,ad</a:t>
            </a:r>
            <a:r>
              <a:rPr lang="en-GB" sz="1500" dirty="0" smtClean="0">
                <a:latin typeface="Cambria" pitchFamily="18" charset="0"/>
              </a:rPr>
              <a:t> </a:t>
            </a:r>
            <a:r>
              <a:rPr lang="ru-RU" sz="1500" dirty="0" smtClean="0">
                <a:latin typeface="Cambria" pitchFamily="18" charset="0"/>
              </a:rPr>
              <a:t>происходит в последовательных химической </a:t>
            </a:r>
            <a:r>
              <a:rPr lang="en-GB" sz="1500" dirty="0" smtClean="0">
                <a:latin typeface="Cambria" pitchFamily="18" charset="0"/>
              </a:rPr>
              <a:t>(</a:t>
            </a:r>
            <a:r>
              <a:rPr lang="en-GB" sz="1500" dirty="0">
                <a:latin typeface="Cambria" pitchFamily="18" charset="0"/>
              </a:rPr>
              <a:t>4) </a:t>
            </a:r>
            <a:r>
              <a:rPr lang="ru-RU" sz="1500" dirty="0" smtClean="0">
                <a:latin typeface="Cambria" pitchFamily="18" charset="0"/>
              </a:rPr>
              <a:t>и электрохимических</a:t>
            </a:r>
            <a:r>
              <a:rPr lang="en-GB" sz="1500" dirty="0" smtClean="0">
                <a:latin typeface="Cambria" pitchFamily="18" charset="0"/>
              </a:rPr>
              <a:t> </a:t>
            </a:r>
            <a:r>
              <a:rPr lang="en-GB" sz="1500" dirty="0">
                <a:latin typeface="Cambria" pitchFamily="18" charset="0"/>
              </a:rPr>
              <a:t>(5) </a:t>
            </a:r>
            <a:r>
              <a:rPr lang="ru-RU" sz="1500" dirty="0" smtClean="0">
                <a:latin typeface="Cambria" pitchFamily="18" charset="0"/>
              </a:rPr>
              <a:t>реакциях</a:t>
            </a:r>
            <a:r>
              <a:rPr lang="en-GB" sz="1500" dirty="0" smtClean="0">
                <a:latin typeface="Cambria" pitchFamily="18" charset="0"/>
              </a:rPr>
              <a:t>:</a:t>
            </a:r>
            <a:endParaRPr lang="en-US" sz="1500" dirty="0">
              <a:latin typeface="Cambria" pitchFamily="18" charset="0"/>
            </a:endParaRPr>
          </a:p>
          <a:p>
            <a:endParaRPr lang="fr-FR" sz="1500" dirty="0">
              <a:latin typeface="Cambria" pitchFamily="18" charset="0"/>
            </a:endParaRPr>
          </a:p>
          <a:p>
            <a:pPr algn="ctr"/>
            <a:endParaRPr lang="fr-FR" sz="1500" baseline="-25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7" name="ZoneTexte 22"/>
          <p:cNvSpPr txBox="1">
            <a:spLocks noChangeArrowheads="1"/>
          </p:cNvSpPr>
          <p:nvPr/>
        </p:nvSpPr>
        <p:spPr bwMode="auto">
          <a:xfrm>
            <a:off x="4427984" y="1700808"/>
            <a:ext cx="650081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O―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        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 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ǀ                                ǀ                                  </a:t>
            </a:r>
          </a:p>
          <a:p>
            <a:r>
              <a:rPr lang="it-IT" sz="1500" dirty="0">
                <a:latin typeface="Cambria" pitchFamily="18" charset="0"/>
              </a:rPr>
              <a:t>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</a:t>
            </a:r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⇆ 2 O―Mn</a:t>
            </a:r>
            <a:r>
              <a:rPr lang="it-IT" sz="1500" baseline="30000" dirty="0">
                <a:latin typeface="Cambria" pitchFamily="18" charset="0"/>
              </a:rPr>
              <a:t>4+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pt-BR" sz="1500" dirty="0">
                <a:latin typeface="Cambria" pitchFamily="18" charset="0"/>
              </a:rPr>
              <a:t>H</a:t>
            </a:r>
            <a:r>
              <a:rPr lang="pt-BR" sz="1500" baseline="-25000" dirty="0">
                <a:latin typeface="Cambria" pitchFamily="18" charset="0"/>
              </a:rPr>
              <a:t>2</a:t>
            </a:r>
            <a:r>
              <a:rPr lang="pt-BR" sz="1500" dirty="0">
                <a:latin typeface="Cambria" pitchFamily="18" charset="0"/>
              </a:rPr>
              <a:t>O       </a:t>
            </a:r>
            <a:r>
              <a:rPr lang="it-IT" sz="1500" dirty="0">
                <a:latin typeface="Cambria" pitchFamily="18" charset="0"/>
              </a:rPr>
              <a:t>(4)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         </a:t>
            </a:r>
            <a:r>
              <a:rPr lang="ru-RU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                                        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OH</a:t>
            </a:r>
            <a:endParaRPr lang="it-IT" sz="15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           ǀ                                                 </a:t>
            </a:r>
            <a:r>
              <a:rPr lang="ru-RU" sz="1500" dirty="0" smtClean="0">
                <a:latin typeface="Cambria" pitchFamily="18" charset="0"/>
              </a:rPr>
              <a:t>    </a:t>
            </a:r>
            <a:r>
              <a:rPr lang="it-IT" sz="1500" dirty="0" smtClean="0">
                <a:latin typeface="Cambria" pitchFamily="18" charset="0"/>
              </a:rPr>
              <a:t>     </a:t>
            </a:r>
            <a:r>
              <a:rPr lang="it-IT" sz="1500" dirty="0">
                <a:latin typeface="Cambria" pitchFamily="18" charset="0"/>
              </a:rPr>
              <a:t>ǀ</a:t>
            </a:r>
          </a:p>
          <a:p>
            <a:r>
              <a:rPr lang="it-IT" sz="1500" dirty="0">
                <a:latin typeface="Cambria" pitchFamily="18" charset="0"/>
              </a:rPr>
              <a:t>2 O―Mn</a:t>
            </a:r>
            <a:r>
              <a:rPr lang="it-IT" sz="1500" baseline="30000" dirty="0">
                <a:latin typeface="Cambria" pitchFamily="18" charset="0"/>
              </a:rPr>
              <a:t>4+</a:t>
            </a:r>
            <a:r>
              <a:rPr lang="it-IT" sz="1500" dirty="0">
                <a:latin typeface="Cambria" pitchFamily="18" charset="0"/>
              </a:rPr>
              <a:t> ―O + 2</a:t>
            </a:r>
            <a:r>
              <a:rPr lang="pt-BR" sz="1500" dirty="0">
                <a:latin typeface="Cambria" pitchFamily="18" charset="0"/>
              </a:rPr>
              <a:t>H</a:t>
            </a:r>
            <a:r>
              <a:rPr lang="pt-BR" sz="1500" baseline="-25000" dirty="0">
                <a:latin typeface="Cambria" pitchFamily="18" charset="0"/>
              </a:rPr>
              <a:t>2</a:t>
            </a:r>
            <a:r>
              <a:rPr lang="pt-BR" sz="1500" dirty="0">
                <a:latin typeface="Cambria" pitchFamily="18" charset="0"/>
              </a:rPr>
              <a:t>O +2</a:t>
            </a:r>
            <a:r>
              <a:rPr lang="it-IT" sz="1500" dirty="0">
                <a:latin typeface="Cambria" pitchFamily="18" charset="0"/>
              </a:rPr>
              <a:t> e</a:t>
            </a:r>
            <a:r>
              <a:rPr lang="it-IT" sz="1500" baseline="30000" dirty="0">
                <a:latin typeface="Cambria" pitchFamily="18" charset="0"/>
              </a:rPr>
              <a:t>-  </a:t>
            </a:r>
            <a:r>
              <a:rPr lang="it-IT" sz="1500" dirty="0">
                <a:latin typeface="Cambria" pitchFamily="18" charset="0"/>
              </a:rPr>
              <a:t>⇆ 2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          </a:t>
            </a:r>
            <a:r>
              <a:rPr lang="it-IT" sz="1500" dirty="0">
                <a:latin typeface="Cambria" pitchFamily="18" charset="0"/>
              </a:rPr>
              <a:t>(5)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ru-RU" sz="1500" i="1" dirty="0" smtClean="0">
                <a:latin typeface="Cambria" pitchFamily="18" charset="0"/>
              </a:rPr>
              <a:t>Восстановление кислорода на углероде:</a:t>
            </a:r>
            <a:endParaRPr lang="it-IT" sz="1500" i="1" dirty="0">
              <a:latin typeface="Cambria" pitchFamily="18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O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 </a:t>
            </a:r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+ * ⇆ O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2,ads                                                                                                    </a:t>
            </a:r>
            <a:r>
              <a:rPr lang="fr-FR" sz="1500" baseline="-25000" dirty="0" smtClean="0">
                <a:solidFill>
                  <a:srgbClr val="000000"/>
                </a:solidFill>
                <a:latin typeface="Cambria" pitchFamily="18" charset="0"/>
              </a:rPr>
              <a:t>           </a:t>
            </a:r>
            <a:r>
              <a:rPr lang="it-IT" sz="1500" dirty="0">
                <a:latin typeface="Cambria" pitchFamily="18" charset="0"/>
              </a:rPr>
              <a:t>(6)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O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2,ads </a:t>
            </a:r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 + 2 e + H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O ⇆ </a:t>
            </a:r>
            <a:r>
              <a:rPr lang="fr-FR" sz="1500" dirty="0">
                <a:solidFill>
                  <a:srgbClr val="FF0000"/>
                </a:solidFill>
                <a:latin typeface="Cambria" pitchFamily="18" charset="0"/>
              </a:rPr>
              <a:t>HO</a:t>
            </a:r>
            <a:r>
              <a:rPr lang="fr-FR" sz="1500" baseline="-25000" dirty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fr-FR" sz="1500" baseline="33000" dirty="0">
                <a:solidFill>
                  <a:srgbClr val="FF0000"/>
                </a:solidFill>
                <a:latin typeface="Cambria" pitchFamily="18" charset="0"/>
              </a:rPr>
              <a:t>-</a:t>
            </a:r>
            <a:r>
              <a:rPr lang="fr-FR" sz="1500" baseline="-25000" dirty="0">
                <a:solidFill>
                  <a:srgbClr val="FF0000"/>
                </a:solidFill>
                <a:latin typeface="Cambria" pitchFamily="18" charset="0"/>
              </a:rPr>
              <a:t>ads</a:t>
            </a:r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+ OH</a:t>
            </a:r>
            <a:r>
              <a:rPr lang="fr-FR" sz="1500" baseline="30000" dirty="0">
                <a:solidFill>
                  <a:srgbClr val="000000"/>
                </a:solidFill>
                <a:latin typeface="Cambria" pitchFamily="18" charset="0"/>
              </a:rPr>
              <a:t>-                                             </a:t>
            </a:r>
            <a:r>
              <a:rPr lang="fr-FR" sz="1500" baseline="30000" dirty="0" smtClean="0">
                <a:solidFill>
                  <a:srgbClr val="000000"/>
                </a:solidFill>
                <a:latin typeface="Cambria" pitchFamily="18" charset="0"/>
              </a:rPr>
              <a:t>               </a:t>
            </a:r>
            <a:r>
              <a:rPr lang="it-IT" sz="1500" dirty="0">
                <a:latin typeface="Cambria" pitchFamily="18" charset="0"/>
              </a:rPr>
              <a:t>(7)</a:t>
            </a:r>
          </a:p>
          <a:p>
            <a:endParaRPr lang="it-IT" sz="1500" dirty="0">
              <a:latin typeface="Cambria" pitchFamily="18" charset="0"/>
            </a:endParaRPr>
          </a:p>
          <a:p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HO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fr-FR" sz="1500" baseline="33000" dirty="0">
                <a:solidFill>
                  <a:srgbClr val="000000"/>
                </a:solidFill>
                <a:latin typeface="Cambria" pitchFamily="18" charset="0"/>
              </a:rPr>
              <a:t>-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fr-FR" sz="1500" dirty="0">
                <a:solidFill>
                  <a:srgbClr val="000000"/>
                </a:solidFill>
                <a:latin typeface="Cambria" pitchFamily="18" charset="0"/>
              </a:rPr>
              <a:t>+ * ⇆ HO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fr-FR" sz="1500" baseline="33000" dirty="0">
                <a:solidFill>
                  <a:srgbClr val="000000"/>
                </a:solidFill>
                <a:latin typeface="Cambria" pitchFamily="18" charset="0"/>
              </a:rPr>
              <a:t>-</a:t>
            </a:r>
            <a:r>
              <a:rPr lang="fr-FR" sz="1500" baseline="-25000" dirty="0">
                <a:solidFill>
                  <a:srgbClr val="000000"/>
                </a:solidFill>
                <a:latin typeface="Cambria" pitchFamily="18" charset="0"/>
              </a:rPr>
              <a:t>,ads                                                                                          </a:t>
            </a:r>
            <a:r>
              <a:rPr lang="ru-RU" sz="1500" baseline="-250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fr-FR" sz="1500" baseline="-25000" dirty="0" smtClean="0">
                <a:solidFill>
                  <a:srgbClr val="000000"/>
                </a:solidFill>
                <a:latin typeface="Cambria" pitchFamily="18" charset="0"/>
              </a:rPr>
              <a:t>         </a:t>
            </a:r>
            <a:r>
              <a:rPr lang="it-IT" sz="1500" dirty="0">
                <a:latin typeface="Cambria" pitchFamily="18" charset="0"/>
              </a:rPr>
              <a:t>(8)</a:t>
            </a:r>
          </a:p>
          <a:p>
            <a:endParaRPr lang="it-IT" sz="1500" baseline="-25000" dirty="0">
              <a:solidFill>
                <a:srgbClr val="000000"/>
              </a:solidFill>
              <a:latin typeface="Cambria" pitchFamily="18" charset="0"/>
            </a:endParaRPr>
          </a:p>
          <a:p>
            <a:r>
              <a:rPr lang="en-US" sz="1500" dirty="0" smtClean="0">
                <a:latin typeface="Cambria" pitchFamily="18" charset="0"/>
              </a:rPr>
              <a:t>*</a:t>
            </a:r>
            <a:r>
              <a:rPr lang="ru-RU" sz="1500" dirty="0" smtClean="0">
                <a:latin typeface="Cambria" pitchFamily="18" charset="0"/>
              </a:rPr>
              <a:t>  - Свободное место на углеродной поверхности</a:t>
            </a:r>
          </a:p>
          <a:p>
            <a:r>
              <a:rPr lang="en-US" sz="1500" dirty="0" smtClean="0">
                <a:latin typeface="Cambria" pitchFamily="18" charset="0"/>
              </a:rPr>
              <a:t> </a:t>
            </a:r>
            <a:r>
              <a:rPr lang="en-US" sz="1500" dirty="0">
                <a:latin typeface="Cambria" pitchFamily="18" charset="0"/>
              </a:rPr>
              <a:t>“ads” </a:t>
            </a:r>
            <a:r>
              <a:rPr lang="ru-RU" sz="1500" dirty="0" smtClean="0">
                <a:latin typeface="Cambria" pitchFamily="18" charset="0"/>
              </a:rPr>
              <a:t>– </a:t>
            </a:r>
            <a:r>
              <a:rPr lang="ru-RU" sz="1500" dirty="0" err="1" smtClean="0">
                <a:latin typeface="Cambria" pitchFamily="18" charset="0"/>
              </a:rPr>
              <a:t>адсорбир.чатицы</a:t>
            </a:r>
            <a:r>
              <a:rPr lang="en-US" sz="1500" dirty="0" smtClean="0">
                <a:latin typeface="Cambria" pitchFamily="18" charset="0"/>
              </a:rPr>
              <a:t>s</a:t>
            </a:r>
            <a:endParaRPr lang="it-IT" sz="1500" dirty="0">
              <a:latin typeface="Cambria" pitchFamily="18" charset="0"/>
            </a:endParaRPr>
          </a:p>
          <a:p>
            <a:pPr algn="ctr"/>
            <a:endParaRPr lang="fr-FR" sz="1500" baseline="-25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1570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ru-RU" sz="4400" b="1" i="1" dirty="0" smtClean="0">
                <a:solidFill>
                  <a:srgbClr val="0000FF"/>
                </a:solidFill>
                <a:latin typeface="Cambria" pitchFamily="18" charset="0"/>
                <a:ea typeface="+mj-ea"/>
                <a:cs typeface="+mj-cs"/>
              </a:rPr>
              <a:t>Возможный механизм восстановления кислорода на  </a:t>
            </a:r>
            <a:r>
              <a:rPr lang="ru-RU" sz="4400" b="1" i="1" dirty="0" err="1" smtClean="0">
                <a:solidFill>
                  <a:srgbClr val="0000FF"/>
                </a:solidFill>
                <a:latin typeface="Cambria" pitchFamily="18" charset="0"/>
                <a:ea typeface="+mj-ea"/>
                <a:cs typeface="+mj-cs"/>
              </a:rPr>
              <a:t>с</a:t>
            </a:r>
            <a:r>
              <a:rPr lang="ru-RU" sz="4400" b="1" i="1" dirty="0" err="1" smtClean="0">
                <a:solidFill>
                  <a:srgbClr val="0000FF"/>
                </a:solidFill>
              </a:rPr>
              <a:t>теклоуглеродном</a:t>
            </a:r>
            <a:r>
              <a:rPr lang="ru-RU" sz="4400" b="1" i="1" dirty="0" smtClean="0">
                <a:solidFill>
                  <a:srgbClr val="0000FF"/>
                </a:solidFill>
              </a:rPr>
              <a:t> электроде с</a:t>
            </a:r>
            <a:r>
              <a:rPr lang="en-US" sz="4400" b="1" i="1" dirty="0" smtClean="0">
                <a:solidFill>
                  <a:srgbClr val="0000FF"/>
                </a:solidFill>
              </a:rPr>
              <a:t> </a:t>
            </a:r>
            <a:r>
              <a:rPr lang="ru-RU" sz="4400" b="1" i="1" dirty="0" smtClean="0">
                <a:solidFill>
                  <a:srgbClr val="0000FF"/>
                </a:solidFill>
              </a:rPr>
              <a:t>нанесенной тонкой пленкой</a:t>
            </a:r>
            <a:r>
              <a:rPr lang="ru-RU" sz="4400" b="1" i="1" dirty="0" smtClean="0">
                <a:solidFill>
                  <a:srgbClr val="0000FF"/>
                </a:solidFill>
                <a:latin typeface="Cambria" pitchFamily="18" charset="0"/>
                <a:ea typeface="+mj-ea"/>
                <a:cs typeface="+mj-cs"/>
              </a:rPr>
              <a:t> композита из оксида марганца/углерод </a:t>
            </a:r>
            <a:r>
              <a:rPr kumimoji="0" lang="ru-RU" sz="4400" b="1" i="1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:</a:t>
            </a:r>
            <a:endParaRPr kumimoji="0" lang="ru-RU" sz="4400" b="1" i="1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522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990" name="Object 6"/>
          <p:cNvGraphicFramePr>
            <a:graphicFrameLocks noChangeAspect="1"/>
          </p:cNvGraphicFramePr>
          <p:nvPr/>
        </p:nvGraphicFramePr>
        <p:xfrm>
          <a:off x="755576" y="2348880"/>
          <a:ext cx="4152900" cy="2901950"/>
        </p:xfrm>
        <a:graphic>
          <a:graphicData uri="http://schemas.openxmlformats.org/presentationml/2006/ole">
            <p:oleObj spid="_x0000_s51202" name="Graph" r:id="rId4" imgW="4153680" imgH="2901600" progId="Origin50.Graph">
              <p:embed/>
            </p:oleObj>
          </a:graphicData>
        </a:graphic>
      </p:graphicFrame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836712"/>
            <a:ext cx="26289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 стрелкой 15"/>
          <p:cNvCxnSpPr/>
          <p:nvPr/>
        </p:nvCxnSpPr>
        <p:spPr>
          <a:xfrm flipV="1">
            <a:off x="6156176" y="2060848"/>
            <a:ext cx="72008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88024" y="2564904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Cambria" pitchFamily="18" charset="0"/>
              </a:rPr>
              <a:t>Данные полученные </a:t>
            </a:r>
            <a:r>
              <a:rPr lang="en-US" sz="2000" b="1" dirty="0" err="1" smtClean="0">
                <a:solidFill>
                  <a:srgbClr val="0000FF"/>
                </a:solidFill>
                <a:latin typeface="Cambria" pitchFamily="18" charset="0"/>
              </a:rPr>
              <a:t>Tiphaine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Cambria" pitchFamily="18" charset="0"/>
              </a:rPr>
              <a:t>на</a:t>
            </a:r>
          </a:p>
          <a:p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La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8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Sr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MnO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3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 /C </a:t>
            </a:r>
            <a:endParaRPr lang="en-US" sz="2000" b="1" baseline="-25000" dirty="0" smtClean="0">
              <a:solidFill>
                <a:schemeClr val="accent6"/>
              </a:solidFill>
              <a:latin typeface="Cambria" pitchFamily="18" charset="0"/>
            </a:endParaRPr>
          </a:p>
          <a:p>
            <a:r>
              <a:rPr lang="ru-RU" sz="2000" b="1" dirty="0" smtClean="0">
                <a:solidFill>
                  <a:schemeClr val="accent6"/>
                </a:solidFill>
                <a:latin typeface="Cambria" pitchFamily="18" charset="0"/>
              </a:rPr>
              <a:t>загрузка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: 23+9 </a:t>
            </a:r>
            <a:endParaRPr lang="ru-RU" sz="2000" b="1" dirty="0">
              <a:solidFill>
                <a:schemeClr val="accent6"/>
              </a:solidFill>
              <a:latin typeface="Cambri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9512" y="5072896"/>
            <a:ext cx="5508104" cy="1785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 Выход</a:t>
            </a:r>
            <a:r>
              <a:rPr lang="en-US" sz="2000" dirty="0" smtClean="0">
                <a:latin typeface="Cambria" pitchFamily="18" charset="0"/>
              </a:rPr>
              <a:t> 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увеличивается</a:t>
            </a:r>
            <a:r>
              <a:rPr lang="en-US" sz="2000" dirty="0" smtClean="0">
                <a:latin typeface="Cambria" pitchFamily="18" charset="0"/>
              </a:rPr>
              <a:t>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00B0F0"/>
                </a:solidFill>
                <a:latin typeface="Cambria" pitchFamily="18" charset="0"/>
              </a:rPr>
              <a:t>Mn</a:t>
            </a:r>
            <a:r>
              <a:rPr lang="en-US" sz="2000" b="1" baseline="-25000" dirty="0" smtClean="0">
                <a:solidFill>
                  <a:srgbClr val="00B0F0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latin typeface="Cambria" pitchFamily="18" charset="0"/>
              </a:rPr>
              <a:t>O</a:t>
            </a:r>
            <a:r>
              <a:rPr lang="en-US" sz="2000" b="1" baseline="-25000" dirty="0" smtClean="0">
                <a:solidFill>
                  <a:srgbClr val="00B0F0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La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8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Sr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MnO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b="1" dirty="0" smtClean="0">
                <a:solidFill>
                  <a:schemeClr val="accent3"/>
                </a:solidFill>
                <a:latin typeface="Cambria" pitchFamily="18" charset="0"/>
              </a:rPr>
              <a:t>Mn</a:t>
            </a:r>
            <a:r>
              <a:rPr lang="en-US" sz="2000" b="1" baseline="-25000" dirty="0" smtClean="0">
                <a:solidFill>
                  <a:schemeClr val="accent3"/>
                </a:solidFill>
                <a:latin typeface="Cambria" pitchFamily="18" charset="0"/>
              </a:rPr>
              <a:t>3</a:t>
            </a:r>
            <a:r>
              <a:rPr lang="en-US" sz="2000" b="1" dirty="0" smtClean="0">
                <a:solidFill>
                  <a:schemeClr val="accent3"/>
                </a:solidFill>
                <a:latin typeface="Cambria" pitchFamily="18" charset="0"/>
              </a:rPr>
              <a:t>O</a:t>
            </a:r>
            <a:r>
              <a:rPr lang="en-US" sz="2000" b="1" baseline="-25000" dirty="0" smtClean="0">
                <a:solidFill>
                  <a:schemeClr val="accent3"/>
                </a:solidFill>
                <a:latin typeface="Cambria" pitchFamily="18" charset="0"/>
              </a:rPr>
              <a:t>4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endParaRPr lang="ru-RU" sz="2000" baseline="-25000" dirty="0" smtClean="0">
              <a:solidFill>
                <a:srgbClr val="0000FF"/>
              </a:solidFill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формальный потенциал уменьшается</a:t>
            </a:r>
            <a:r>
              <a:rPr lang="en-US" sz="2000" dirty="0" smtClean="0">
                <a:latin typeface="Cambria" pitchFamily="18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00B0F0"/>
                </a:solidFill>
                <a:latin typeface="Cambria" pitchFamily="18" charset="0"/>
              </a:rPr>
              <a:t>Mn</a:t>
            </a:r>
            <a:r>
              <a:rPr lang="en-US" sz="2000" b="1" baseline="-25000" dirty="0" smtClean="0">
                <a:solidFill>
                  <a:srgbClr val="00B0F0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latin typeface="Cambria" pitchFamily="18" charset="0"/>
              </a:rPr>
              <a:t>O</a:t>
            </a:r>
            <a:r>
              <a:rPr lang="en-US" sz="2000" b="1" baseline="-25000" dirty="0" smtClean="0">
                <a:solidFill>
                  <a:srgbClr val="00B0F0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b="1" dirty="0" smtClean="0">
                <a:solidFill>
                  <a:schemeClr val="accent3"/>
                </a:solidFill>
                <a:latin typeface="Cambria" pitchFamily="18" charset="0"/>
              </a:rPr>
              <a:t>Mn</a:t>
            </a:r>
            <a:r>
              <a:rPr lang="en-US" sz="2000" b="1" baseline="-25000" dirty="0" smtClean="0">
                <a:solidFill>
                  <a:schemeClr val="accent3"/>
                </a:solidFill>
                <a:latin typeface="Cambria" pitchFamily="18" charset="0"/>
              </a:rPr>
              <a:t>3</a:t>
            </a:r>
            <a:r>
              <a:rPr lang="en-US" sz="2000" b="1" dirty="0" smtClean="0">
                <a:solidFill>
                  <a:schemeClr val="accent3"/>
                </a:solidFill>
                <a:latin typeface="Cambria" pitchFamily="18" charset="0"/>
              </a:rPr>
              <a:t>O</a:t>
            </a:r>
            <a:r>
              <a:rPr lang="en-US" sz="2000" b="1" baseline="-25000" dirty="0" smtClean="0">
                <a:solidFill>
                  <a:schemeClr val="accent3"/>
                </a:solidFill>
                <a:latin typeface="Cambria" pitchFamily="18" charset="0"/>
              </a:rPr>
              <a:t>4</a:t>
            </a:r>
            <a:r>
              <a:rPr lang="en-US" sz="2000" b="1" baseline="-25000" dirty="0" smtClean="0">
                <a:solidFill>
                  <a:srgbClr val="0000FF"/>
                </a:solidFill>
                <a:latin typeface="Cambria" pitchFamily="18" charset="0"/>
              </a:rPr>
              <a:t> , 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La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8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Sr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MnO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latin typeface="Cambria" pitchFamily="18" charset="0"/>
              </a:rPr>
              <a:t> ,</a:t>
            </a:r>
            <a:r>
              <a:rPr lang="en-US" sz="2000" b="1" dirty="0" smtClean="0">
                <a:solidFill>
                  <a:srgbClr val="92D050"/>
                </a:solidFill>
                <a:latin typeface="Cambria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endParaRPr lang="ru-RU" sz="2000" dirty="0" smtClean="0"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764704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превращается в </a:t>
            </a:r>
            <a:r>
              <a:rPr lang="it-IT" dirty="0" smtClean="0">
                <a:latin typeface="Cambria" pitchFamily="18" charset="0"/>
              </a:rPr>
              <a:t>HO</a:t>
            </a:r>
            <a:r>
              <a:rPr lang="it-IT" baseline="-25000" dirty="0" smtClean="0">
                <a:latin typeface="Cambria" pitchFamily="18" charset="0"/>
              </a:rPr>
              <a:t>2</a:t>
            </a:r>
            <a:r>
              <a:rPr lang="it-IT" baseline="30000" dirty="0" smtClean="0">
                <a:latin typeface="Cambria" pitchFamily="18" charset="0"/>
              </a:rPr>
              <a:t>-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в щелочной среде и затем восстанавливается в</a:t>
            </a:r>
            <a:r>
              <a:rPr lang="en-US" dirty="0" smtClean="0">
                <a:latin typeface="Cambria" pitchFamily="18" charset="0"/>
              </a:rPr>
              <a:t> OH</a:t>
            </a:r>
            <a:r>
              <a:rPr lang="en-US" baseline="30000" dirty="0" smtClean="0">
                <a:latin typeface="Cambria" pitchFamily="18" charset="0"/>
              </a:rPr>
              <a:t>-</a:t>
            </a:r>
            <a:r>
              <a:rPr lang="en-US" dirty="0" smtClean="0">
                <a:latin typeface="Cambria" pitchFamily="18" charset="0"/>
              </a:rPr>
              <a:t> (II) </a:t>
            </a:r>
            <a:r>
              <a:rPr lang="ru-RU" dirty="0" smtClean="0">
                <a:latin typeface="Cambria" pitchFamily="18" charset="0"/>
              </a:rPr>
              <a:t>или окисляется 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 (III):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Восстановление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кислорода  на оксидах марганца: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метод вращающегося дискового электрода с кольцом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3059832" y="332656"/>
          <a:ext cx="3265147" cy="4679920"/>
        </p:xfrm>
        <a:graphic>
          <a:graphicData uri="http://schemas.openxmlformats.org/presentationml/2006/ole">
            <p:oleObj spid="_x0000_s52226" name="Graph" r:id="rId3" imgW="2901600" imgH="4154760" progId="Origin50.Graph">
              <p:embed/>
            </p:oleObj>
          </a:graphicData>
        </a:graphic>
      </p:graphicFrame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0" y="260648"/>
          <a:ext cx="3264984" cy="4680520"/>
        </p:xfrm>
        <a:graphic>
          <a:graphicData uri="http://schemas.openxmlformats.org/presentationml/2006/ole">
            <p:oleObj spid="_x0000_s52227" name="Graph" r:id="rId4" imgW="2901600" imgH="4154760" progId="Origin50.Graph">
              <p:embed/>
            </p:oleObj>
          </a:graphicData>
        </a:graphic>
      </p:graphicFrame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57200" y="1508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latin typeface="Cambria" pitchFamily="18" charset="0"/>
              </a:rPr>
              <a:t>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 </a:t>
            </a:r>
            <a:r>
              <a:rPr lang="ru-RU" sz="2000" dirty="0" smtClean="0">
                <a:latin typeface="Cambria" pitchFamily="18" charset="0"/>
              </a:rPr>
              <a:t>зависит от природы оксидов </a:t>
            </a:r>
            <a:r>
              <a:rPr lang="en-US" sz="2000" dirty="0" err="1" smtClean="0">
                <a:latin typeface="Cambria" pitchFamily="18" charset="0"/>
              </a:rPr>
              <a:t>Mn</a:t>
            </a:r>
            <a:r>
              <a:rPr lang="en-US" sz="2000" dirty="0" smtClean="0">
                <a:latin typeface="Cambria" pitchFamily="18" charset="0"/>
              </a:rPr>
              <a:t> and </a:t>
            </a:r>
            <a:r>
              <a:rPr lang="ru-RU" sz="2000" dirty="0" smtClean="0">
                <a:latin typeface="Cambria" pitchFamily="18" charset="0"/>
              </a:rPr>
              <a:t>загрузки</a:t>
            </a:r>
            <a:endParaRPr lang="en-US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Загрузка увеличивается </a:t>
            </a:r>
            <a:r>
              <a:rPr lang="en-US" sz="2000" dirty="0" smtClean="0">
                <a:latin typeface="Cambria" pitchFamily="18" charset="0"/>
              </a:rPr>
              <a:t>– </a:t>
            </a:r>
            <a:r>
              <a:rPr lang="ru-RU" sz="2000" dirty="0" smtClean="0">
                <a:latin typeface="Cambria" pitchFamily="18" charset="0"/>
              </a:rPr>
              <a:t>выход </a:t>
            </a:r>
            <a:r>
              <a:rPr lang="en-US" sz="2000" dirty="0" smtClean="0">
                <a:latin typeface="Cambria" pitchFamily="18" charset="0"/>
              </a:rPr>
              <a:t> 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выход уменьшается </a:t>
            </a:r>
            <a:endParaRPr lang="en-US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rgbClr val="00B0F0"/>
                </a:solidFill>
                <a:latin typeface="Cambria" pitchFamily="18" charset="0"/>
              </a:rPr>
              <a:t>Mn</a:t>
            </a:r>
            <a:r>
              <a:rPr lang="en-US" sz="2000" baseline="-25000" dirty="0" smtClean="0">
                <a:solidFill>
                  <a:srgbClr val="00B0F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solidFill>
                  <a:srgbClr val="00B0F0"/>
                </a:solidFill>
                <a:latin typeface="Cambria" pitchFamily="18" charset="0"/>
              </a:rPr>
              <a:t>O</a:t>
            </a:r>
            <a:r>
              <a:rPr lang="en-US" sz="2000" baseline="-25000" dirty="0" smtClean="0">
                <a:solidFill>
                  <a:srgbClr val="00B0F0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latin typeface="Cambria" pitchFamily="18" charset="0"/>
              </a:rPr>
              <a:t> – </a:t>
            </a:r>
            <a:r>
              <a:rPr lang="ru-RU" sz="2000" dirty="0" smtClean="0">
                <a:latin typeface="Cambria" pitchFamily="18" charset="0"/>
              </a:rPr>
              <a:t>небольшое количество </a:t>
            </a:r>
            <a:r>
              <a:rPr lang="en-US" sz="2000" dirty="0" smtClean="0">
                <a:latin typeface="Cambria" pitchFamily="18" charset="0"/>
              </a:rPr>
              <a:t>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 </a:t>
            </a:r>
            <a:r>
              <a:rPr lang="ru-RU" sz="2000" dirty="0" smtClean="0">
                <a:latin typeface="Cambria" pitchFamily="18" charset="0"/>
              </a:rPr>
              <a:t>для всех загрузок</a:t>
            </a:r>
            <a:endParaRPr lang="ru-RU" sz="2000" baseline="30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chemeClr val="accent6"/>
                </a:solidFill>
                <a:latin typeface="Cambria" pitchFamily="18" charset="0"/>
              </a:rPr>
              <a:t>La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8</a:t>
            </a:r>
            <a:r>
              <a:rPr lang="en-US" sz="2000" dirty="0" smtClean="0">
                <a:solidFill>
                  <a:schemeClr val="accent6"/>
                </a:solidFill>
                <a:latin typeface="Cambria" pitchFamily="18" charset="0"/>
              </a:rPr>
              <a:t>Sr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solidFill>
                  <a:schemeClr val="accent6"/>
                </a:solidFill>
                <a:latin typeface="Cambria" pitchFamily="18" charset="0"/>
              </a:rPr>
              <a:t>MnO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dirty="0" smtClean="0">
                <a:solidFill>
                  <a:schemeClr val="accent3"/>
                </a:solidFill>
                <a:latin typeface="Cambria" pitchFamily="18" charset="0"/>
              </a:rPr>
              <a:t>Mn</a:t>
            </a:r>
            <a:r>
              <a:rPr lang="en-US" sz="2000" baseline="-25000" dirty="0" smtClean="0">
                <a:solidFill>
                  <a:schemeClr val="accent3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solidFill>
                  <a:schemeClr val="accent3"/>
                </a:solidFill>
                <a:latin typeface="Cambria" pitchFamily="18" charset="0"/>
              </a:rPr>
              <a:t>O</a:t>
            </a:r>
            <a:r>
              <a:rPr lang="en-US" sz="2000" baseline="-25000" dirty="0" smtClean="0">
                <a:solidFill>
                  <a:schemeClr val="accent3"/>
                </a:solidFill>
                <a:latin typeface="Cambria" pitchFamily="18" charset="0"/>
              </a:rPr>
              <a:t>4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-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высокий выход</a:t>
            </a:r>
            <a:r>
              <a:rPr lang="en-US" sz="2000" dirty="0" smtClean="0">
                <a:latin typeface="Cambria" pitchFamily="18" charset="0"/>
              </a:rPr>
              <a:t> 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,</a:t>
            </a:r>
            <a:r>
              <a:rPr lang="en-US" sz="2000" baseline="-2500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  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показывают различное поведение</a:t>
            </a:r>
            <a:endParaRPr lang="ru-RU" sz="2000" dirty="0" smtClean="0">
              <a:latin typeface="Cambria" pitchFamily="18" charset="0"/>
            </a:endParaRP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5867174" y="332656"/>
          <a:ext cx="3276826" cy="4680000"/>
        </p:xfrm>
        <a:graphic>
          <a:graphicData uri="http://schemas.openxmlformats.org/presentationml/2006/ole">
            <p:oleObj spid="_x0000_s52228" name="Graph" r:id="rId5" imgW="2901600" imgH="4154760" progId="Origin50.Graph">
              <p:embed/>
            </p:oleObj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Восстановление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кислорода  на оксидах марганца: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метод вращающегося дискового электрода с кольцом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Object 1"/>
          <p:cNvGraphicFramePr>
            <a:graphicFrameLocks noChangeAspect="1"/>
          </p:cNvGraphicFramePr>
          <p:nvPr/>
        </p:nvGraphicFramePr>
        <p:xfrm>
          <a:off x="0" y="188640"/>
          <a:ext cx="3289554" cy="4680000"/>
        </p:xfrm>
        <a:graphic>
          <a:graphicData uri="http://schemas.openxmlformats.org/presentationml/2006/ole">
            <p:oleObj spid="_x0000_s53250" name="Graph" r:id="rId3" imgW="2901600" imgH="4154760" progId="Origin50.Graph">
              <p:embed/>
            </p:oleObj>
          </a:graphicData>
        </a:graphic>
      </p:graphicFrame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57200" y="1508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Восстановление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кислорода  на оксидах марганца: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метод вращающегося дискового электрода с кольцом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611231"/>
            <a:ext cx="9144000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latin typeface="Cambria" pitchFamily="18" charset="0"/>
              </a:rPr>
              <a:t>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 </a:t>
            </a:r>
            <a:r>
              <a:rPr lang="ru-RU" sz="2000" dirty="0" smtClean="0">
                <a:latin typeface="Cambria" pitchFamily="18" charset="0"/>
              </a:rPr>
              <a:t>зависит от природы оксидов </a:t>
            </a:r>
            <a:r>
              <a:rPr lang="en-US" sz="2000" dirty="0" err="1" smtClean="0">
                <a:latin typeface="Cambria" pitchFamily="18" charset="0"/>
              </a:rPr>
              <a:t>Mn</a:t>
            </a:r>
            <a:r>
              <a:rPr lang="en-US" sz="2000" dirty="0" smtClean="0">
                <a:latin typeface="Cambria" pitchFamily="18" charset="0"/>
              </a:rPr>
              <a:t> and </a:t>
            </a:r>
            <a:r>
              <a:rPr lang="ru-RU" sz="2000" dirty="0" smtClean="0">
                <a:latin typeface="Cambria" pitchFamily="18" charset="0"/>
              </a:rPr>
              <a:t>загрузки</a:t>
            </a:r>
            <a:endParaRPr lang="en-US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Загрузка увеличивается </a:t>
            </a:r>
            <a:r>
              <a:rPr lang="en-US" sz="2000" dirty="0" smtClean="0">
                <a:latin typeface="Cambria" pitchFamily="18" charset="0"/>
              </a:rPr>
              <a:t>– </a:t>
            </a:r>
            <a:r>
              <a:rPr lang="ru-RU" sz="2000" dirty="0" smtClean="0">
                <a:latin typeface="Cambria" pitchFamily="18" charset="0"/>
              </a:rPr>
              <a:t>выход </a:t>
            </a:r>
            <a:r>
              <a:rPr lang="en-US" sz="2000" dirty="0" smtClean="0">
                <a:latin typeface="Cambria" pitchFamily="18" charset="0"/>
              </a:rPr>
              <a:t> 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выход уменьшается </a:t>
            </a:r>
            <a:endParaRPr lang="en-US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rgbClr val="00B0F0"/>
                </a:solidFill>
                <a:latin typeface="Cambria" pitchFamily="18" charset="0"/>
              </a:rPr>
              <a:t>Mn</a:t>
            </a:r>
            <a:r>
              <a:rPr lang="en-US" sz="2000" baseline="-25000" dirty="0" smtClean="0">
                <a:solidFill>
                  <a:srgbClr val="00B0F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solidFill>
                  <a:srgbClr val="00B0F0"/>
                </a:solidFill>
                <a:latin typeface="Cambria" pitchFamily="18" charset="0"/>
              </a:rPr>
              <a:t>O</a:t>
            </a:r>
            <a:r>
              <a:rPr lang="en-US" sz="2000" baseline="-25000" dirty="0" smtClean="0">
                <a:solidFill>
                  <a:srgbClr val="00B0F0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latin typeface="Cambria" pitchFamily="18" charset="0"/>
              </a:rPr>
              <a:t> – </a:t>
            </a:r>
            <a:r>
              <a:rPr lang="ru-RU" sz="2000" dirty="0" smtClean="0">
                <a:latin typeface="Cambria" pitchFamily="18" charset="0"/>
              </a:rPr>
              <a:t>небольшое количество </a:t>
            </a:r>
            <a:r>
              <a:rPr lang="en-US" sz="2000" dirty="0" smtClean="0">
                <a:latin typeface="Cambria" pitchFamily="18" charset="0"/>
              </a:rPr>
              <a:t>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 </a:t>
            </a:r>
            <a:r>
              <a:rPr lang="ru-RU" sz="2000" dirty="0" smtClean="0">
                <a:latin typeface="Cambria" pitchFamily="18" charset="0"/>
              </a:rPr>
              <a:t>для всех загрузок</a:t>
            </a:r>
            <a:endParaRPr lang="ru-RU" sz="2000" baseline="30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chemeClr val="accent6"/>
                </a:solidFill>
                <a:latin typeface="Cambria" pitchFamily="18" charset="0"/>
              </a:rPr>
              <a:t>La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8</a:t>
            </a:r>
            <a:r>
              <a:rPr lang="en-US" sz="2000" dirty="0" smtClean="0">
                <a:solidFill>
                  <a:schemeClr val="accent6"/>
                </a:solidFill>
                <a:latin typeface="Cambria" pitchFamily="18" charset="0"/>
              </a:rPr>
              <a:t>Sr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solidFill>
                  <a:schemeClr val="accent6"/>
                </a:solidFill>
                <a:latin typeface="Cambria" pitchFamily="18" charset="0"/>
              </a:rPr>
              <a:t>MnO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dirty="0" smtClean="0">
                <a:solidFill>
                  <a:schemeClr val="accent3"/>
                </a:solidFill>
                <a:latin typeface="Cambria" pitchFamily="18" charset="0"/>
              </a:rPr>
              <a:t>Mn</a:t>
            </a:r>
            <a:r>
              <a:rPr lang="en-US" sz="2000" baseline="-25000" dirty="0" smtClean="0">
                <a:solidFill>
                  <a:schemeClr val="accent3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solidFill>
                  <a:schemeClr val="accent3"/>
                </a:solidFill>
                <a:latin typeface="Cambria" pitchFamily="18" charset="0"/>
              </a:rPr>
              <a:t>O</a:t>
            </a:r>
            <a:r>
              <a:rPr lang="en-US" sz="2000" baseline="-25000" dirty="0" smtClean="0">
                <a:solidFill>
                  <a:schemeClr val="accent3"/>
                </a:solidFill>
                <a:latin typeface="Cambria" pitchFamily="18" charset="0"/>
              </a:rPr>
              <a:t>4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-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высокий выход</a:t>
            </a:r>
            <a:r>
              <a:rPr lang="en-US" sz="2000" dirty="0" smtClean="0">
                <a:latin typeface="Cambria" pitchFamily="18" charset="0"/>
              </a:rPr>
              <a:t> 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,</a:t>
            </a:r>
            <a:r>
              <a:rPr lang="en-US" sz="2000" baseline="-2500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  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показывают различное поведение</a:t>
            </a:r>
            <a:endParaRPr lang="ru-RU" sz="2000" dirty="0" smtClean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62329" y="2420888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 smtClean="0">
                <a:solidFill>
                  <a:srgbClr val="00B0F0"/>
                </a:solidFill>
              </a:rPr>
              <a:t>Mn</a:t>
            </a:r>
            <a:r>
              <a:rPr lang="en-US" b="1" baseline="-25000" dirty="0" smtClean="0">
                <a:solidFill>
                  <a:srgbClr val="00B0F0"/>
                </a:solidFill>
              </a:rPr>
              <a:t>2</a:t>
            </a:r>
            <a:r>
              <a:rPr lang="en-US" b="1" dirty="0" smtClean="0">
                <a:solidFill>
                  <a:srgbClr val="00B0F0"/>
                </a:solidFill>
              </a:rPr>
              <a:t>O</a:t>
            </a:r>
            <a:r>
              <a:rPr lang="en-US" b="1" baseline="-25000" dirty="0" smtClean="0">
                <a:solidFill>
                  <a:srgbClr val="00B0F0"/>
                </a:solidFill>
              </a:rPr>
              <a:t>3</a:t>
            </a:r>
          </a:p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Mn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perovskites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30081" y="2708920"/>
            <a:ext cx="822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Mn</a:t>
            </a:r>
            <a:r>
              <a:rPr lang="en-US" b="1" baseline="-25000" dirty="0">
                <a:solidFill>
                  <a:srgbClr val="92D050"/>
                </a:solidFill>
              </a:rPr>
              <a:t>3</a:t>
            </a:r>
            <a:r>
              <a:rPr lang="en-US" b="1" dirty="0">
                <a:solidFill>
                  <a:srgbClr val="92D050"/>
                </a:solidFill>
              </a:rPr>
              <a:t>O</a:t>
            </a:r>
            <a:r>
              <a:rPr lang="en-US" b="1" baseline="-25000" dirty="0">
                <a:solidFill>
                  <a:srgbClr val="92D050"/>
                </a:solidFill>
              </a:rPr>
              <a:t>4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3680" y="2996952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MnOOH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98233" y="2708920"/>
            <a:ext cx="744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MnO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927201" y="2132856"/>
            <a:ext cx="1206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диффузия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14057" y="2132856"/>
            <a:ext cx="1428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химическая</a:t>
            </a:r>
            <a:r>
              <a:rPr lang="en-US" b="1" dirty="0" smtClean="0"/>
              <a:t> 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259632" y="1340768"/>
            <a:ext cx="2084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Медленная стадия</a:t>
            </a:r>
            <a:endParaRPr lang="ru-RU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102207" y="21328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+</a:t>
            </a:r>
            <a:endParaRPr lang="ru-RU" b="1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1034137" y="1700808"/>
            <a:ext cx="864096" cy="3913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2258273" y="1948190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2618313" y="1732166"/>
            <a:ext cx="884946" cy="3193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Влияние вращения</a:t>
            </a:r>
            <a:endParaRPr lang="ru-RU" sz="40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149080"/>
            <a:ext cx="9144000" cy="24006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 smtClean="0">
                <a:latin typeface="Cambria" pitchFamily="18" charset="0"/>
              </a:rPr>
              <a:t>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восстановление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rgbClr val="00B0F0"/>
                </a:solidFill>
                <a:latin typeface="Cambria" pitchFamily="18" charset="0"/>
              </a:rPr>
              <a:t>Mn</a:t>
            </a:r>
            <a:r>
              <a:rPr lang="en-US" sz="2000" baseline="-25000" dirty="0" smtClean="0">
                <a:solidFill>
                  <a:srgbClr val="00B0F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solidFill>
                  <a:srgbClr val="00B0F0"/>
                </a:solidFill>
                <a:latin typeface="Cambria" pitchFamily="18" charset="0"/>
              </a:rPr>
              <a:t>O</a:t>
            </a:r>
            <a:r>
              <a:rPr lang="en-US" sz="2000" baseline="-25000" dirty="0" smtClean="0">
                <a:solidFill>
                  <a:srgbClr val="00B0F0"/>
                </a:solidFill>
                <a:latin typeface="Cambria" pitchFamily="18" charset="0"/>
              </a:rPr>
              <a:t>3 </a:t>
            </a: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достигается предельного тока который зависит от скорости вращения – </a:t>
            </a:r>
            <a:r>
              <a:rPr lang="ru-RU" sz="2000" dirty="0" err="1" smtClean="0">
                <a:solidFill>
                  <a:schemeClr val="tx1"/>
                </a:solidFill>
                <a:latin typeface="Cambria" pitchFamily="18" charset="0"/>
              </a:rPr>
              <a:t>дифф</a:t>
            </a: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 ограничение</a:t>
            </a:r>
            <a:endParaRPr lang="en-US" sz="2000" b="1" dirty="0" smtClean="0">
              <a:solidFill>
                <a:schemeClr val="tx1"/>
              </a:solidFill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chemeClr val="accent3"/>
                </a:solidFill>
                <a:latin typeface="Cambria" pitchFamily="18" charset="0"/>
              </a:rPr>
              <a:t>Mn</a:t>
            </a:r>
            <a:r>
              <a:rPr lang="en-US" sz="2000" baseline="-25000" dirty="0" smtClean="0">
                <a:solidFill>
                  <a:schemeClr val="accent3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solidFill>
                  <a:schemeClr val="accent3"/>
                </a:solidFill>
                <a:latin typeface="Cambria" pitchFamily="18" charset="0"/>
              </a:rPr>
              <a:t>O</a:t>
            </a:r>
            <a:r>
              <a:rPr lang="en-US" sz="2000" baseline="-25000" dirty="0" smtClean="0">
                <a:solidFill>
                  <a:schemeClr val="accent3"/>
                </a:solidFill>
                <a:latin typeface="Cambria" pitchFamily="18" charset="0"/>
              </a:rPr>
              <a:t>4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– </a:t>
            </a: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ток не зависит от скорости вращения 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– </a:t>
            </a:r>
            <a:r>
              <a:rPr lang="ru-RU" sz="2000" b="1" dirty="0" smtClean="0">
                <a:solidFill>
                  <a:schemeClr val="tx1"/>
                </a:solidFill>
                <a:latin typeface="Cambria" pitchFamily="18" charset="0"/>
              </a:rPr>
              <a:t>медленная химическая стадия </a:t>
            </a:r>
            <a:r>
              <a:rPr lang="en-US" sz="2000" b="1" dirty="0" smtClean="0">
                <a:solidFill>
                  <a:schemeClr val="tx1"/>
                </a:solidFill>
                <a:latin typeface="Cambria" pitchFamily="18" charset="0"/>
              </a:rPr>
              <a:t>(5)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Cambria" pitchFamily="18" charset="0"/>
              </a:rPr>
              <a:t>2  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- </a:t>
            </a:r>
            <a:r>
              <a:rPr lang="ru-RU" sz="2000" b="1" dirty="0" smtClean="0">
                <a:solidFill>
                  <a:schemeClr val="tx1"/>
                </a:solidFill>
                <a:latin typeface="Cambria" pitchFamily="18" charset="0"/>
              </a:rPr>
              <a:t>промежуточный случай</a:t>
            </a:r>
            <a:endParaRPr lang="en-US" sz="2000" b="1" dirty="0" smtClean="0">
              <a:solidFill>
                <a:schemeClr val="tx1"/>
              </a:solidFill>
              <a:latin typeface="Cambria" pitchFamily="18" charset="0"/>
            </a:endParaRPr>
          </a:p>
        </p:txBody>
      </p:sp>
      <p:pic>
        <p:nvPicPr>
          <p:cNvPr id="18" name="Image 1" descr="Mechanism_new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6585" y="1052736"/>
            <a:ext cx="3825895" cy="293269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59909" y="692696"/>
          <a:ext cx="8532571" cy="5431347"/>
        </p:xfrm>
        <a:graphic>
          <a:graphicData uri="http://schemas.openxmlformats.org/presentationml/2006/ole">
            <p:oleObj spid="_x0000_s54274" name="Graph" r:id="rId3" imgW="4023360" imgH="2560320" progId="Origin50.Graph">
              <p:embed/>
            </p:oleObj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36512" y="-171400"/>
            <a:ext cx="9144000" cy="141763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3366FF"/>
                </a:solidFill>
                <a:latin typeface="Cambria" pitchFamily="18" charset="0"/>
              </a:rPr>
              <a:t>Влияние концентрации </a:t>
            </a:r>
            <a:r>
              <a:rPr lang="en-US" sz="3200" b="1" dirty="0" smtClean="0">
                <a:solidFill>
                  <a:srgbClr val="3366FF"/>
                </a:solidFill>
                <a:latin typeface="Cambria" pitchFamily="18" charset="0"/>
              </a:rPr>
              <a:t>H</a:t>
            </a:r>
            <a:r>
              <a:rPr lang="en-US" sz="3200" b="1" baseline="-25000" dirty="0" smtClean="0">
                <a:solidFill>
                  <a:srgbClr val="3366FF"/>
                </a:solidFill>
                <a:latin typeface="Cambria" pitchFamily="18" charset="0"/>
              </a:rPr>
              <a:t>2</a:t>
            </a:r>
            <a:r>
              <a:rPr lang="en-US" sz="3200" b="1" dirty="0" smtClean="0">
                <a:solidFill>
                  <a:srgbClr val="3366FF"/>
                </a:solidFill>
                <a:latin typeface="Cambria" pitchFamily="18" charset="0"/>
              </a:rPr>
              <a:t>O</a:t>
            </a:r>
            <a:r>
              <a:rPr lang="en-US" sz="3200" b="1" baseline="-25000" dirty="0" smtClean="0">
                <a:solidFill>
                  <a:srgbClr val="3366FF"/>
                </a:solidFill>
                <a:latin typeface="Cambria" pitchFamily="18" charset="0"/>
              </a:rPr>
              <a:t>2</a:t>
            </a:r>
            <a:r>
              <a:rPr lang="en-US" sz="3200" b="1" dirty="0" smtClean="0">
                <a:solidFill>
                  <a:srgbClr val="3366FF"/>
                </a:solidFill>
                <a:latin typeface="Cambria" pitchFamily="18" charset="0"/>
              </a:rPr>
              <a:t> </a:t>
            </a:r>
            <a:r>
              <a:rPr lang="ru-RU" sz="3200" b="1" dirty="0" smtClean="0">
                <a:solidFill>
                  <a:srgbClr val="3366FF"/>
                </a:solidFill>
                <a:latin typeface="Cambria" pitchFamily="18" charset="0"/>
              </a:rPr>
              <a:t>на реакции восстановления и окисления перекиси</a:t>
            </a:r>
            <a:endParaRPr lang="ru-RU" sz="3200" b="1" dirty="0">
              <a:solidFill>
                <a:srgbClr val="3366FF"/>
              </a:solidFill>
              <a:latin typeface="Cambr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7889" y="2708920"/>
            <a:ext cx="89639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latin typeface="Cambria" pitchFamily="18" charset="0"/>
              </a:rPr>
              <a:t>Mn</a:t>
            </a:r>
            <a:r>
              <a:rPr lang="en-US" b="1" baseline="-25000" dirty="0" smtClean="0">
                <a:latin typeface="Cambria" pitchFamily="18" charset="0"/>
              </a:rPr>
              <a:t>2</a:t>
            </a:r>
            <a:r>
              <a:rPr lang="en-US" b="1" dirty="0" smtClean="0">
                <a:latin typeface="Cambria" pitchFamily="18" charset="0"/>
              </a:rPr>
              <a:t>O</a:t>
            </a:r>
            <a:r>
              <a:rPr lang="en-US" b="1" baseline="-25000" dirty="0" smtClean="0">
                <a:latin typeface="Cambria" pitchFamily="18" charset="0"/>
              </a:rPr>
              <a:t>3 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20272" y="5229200"/>
            <a:ext cx="85792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Mn</a:t>
            </a:r>
            <a:r>
              <a:rPr lang="en-US" b="1" baseline="-25000" dirty="0" smtClean="0"/>
              <a:t>3</a:t>
            </a:r>
            <a:r>
              <a:rPr lang="en-US" b="1" dirty="0" smtClean="0"/>
              <a:t>O</a:t>
            </a:r>
            <a:r>
              <a:rPr lang="en-US" b="1" baseline="-25000" dirty="0" smtClean="0"/>
              <a:t>4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2636912"/>
            <a:ext cx="77136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latin typeface="Cambria" pitchFamily="18" charset="0"/>
              </a:rPr>
              <a:t>MnO</a:t>
            </a:r>
            <a:r>
              <a:rPr lang="en-US" b="1" baseline="-25000" dirty="0" smtClean="0">
                <a:latin typeface="Cambria" pitchFamily="18" charset="0"/>
              </a:rPr>
              <a:t>2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5229200"/>
            <a:ext cx="100700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err="1" smtClean="0">
                <a:latin typeface="Cambria" pitchFamily="18" charset="0"/>
              </a:rPr>
              <a:t>MnOOH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6093296"/>
            <a:ext cx="8568952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концентрация</a:t>
            </a:r>
            <a:r>
              <a:rPr lang="en-US" sz="2000" dirty="0" smtClean="0">
                <a:latin typeface="Cambria" pitchFamily="18" charset="0"/>
              </a:rPr>
              <a:t> of H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dirty="0" smtClean="0">
                <a:latin typeface="Cambria" pitchFamily="18" charset="0"/>
              </a:rPr>
              <a:t>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увеличивается </a:t>
            </a:r>
            <a:r>
              <a:rPr lang="en-US" sz="2000" dirty="0" smtClean="0">
                <a:latin typeface="Cambria" pitchFamily="18" charset="0"/>
              </a:rPr>
              <a:t>- </a:t>
            </a:r>
            <a:r>
              <a:rPr lang="ru-RU" sz="2000" dirty="0" err="1" smtClean="0">
                <a:latin typeface="Cambria" pitchFamily="18" charset="0"/>
              </a:rPr>
              <a:t>E</a:t>
            </a:r>
            <a:r>
              <a:rPr lang="ru-RU" sz="2000" baseline="-25000" dirty="0" err="1" smtClean="0">
                <a:latin typeface="Cambria" pitchFamily="18" charset="0"/>
              </a:rPr>
              <a:t>mix</a:t>
            </a:r>
            <a:r>
              <a:rPr lang="ru-RU" sz="2000" dirty="0" smtClean="0">
                <a:latin typeface="Cambria" pitchFamily="18" charset="0"/>
              </a:rPr>
              <a:t> смещается отрицательнее  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z="1800" b="1" smtClean="0"/>
              <a:pPr/>
              <a:t>37</a:t>
            </a:fld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38</a:t>
            </a:fld>
            <a:endParaRPr lang="ru-RU"/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323528" y="1214445"/>
          <a:ext cx="3816424" cy="5643555"/>
        </p:xfrm>
        <a:graphic>
          <a:graphicData uri="http://schemas.openxmlformats.org/presentationml/2006/ole">
            <p:oleObj spid="_x0000_s58370" name="Graph" r:id="rId3" imgW="2560320" imgH="2926080" progId="Origin50.Graph">
              <p:embed/>
            </p:oleObj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55945" y="490662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 smtClean="0">
                <a:solidFill>
                  <a:srgbClr val="00B0F0"/>
                </a:solidFill>
              </a:rPr>
              <a:t>Mn</a:t>
            </a:r>
            <a:r>
              <a:rPr lang="en-US" baseline="-25000" dirty="0" smtClean="0">
                <a:solidFill>
                  <a:srgbClr val="00B0F0"/>
                </a:solidFill>
              </a:rPr>
              <a:t>2</a:t>
            </a:r>
            <a:r>
              <a:rPr lang="en-US" dirty="0" smtClean="0">
                <a:solidFill>
                  <a:srgbClr val="00B0F0"/>
                </a:solidFill>
              </a:rPr>
              <a:t>O</a:t>
            </a:r>
            <a:r>
              <a:rPr lang="en-US" baseline="-25000" dirty="0" smtClean="0">
                <a:solidFill>
                  <a:srgbClr val="00B0F0"/>
                </a:solidFill>
              </a:rPr>
              <a:t>3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Mn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perovskites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75086" y="260648"/>
            <a:ext cx="69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E mix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34926" y="908720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Mn</a:t>
            </a:r>
            <a:r>
              <a:rPr lang="en-US" baseline="-25000" dirty="0">
                <a:solidFill>
                  <a:srgbClr val="00B050"/>
                </a:solidFill>
              </a:rPr>
              <a:t>3</a:t>
            </a:r>
            <a:r>
              <a:rPr lang="en-US" dirty="0">
                <a:solidFill>
                  <a:srgbClr val="00B050"/>
                </a:solidFill>
              </a:rPr>
              <a:t>O</a:t>
            </a:r>
            <a:r>
              <a:rPr lang="en-US" baseline="-25000" dirty="0">
                <a:solidFill>
                  <a:srgbClr val="00B050"/>
                </a:solidFill>
              </a:rPr>
              <a:t>4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8525" y="1196752"/>
            <a:ext cx="95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MnOOH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03078" y="908720"/>
            <a:ext cx="73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MnO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47094" y="1196752"/>
            <a:ext cx="38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Pt</a:t>
            </a:r>
            <a:endParaRPr lang="ru-RU" b="1" dirty="0"/>
          </a:p>
        </p:txBody>
      </p:sp>
      <p:cxnSp>
        <p:nvCxnSpPr>
          <p:cNvPr id="10" name="Прямая со стрелкой 9"/>
          <p:cNvCxnSpPr>
            <a:stCxn id="5" idx="1"/>
          </p:cNvCxnSpPr>
          <p:nvPr/>
        </p:nvCxnSpPr>
        <p:spPr>
          <a:xfrm flipH="1">
            <a:off x="3110990" y="445314"/>
            <a:ext cx="864096" cy="39139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335126" y="692696"/>
            <a:ext cx="0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695166" y="476672"/>
            <a:ext cx="884946" cy="31939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3419872" y="1556792"/>
          <a:ext cx="9505056" cy="6768752"/>
        </p:xfrm>
        <a:graphic>
          <a:graphicData uri="http://schemas.openxmlformats.org/presentationml/2006/ole">
            <p:oleObj spid="_x0000_s16386" name="Graph" r:id="rId3" imgW="4153680" imgH="2901600" progId="Origin50.Graph">
              <p:embed/>
            </p:oleObj>
          </a:graphicData>
        </a:graphic>
      </p:graphicFrame>
      <p:pic>
        <p:nvPicPr>
          <p:cNvPr id="16" name="Image 1" descr="Mechanism_new.ti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584" y="2492896"/>
            <a:ext cx="3825895" cy="2932690"/>
          </a:xfrm>
          <a:prstGeom prst="rect">
            <a:avLst/>
          </a:prstGeom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3416" y="288305"/>
            <a:ext cx="8955088" cy="6669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Эксперимент: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       </a:t>
            </a:r>
            <a:r>
              <a:rPr kumimoji="0" lang="ru-RU" sz="21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</a:rPr>
              <a:t>ЦВА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</a:rPr>
              <a:t>, 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</a:rPr>
              <a:t>вращающийся дисковый электрод</a:t>
            </a: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</a:rPr>
              <a:t>, </a:t>
            </a:r>
            <a:endParaRPr kumimoji="0" lang="ru-RU" sz="2100" b="0" i="0" u="none" strike="noStrike" kern="1200" cap="none" spc="0" normalizeH="0" baseline="0" noProof="0" dirty="0" smtClean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100" dirty="0">
                <a:solidFill>
                  <a:srgbClr val="3366FF"/>
                </a:solidFill>
                <a:latin typeface="Cambria" pitchFamily="18" charset="0"/>
              </a:rPr>
              <a:t>	</a:t>
            </a:r>
            <a:r>
              <a:rPr lang="ru-RU" sz="2100" dirty="0" smtClean="0">
                <a:solidFill>
                  <a:srgbClr val="3366FF"/>
                </a:solidFill>
                <a:latin typeface="Cambria" pitchFamily="18" charset="0"/>
              </a:rPr>
              <a:t>	</a:t>
            </a:r>
            <a:r>
              <a:rPr lang="ru-RU" sz="2100" dirty="0">
                <a:solidFill>
                  <a:srgbClr val="3366FF"/>
                </a:solidFill>
                <a:latin typeface="Cambria" pitchFamily="18" charset="0"/>
              </a:rPr>
              <a:t> </a:t>
            </a:r>
            <a:r>
              <a:rPr lang="ru-RU" sz="2100" dirty="0" smtClean="0">
                <a:solidFill>
                  <a:srgbClr val="3366FF"/>
                </a:solidFill>
                <a:latin typeface="Cambria" pitchFamily="18" charset="0"/>
              </a:rPr>
              <a:t>                          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</a:rPr>
              <a:t>вращающийся</a:t>
            </a:r>
            <a:r>
              <a:rPr kumimoji="0" lang="ru-RU" sz="2100" b="0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</a:rPr>
              <a:t> дисковый электрод с кольцом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lang="ru-RU" sz="2000" dirty="0">
                <a:latin typeface="Cambria" pitchFamily="18" charset="0"/>
              </a:rPr>
              <a:t>(</a:t>
            </a:r>
            <a:r>
              <a:rPr lang="en-US" sz="2000" dirty="0" smtClean="0">
                <a:latin typeface="Cambria" pitchFamily="18" charset="0"/>
              </a:rPr>
              <a:t>E</a:t>
            </a:r>
            <a:r>
              <a:rPr lang="ru-RU" sz="2000" baseline="-25000" dirty="0" smtClean="0">
                <a:latin typeface="Cambria" pitchFamily="18" charset="0"/>
              </a:rPr>
              <a:t>к</a:t>
            </a:r>
            <a:r>
              <a:rPr lang="ru-RU" sz="2000" dirty="0" smtClean="0">
                <a:latin typeface="Cambria" pitchFamily="18" charset="0"/>
              </a:rPr>
              <a:t> =</a:t>
            </a:r>
            <a:r>
              <a:rPr lang="en-US" sz="2000" dirty="0" smtClean="0">
                <a:latin typeface="Cambria" pitchFamily="18" charset="0"/>
              </a:rPr>
              <a:t>1,23 </a:t>
            </a:r>
            <a:r>
              <a:rPr lang="ru-RU" sz="2000" dirty="0" smtClean="0">
                <a:latin typeface="Cambria" pitchFamily="18" charset="0"/>
              </a:rPr>
              <a:t>В(о</a:t>
            </a:r>
            <a:r>
              <a:rPr lang="fr-FR" sz="2000" dirty="0" smtClean="0">
                <a:latin typeface="Cambria" pitchFamily="18" charset="0"/>
              </a:rPr>
              <a:t>.</a:t>
            </a:r>
            <a:r>
              <a:rPr lang="ru-RU" sz="2000" dirty="0" smtClean="0">
                <a:latin typeface="Cambria" pitchFamily="18" charset="0"/>
              </a:rPr>
              <a:t>в</a:t>
            </a:r>
            <a:r>
              <a:rPr lang="fr-FR" sz="2000" dirty="0" smtClean="0">
                <a:latin typeface="Cambria" pitchFamily="18" charset="0"/>
              </a:rPr>
              <a:t>.</a:t>
            </a:r>
            <a:r>
              <a:rPr lang="ru-RU" sz="2000" dirty="0" smtClean="0">
                <a:latin typeface="Cambria" pitchFamily="18" charset="0"/>
              </a:rPr>
              <a:t>э</a:t>
            </a:r>
            <a:r>
              <a:rPr lang="fr-FR" sz="2000" dirty="0" smtClean="0">
                <a:latin typeface="Cambria" pitchFamily="18" charset="0"/>
              </a:rPr>
              <a:t>.</a:t>
            </a:r>
            <a:r>
              <a:rPr lang="ru-RU" sz="2000" dirty="0" smtClean="0">
                <a:latin typeface="Cambria" pitchFamily="18" charset="0"/>
              </a:rPr>
              <a:t>))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                                                             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10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мВ/с,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w=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400-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25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00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об</a:t>
            </a:r>
            <a:r>
              <a:rPr lang="en-US" sz="1700" noProof="0" dirty="0" smtClean="0">
                <a:latin typeface="Cambria" pitchFamily="18" charset="0"/>
              </a:rPr>
              <a:t>/</a:t>
            </a:r>
            <a:r>
              <a:rPr lang="ru-RU" sz="1700" noProof="0" dirty="0" smtClean="0">
                <a:latin typeface="Cambria" pitchFamily="18" charset="0"/>
              </a:rPr>
              <a:t>мин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dirty="0" smtClean="0"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Электрод: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	</a:t>
            </a:r>
            <a:r>
              <a:rPr lang="ru-RU" sz="2000" b="1" dirty="0">
                <a:latin typeface="Cambria" pitchFamily="18" charset="0"/>
              </a:rPr>
              <a:t> </a:t>
            </a:r>
            <a:r>
              <a:rPr lang="ru-RU" sz="2000" b="1" dirty="0" smtClean="0">
                <a:latin typeface="Cambria" pitchFamily="18" charset="0"/>
              </a:rPr>
              <a:t>        </a:t>
            </a:r>
            <a:r>
              <a:rPr lang="ru-RU" sz="2000" dirty="0" err="1" smtClean="0">
                <a:latin typeface="Cambria" pitchFamily="18" charset="0"/>
              </a:rPr>
              <a:t>Стеклоуглерод</a:t>
            </a:r>
            <a:r>
              <a:rPr lang="ru-RU" sz="2000" dirty="0" smtClean="0">
                <a:latin typeface="Cambria" pitchFamily="18" charset="0"/>
              </a:rPr>
              <a:t> с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нанесенной тонкой пленкой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			  </a:t>
            </a:r>
            <a:r>
              <a:rPr lang="ru-RU" sz="2000" dirty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    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Оксид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+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</a:rPr>
              <a:t> Углерод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Carbon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Sibunit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65 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g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-1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            </a:t>
            </a:r>
            <a:endParaRPr lang="ru-RU" dirty="0"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ru-RU" noProof="0" dirty="0" smtClean="0"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noProof="0" dirty="0" smtClean="0">
                <a:latin typeface="Cambria" pitchFamily="18" charset="0"/>
              </a:rPr>
              <a:t>			</a:t>
            </a:r>
            <a:r>
              <a:rPr lang="ru-RU" sz="1900" b="1" noProof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Оксиды</a:t>
            </a:r>
            <a:r>
              <a:rPr lang="ru-RU" noProof="0" dirty="0" smtClean="0">
                <a:latin typeface="Cambria" pitchFamily="18" charset="0"/>
              </a:rPr>
              <a:t>: </a:t>
            </a:r>
          </a:p>
          <a:p>
            <a:pPr marL="2171700" lvl="4" indent="-342900">
              <a:spcBef>
                <a:spcPct val="20000"/>
              </a:spcBef>
              <a:buFontTx/>
              <a:buChar char="-"/>
              <a:defRPr/>
            </a:pPr>
            <a:r>
              <a:rPr lang="ru-RU" noProof="0" dirty="0" smtClean="0">
                <a:latin typeface="Cambria" pitchFamily="18" charset="0"/>
              </a:rPr>
              <a:t>перовскиты: </a:t>
            </a:r>
            <a:r>
              <a:rPr lang="en-US" noProof="0" dirty="0" smtClean="0">
                <a:latin typeface="Cambria" pitchFamily="18" charset="0"/>
              </a:rPr>
              <a:t>LaCoO</a:t>
            </a:r>
            <a:r>
              <a:rPr lang="en-US" baseline="-25000" noProof="0" dirty="0" smtClean="0">
                <a:latin typeface="Cambria" pitchFamily="18" charset="0"/>
              </a:rPr>
              <a:t>3</a:t>
            </a:r>
            <a:r>
              <a:rPr lang="en-US" noProof="0" dirty="0" smtClean="0">
                <a:latin typeface="Cambria" pitchFamily="18" charset="0"/>
              </a:rPr>
              <a:t>,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La</a:t>
            </a:r>
            <a:r>
              <a:rPr kumimoji="0" lang="en-US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0.8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Ca</a:t>
            </a:r>
            <a:r>
              <a:rPr kumimoji="0" lang="en-US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0.2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MnO</a:t>
            </a:r>
            <a:r>
              <a:rPr kumimoji="0" lang="en-US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3 , </a:t>
            </a:r>
            <a:r>
              <a:rPr lang="en-US" dirty="0" smtClean="0">
                <a:latin typeface="Cambria" pitchFamily="18" charset="0"/>
              </a:rPr>
              <a:t>LaMnO</a:t>
            </a:r>
            <a:r>
              <a:rPr lang="en-US" baseline="-25000" dirty="0" smtClean="0">
                <a:latin typeface="Cambria" pitchFamily="18" charset="0"/>
              </a:rPr>
              <a:t>3 , </a:t>
            </a:r>
            <a:r>
              <a:rPr lang="en-US" dirty="0" smtClean="0">
                <a:latin typeface="Cambria" pitchFamily="18" charset="0"/>
              </a:rPr>
              <a:t>PrMnO</a:t>
            </a:r>
            <a:r>
              <a:rPr lang="en-US" baseline="-25000" dirty="0" smtClean="0">
                <a:latin typeface="Cambria" pitchFamily="18" charset="0"/>
              </a:rPr>
              <a:t>3 ,</a:t>
            </a:r>
            <a:r>
              <a:rPr lang="en-US" dirty="0" smtClean="0">
                <a:latin typeface="Cambria" pitchFamily="18" charset="0"/>
              </a:rPr>
              <a:t>Ca</a:t>
            </a:r>
            <a:r>
              <a:rPr lang="en-US" baseline="-25000" dirty="0" smtClean="0">
                <a:latin typeface="Cambria" pitchFamily="18" charset="0"/>
              </a:rPr>
              <a:t>0.9</a:t>
            </a:r>
            <a:r>
              <a:rPr lang="en-US" dirty="0" smtClean="0">
                <a:latin typeface="Cambria" pitchFamily="18" charset="0"/>
              </a:rPr>
              <a:t>Dy</a:t>
            </a:r>
            <a:r>
              <a:rPr lang="en-US" baseline="-25000" dirty="0" smtClean="0">
                <a:latin typeface="Cambria" pitchFamily="18" charset="0"/>
              </a:rPr>
              <a:t>0.1</a:t>
            </a:r>
            <a:r>
              <a:rPr lang="en-US" dirty="0" smtClean="0">
                <a:latin typeface="Cambria" pitchFamily="18" charset="0"/>
              </a:rPr>
              <a:t>MnO</a:t>
            </a:r>
            <a:r>
              <a:rPr lang="en-US" baseline="-25000" dirty="0" smtClean="0">
                <a:latin typeface="Cambria" pitchFamily="18" charset="0"/>
              </a:rPr>
              <a:t>3</a:t>
            </a:r>
            <a:endParaRPr kumimoji="0" lang="ru-RU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2171700" lvl="4" indent="-342900">
              <a:spcBef>
                <a:spcPct val="20000"/>
              </a:spcBef>
              <a:buFontTx/>
              <a:buChar char="-"/>
              <a:defRPr/>
            </a:pPr>
            <a:r>
              <a:rPr lang="en-US" dirty="0" smtClean="0">
                <a:latin typeface="Cambria" pitchFamily="18" charset="0"/>
              </a:rPr>
              <a:t>Mn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3</a:t>
            </a:r>
            <a:r>
              <a:rPr lang="ru-RU" baseline="-25000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(6 образцов</a:t>
            </a:r>
            <a:r>
              <a:rPr lang="en-US" dirty="0" smtClean="0">
                <a:latin typeface="Cambria" pitchFamily="18" charset="0"/>
              </a:rPr>
              <a:t>, </a:t>
            </a:r>
            <a:r>
              <a:rPr lang="ru-RU" dirty="0" smtClean="0">
                <a:latin typeface="Cambria" pitchFamily="18" charset="0"/>
              </a:rPr>
              <a:t>полученных разными методами)</a:t>
            </a:r>
          </a:p>
          <a:p>
            <a:pPr marL="2171700" lvl="4" indent="-342900">
              <a:spcBef>
                <a:spcPct val="20000"/>
              </a:spcBef>
              <a:buFontTx/>
              <a:buChar char="-"/>
              <a:defRPr/>
            </a:pPr>
            <a:r>
              <a:rPr lang="en-US" dirty="0" err="1" smtClean="0">
                <a:latin typeface="Cambria" pitchFamily="18" charset="0"/>
              </a:rPr>
              <a:t>MnOOH</a:t>
            </a:r>
            <a:endParaRPr lang="ru-RU" dirty="0" smtClean="0">
              <a:latin typeface="Cambria" pitchFamily="18" charset="0"/>
            </a:endParaRPr>
          </a:p>
          <a:p>
            <a:pPr marL="2171700" lvl="4" indent="-342900">
              <a:spcBef>
                <a:spcPct val="20000"/>
              </a:spcBef>
              <a:buFontTx/>
              <a:buChar char="-"/>
              <a:defRPr/>
            </a:pPr>
            <a:r>
              <a:rPr lang="en-US" dirty="0">
                <a:latin typeface="Cambria" pitchFamily="18" charset="0"/>
              </a:rPr>
              <a:t>MnO</a:t>
            </a:r>
            <a:r>
              <a:rPr lang="en-US" baseline="-25000" dirty="0">
                <a:latin typeface="Cambria" pitchFamily="18" charset="0"/>
              </a:rPr>
              <a:t>2</a:t>
            </a:r>
            <a:r>
              <a:rPr lang="ru-RU" baseline="-25000" dirty="0">
                <a:latin typeface="Cambria" pitchFamily="18" charset="0"/>
              </a:rPr>
              <a:t> </a:t>
            </a:r>
            <a:r>
              <a:rPr lang="ru-RU" dirty="0">
                <a:latin typeface="Cambria" pitchFamily="18" charset="0"/>
              </a:rPr>
              <a:t>полученный из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err="1" smtClean="0">
                <a:latin typeface="Cambria" pitchFamily="18" charset="0"/>
              </a:rPr>
              <a:t>MnOOH</a:t>
            </a:r>
            <a:endParaRPr lang="ru-RU" dirty="0" smtClean="0">
              <a:latin typeface="Cambria" pitchFamily="18" charset="0"/>
            </a:endParaRPr>
          </a:p>
          <a:p>
            <a:pPr marL="2171700" lvl="4" indent="-342900">
              <a:spcBef>
                <a:spcPct val="20000"/>
              </a:spcBef>
              <a:buFontTx/>
              <a:buChar char="-"/>
              <a:defRPr/>
            </a:pPr>
            <a:r>
              <a:rPr lang="en-US" dirty="0" smtClean="0">
                <a:latin typeface="Cambria" pitchFamily="18" charset="0"/>
              </a:rPr>
              <a:t>Mn</a:t>
            </a:r>
            <a:r>
              <a:rPr lang="en-US" baseline="-25000" dirty="0" smtClean="0">
                <a:latin typeface="Cambria" pitchFamily="18" charset="0"/>
              </a:rPr>
              <a:t>3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4</a:t>
            </a:r>
          </a:p>
          <a:p>
            <a:pPr marL="2171700" lvl="4" indent="-342900">
              <a:spcBef>
                <a:spcPct val="20000"/>
              </a:spcBef>
              <a:buFontTx/>
              <a:buChar char="-"/>
              <a:defRPr/>
            </a:pPr>
            <a:r>
              <a:rPr lang="en-US" dirty="0" smtClean="0">
                <a:latin typeface="Cambria" pitchFamily="18" charset="0"/>
              </a:rPr>
              <a:t>Fe</a:t>
            </a:r>
            <a:r>
              <a:rPr lang="en-US" baseline="-25000" dirty="0" smtClean="0">
                <a:latin typeface="Cambria" pitchFamily="18" charset="0"/>
              </a:rPr>
              <a:t>x</a:t>
            </a:r>
            <a:r>
              <a:rPr lang="en-US" dirty="0" smtClean="0">
                <a:latin typeface="Cambria" pitchFamily="18" charset="0"/>
              </a:rPr>
              <a:t>Mn</a:t>
            </a:r>
            <a:r>
              <a:rPr lang="en-US" baseline="-25000" dirty="0" smtClean="0">
                <a:latin typeface="Cambria" pitchFamily="18" charset="0"/>
              </a:rPr>
              <a:t>2-x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		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	</a:t>
            </a:r>
            <a:endParaRPr lang="en-US" sz="1600" dirty="0" smtClean="0">
              <a:latin typeface="Cambria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600" dirty="0" smtClean="0">
                <a:latin typeface="Cambria" pitchFamily="18" charset="0"/>
              </a:rPr>
              <a:t>                   Синтез , микроскопия – С.Я. Истомин, Ф. </a:t>
            </a:r>
            <a:r>
              <a:rPr lang="ru-RU" sz="1600" dirty="0" err="1" smtClean="0">
                <a:latin typeface="Cambria" pitchFamily="18" charset="0"/>
              </a:rPr>
              <a:t>Напольский</a:t>
            </a:r>
            <a:r>
              <a:rPr lang="ru-RU" sz="1600" dirty="0" smtClean="0">
                <a:latin typeface="Cambria" pitchFamily="18" charset="0"/>
              </a:rPr>
              <a:t>, Д. Антипин, И. </a:t>
            </a:r>
            <a:r>
              <a:rPr lang="ru-RU" sz="1600" dirty="0" err="1" smtClean="0">
                <a:latin typeface="Cambria" pitchFamily="18" charset="0"/>
              </a:rPr>
              <a:t>Езепов</a:t>
            </a:r>
            <a:endParaRPr lang="ru-RU" sz="1600" dirty="0" smtClean="0">
              <a:latin typeface="Cambria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600" dirty="0" smtClean="0">
                <a:latin typeface="Cambria" pitchFamily="18" charset="0"/>
              </a:rPr>
              <a:t>                   Рентгенография –  Э. Е. Левин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16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Электрод сравнения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	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Hg/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HgO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/1 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NaOH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,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                            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                         потенциалы приведены относительно  о.в.э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noProof="0" dirty="0" smtClean="0">
                <a:latin typeface="Cambria" pitchFamily="18" charset="0"/>
              </a:rPr>
              <a:t>Растворы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:	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	  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1 М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Na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OH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lang="ru-RU" dirty="0" err="1" smtClean="0">
                <a:latin typeface="Cambria" pitchFamily="18" charset="0"/>
              </a:rPr>
              <a:t>дэаэрированный</a:t>
            </a:r>
            <a:r>
              <a:rPr lang="ru-RU" dirty="0" smtClean="0">
                <a:latin typeface="Cambria" pitchFamily="18" charset="0"/>
              </a:rPr>
              <a:t>  </a:t>
            </a:r>
            <a:r>
              <a:rPr lang="en-US" dirty="0" smtClean="0">
                <a:latin typeface="Cambria" pitchFamily="18" charset="0"/>
              </a:rPr>
              <a:t>N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endParaRPr lang="ru-RU" sz="2000" baseline="-25000" dirty="0" smtClean="0">
              <a:latin typeface="Cambria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dirty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                                                              </a:t>
            </a:r>
            <a:r>
              <a:rPr lang="en-US" dirty="0" smtClean="0">
                <a:latin typeface="Cambria" pitchFamily="18" charset="0"/>
              </a:rPr>
              <a:t>  </a:t>
            </a:r>
            <a:r>
              <a:rPr lang="ru-RU" dirty="0" smtClean="0">
                <a:latin typeface="Cambria" pitchFamily="18" charset="0"/>
              </a:rPr>
              <a:t>     1 </a:t>
            </a:r>
            <a:r>
              <a:rPr lang="ru-RU" dirty="0">
                <a:latin typeface="Cambria" pitchFamily="18" charset="0"/>
              </a:rPr>
              <a:t>М </a:t>
            </a:r>
            <a:r>
              <a:rPr lang="en-US" dirty="0" err="1">
                <a:latin typeface="Cambria" pitchFamily="18" charset="0"/>
              </a:rPr>
              <a:t>NaOH</a:t>
            </a:r>
            <a:r>
              <a:rPr lang="ru-RU" dirty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 с добавками </a:t>
            </a:r>
            <a:r>
              <a:rPr lang="en-US" dirty="0" smtClean="0">
                <a:latin typeface="Cambria" pitchFamily="18" charset="0"/>
              </a:rPr>
              <a:t>H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ru-RU" baseline="-25000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(</a:t>
            </a:r>
            <a:r>
              <a:rPr lang="ru-RU" dirty="0" err="1" smtClean="0">
                <a:latin typeface="Cambria" pitchFamily="18" charset="0"/>
              </a:rPr>
              <a:t>с=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0.42 – 326 </a:t>
            </a:r>
            <a:r>
              <a:rPr lang="ru-RU" dirty="0" err="1">
                <a:latin typeface="Cambria" pitchFamily="18" charset="0"/>
              </a:rPr>
              <a:t>мМ</a:t>
            </a:r>
            <a:r>
              <a:rPr lang="ru-RU" dirty="0">
                <a:latin typeface="Cambria" pitchFamily="18" charset="0"/>
              </a:rPr>
              <a:t> </a:t>
            </a:r>
            <a:r>
              <a:rPr lang="en-US" dirty="0">
                <a:latin typeface="Cambria" pitchFamily="18" charset="0"/>
              </a:rPr>
              <a:t>H</a:t>
            </a:r>
            <a:r>
              <a:rPr lang="en-US" baseline="-25000" dirty="0">
                <a:latin typeface="Cambria" pitchFamily="18" charset="0"/>
              </a:rPr>
              <a:t>2</a:t>
            </a:r>
            <a:r>
              <a:rPr lang="en-US" dirty="0">
                <a:latin typeface="Cambria" pitchFamily="18" charset="0"/>
              </a:rPr>
              <a:t>O</a:t>
            </a:r>
            <a:r>
              <a:rPr lang="en-US" baseline="-25000" dirty="0">
                <a:latin typeface="Cambria" pitchFamily="18" charset="0"/>
              </a:rPr>
              <a:t>2 </a:t>
            </a:r>
            <a:r>
              <a:rPr lang="ru-RU" dirty="0" smtClean="0">
                <a:latin typeface="Cambria" pitchFamily="18" charset="0"/>
              </a:rPr>
              <a:t>)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                   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                 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1 М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NaOH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насыщенный 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ru-RU" baseline="-25000" dirty="0" smtClean="0">
                <a:latin typeface="Cambria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itchFamily="18" charset="0"/>
              </a:rPr>
              <a:t> </a:t>
            </a:r>
            <a:endParaRPr kumimoji="0" lang="ru-RU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z="1800" b="1" smtClean="0"/>
              <a:pPr/>
              <a:t>4</a:t>
            </a:fld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нютка\Desktop\PhD\ориджин\2015\paper\July 2015\new_Figure 2_300dpi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6895"/>
            <a:ext cx="6696744" cy="5441105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40</a:t>
            </a:fld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9180511" cy="1462088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00FF"/>
                </a:solidFill>
                <a:latin typeface="Cambria" pitchFamily="18" charset="0"/>
              </a:rPr>
              <a:t>Электрохимическая стабильность: </a:t>
            </a:r>
            <a:r>
              <a:rPr lang="ru-RU" sz="4000" b="1" i="1" dirty="0" err="1" smtClean="0">
                <a:solidFill>
                  <a:srgbClr val="0000FF"/>
                </a:solidFill>
                <a:latin typeface="Cambria" pitchFamily="18" charset="0"/>
              </a:rPr>
              <a:t>ЦВА</a:t>
            </a:r>
            <a:r>
              <a:rPr lang="ru-RU" sz="4000" b="1" i="1" dirty="0" smtClean="0">
                <a:solidFill>
                  <a:srgbClr val="0000FF"/>
                </a:solidFill>
                <a:latin typeface="Cambria" pitchFamily="18" charset="0"/>
              </a:rPr>
              <a:t> в растворе фона :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55576" y="1340767"/>
          <a:ext cx="7632848" cy="4488453"/>
        </p:xfrm>
        <a:graphic>
          <a:graphicData uri="http://schemas.openxmlformats.org/presentationml/2006/ole">
            <p:oleObj spid="_x0000_s4098" name="Graph" r:id="rId3" imgW="4023360" imgH="2560320" progId="Origin50.Graph">
              <p:embed/>
            </p:oleObj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3E24F-27E3-49C3-8989-72713D58652D}" type="slidenum">
              <a:rPr lang="ru-RU" smtClean="0"/>
              <a:pPr/>
              <a:t>42</a:t>
            </a:fld>
            <a:endParaRPr lang="ru-RU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07950" y="1196975"/>
          <a:ext cx="4548188" cy="3168650"/>
        </p:xfrm>
        <a:graphic>
          <a:graphicData uri="http://schemas.openxmlformats.org/presentationml/2006/ole">
            <p:oleObj spid="_x0000_s6146" name="Graph" r:id="rId3" imgW="4136400" imgH="2880720" progId="Origin50.Graph">
              <p:embed/>
            </p:oleObj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278605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Приложение </a:t>
            </a:r>
            <a:b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357958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43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357958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44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35459" y="3789040"/>
            <a:ext cx="360040" cy="1440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2225"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439515" y="3789040"/>
            <a:ext cx="360040" cy="1440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2225"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31203" y="3789040"/>
            <a:ext cx="360040" cy="1440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2225"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35259" y="3789040"/>
            <a:ext cx="360040" cy="14401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2225">
            <a:solidFill>
              <a:schemeClr val="tx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647427" y="5301208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Топливный элемент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1163" y="5301208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Электролизер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7795" y="6228020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</a:t>
            </a:r>
            <a:endParaRPr lang="ru-RU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Круговая стрелка 20"/>
          <p:cNvSpPr/>
          <p:nvPr/>
        </p:nvSpPr>
        <p:spPr>
          <a:xfrm rot="7911705">
            <a:off x="6203798" y="5472375"/>
            <a:ext cx="1519705" cy="118886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876978"/>
              <a:gd name="adj5" fmla="val 22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Круговая стрелка 21"/>
          <p:cNvSpPr/>
          <p:nvPr/>
        </p:nvSpPr>
        <p:spPr>
          <a:xfrm rot="12779371">
            <a:off x="4961290" y="5457646"/>
            <a:ext cx="1541217" cy="1253194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013808"/>
              <a:gd name="adj5" fmla="val 22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1283" y="2998693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(запасание)</a:t>
            </a:r>
            <a:endParaRPr lang="ru-RU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5" name="Круговая стрелка 24"/>
          <p:cNvSpPr/>
          <p:nvPr/>
        </p:nvSpPr>
        <p:spPr>
          <a:xfrm rot="17997479">
            <a:off x="4909822" y="2997649"/>
            <a:ext cx="1519705" cy="118886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006117"/>
              <a:gd name="adj5" fmla="val 22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Круговая стрелка 25"/>
          <p:cNvSpPr/>
          <p:nvPr/>
        </p:nvSpPr>
        <p:spPr>
          <a:xfrm rot="1211466">
            <a:off x="5869797" y="2862647"/>
            <a:ext cx="1519705" cy="118886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006117"/>
              <a:gd name="adj5" fmla="val 221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Стрелка вверх 26"/>
          <p:cNvSpPr/>
          <p:nvPr/>
        </p:nvSpPr>
        <p:spPr>
          <a:xfrm>
            <a:off x="4631203" y="2924944"/>
            <a:ext cx="360040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трелка вверх 27"/>
          <p:cNvSpPr/>
          <p:nvPr/>
        </p:nvSpPr>
        <p:spPr>
          <a:xfrm rot="10800000">
            <a:off x="7439515" y="2924944"/>
            <a:ext cx="360040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4000496" y="2420888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ru-RU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68752" y="2411596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ru-RU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9155" y="1412776"/>
            <a:ext cx="4125782" cy="89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Стрелка вверх 34"/>
          <p:cNvSpPr/>
          <p:nvPr/>
        </p:nvSpPr>
        <p:spPr>
          <a:xfrm rot="5400000">
            <a:off x="6179375" y="1520788"/>
            <a:ext cx="360040" cy="7200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00808"/>
            <a:ext cx="1728192" cy="20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6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628800"/>
            <a:ext cx="2129073" cy="1512168"/>
          </a:xfrm>
          <a:prstGeom prst="rect">
            <a:avLst/>
          </a:prstGeom>
        </p:spPr>
      </p:pic>
      <p:sp>
        <p:nvSpPr>
          <p:cNvPr id="42" name="Стрелка вправо 41"/>
          <p:cNvSpPr/>
          <p:nvPr/>
        </p:nvSpPr>
        <p:spPr>
          <a:xfrm rot="2803896">
            <a:off x="3448614" y="3007335"/>
            <a:ext cx="1187795" cy="394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457265">
            <a:off x="1956812" y="2211784"/>
            <a:ext cx="556439" cy="394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1088"/>
            <a:ext cx="209062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4293096"/>
            <a:ext cx="1152128" cy="191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Стрелка вправо 46"/>
          <p:cNvSpPr/>
          <p:nvPr/>
        </p:nvSpPr>
        <p:spPr>
          <a:xfrm>
            <a:off x="2123728" y="4762868"/>
            <a:ext cx="504056" cy="394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9457564">
            <a:off x="3424667" y="4913269"/>
            <a:ext cx="1173213" cy="394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Cambria" pitchFamily="18" charset="0"/>
              </a:rPr>
              <a:t>Преимущества водородной энергетики</a:t>
            </a:r>
            <a:endParaRPr lang="ru-RU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214546" y="3142709"/>
            <a:ext cx="176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Солнечные батареи</a:t>
            </a:r>
            <a:endParaRPr lang="ru-RU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14480" y="630002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Ветряные мельницы</a:t>
            </a:r>
            <a:endParaRPr lang="ru-RU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957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25232" y="3214686"/>
            <a:ext cx="818768" cy="9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Стрелка вправо 53"/>
          <p:cNvSpPr/>
          <p:nvPr/>
        </p:nvSpPr>
        <p:spPr>
          <a:xfrm rot="18847319">
            <a:off x="7944991" y="3712642"/>
            <a:ext cx="360040" cy="394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7345" name="Picture 1" descr="C:\Users\Анютка\Downloads\getimage_product_en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01" y="4909728"/>
            <a:ext cx="971600" cy="728700"/>
          </a:xfrm>
          <a:prstGeom prst="rect">
            <a:avLst/>
          </a:prstGeom>
          <a:noFill/>
        </p:spPr>
      </p:pic>
      <p:sp>
        <p:nvSpPr>
          <p:cNvPr id="39" name="Стрелка вправо 53"/>
          <p:cNvSpPr/>
          <p:nvPr/>
        </p:nvSpPr>
        <p:spPr>
          <a:xfrm rot="2902548">
            <a:off x="8016525" y="4783254"/>
            <a:ext cx="360040" cy="3943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3416" y="1"/>
            <a:ext cx="8955088" cy="69573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Эксперимент: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	               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Циклическая вольтамперометрия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вращающийся 				               дисковый электрод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,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мВ/с,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w=400-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00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об/мин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6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Электрод: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</a:t>
            </a:r>
            <a:r>
              <a:rPr lang="ru-RU" sz="2000" dirty="0" smtClean="0"/>
              <a:t>Стеклоуглерод с</a:t>
            </a:r>
            <a:r>
              <a:rPr lang="en-US" sz="2000" dirty="0" smtClean="0"/>
              <a:t> </a:t>
            </a:r>
            <a:r>
              <a:rPr lang="ru-RU" sz="2000" dirty="0" smtClean="0"/>
              <a:t>нанесенной тонкой пленкой: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		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оксид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углерод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Carbon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Sibunit 65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La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0.2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LaMnO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PrMnO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Mn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dirty="0" smtClean="0"/>
              <a:t>					MnOOH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	MnO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ru-RU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baseline="-25000" dirty="0" smtClean="0"/>
              <a:t>                                                                                                                                </a:t>
            </a:r>
            <a:r>
              <a:rPr lang="en-US" dirty="0" smtClean="0"/>
              <a:t>Mn</a:t>
            </a:r>
            <a:r>
              <a:rPr lang="ru-RU" baseline="-25000" dirty="0" smtClean="0"/>
              <a:t>3</a:t>
            </a:r>
            <a:r>
              <a:rPr lang="en-US" dirty="0" smtClean="0"/>
              <a:t>O</a:t>
            </a:r>
            <a:r>
              <a:rPr lang="ru-RU" baseline="-25000" dirty="0" smtClean="0"/>
              <a:t>4</a:t>
            </a:r>
            <a:endParaRPr lang="en-US" dirty="0" smtClean="0"/>
          </a:p>
          <a:p>
            <a:pPr marL="342900" lvl="0" indent="-342900">
              <a:spcBef>
                <a:spcPct val="20000"/>
              </a:spcBef>
              <a:defRPr/>
            </a:pPr>
            <a:endParaRPr kumimoji="0" lang="en-US" sz="18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 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_milled – </a:t>
            </a:r>
            <a:r>
              <a:rPr lang="ru-RU" sz="1600" dirty="0" smtClean="0"/>
              <a:t>механически помолот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   Mn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wet1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lang="ru-RU" sz="1600" dirty="0" smtClean="0"/>
              <a:t>получен мокрым способом с интермедиатом </a:t>
            </a:r>
            <a:r>
              <a:rPr lang="en-US" sz="1600" u="sng" dirty="0" smtClean="0"/>
              <a:t>Mn</a:t>
            </a:r>
            <a:r>
              <a:rPr lang="en-US" sz="1600" u="sng" baseline="-25000" dirty="0" smtClean="0"/>
              <a:t>3</a:t>
            </a:r>
            <a:r>
              <a:rPr lang="en-US" sz="1600" u="sng" dirty="0" smtClean="0"/>
              <a:t>O</a:t>
            </a:r>
            <a:r>
              <a:rPr lang="en-US" sz="1600" u="sng" baseline="-25000" dirty="0" smtClean="0"/>
              <a:t>4</a:t>
            </a:r>
            <a:endParaRPr kumimoji="0" lang="ru-RU" sz="1600" b="0" i="0" u="sng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			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   Mn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wet3 -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sz="1600" dirty="0" smtClean="0"/>
              <a:t>получен мокрым способом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/>
              <a:t>                                                                          </a:t>
            </a:r>
            <a:r>
              <a:rPr lang="en-US" sz="1600" dirty="0" smtClean="0"/>
              <a:t>MnOOH - </a:t>
            </a:r>
            <a:r>
              <a:rPr lang="ru-RU" sz="1600" dirty="0" smtClean="0"/>
              <a:t>получен мокрым способом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600" dirty="0" smtClean="0"/>
              <a:t>                                                                          </a:t>
            </a:r>
            <a:r>
              <a:rPr lang="en-US" sz="1600" dirty="0" smtClean="0"/>
              <a:t>MnO</a:t>
            </a:r>
            <a:r>
              <a:rPr lang="en-US" sz="1600" baseline="-25000" dirty="0" smtClean="0"/>
              <a:t>2</a:t>
            </a:r>
            <a:r>
              <a:rPr lang="ru-RU" sz="1600" baseline="-25000" dirty="0" smtClean="0"/>
              <a:t> ,</a:t>
            </a:r>
            <a:r>
              <a:rPr lang="ru-RU" sz="1600" dirty="0" smtClean="0"/>
              <a:t> </a:t>
            </a:r>
            <a:r>
              <a:rPr lang="en-US" sz="1600" dirty="0" smtClean="0"/>
              <a:t>Mn</a:t>
            </a:r>
            <a:r>
              <a:rPr lang="ru-RU" sz="1600" baseline="-25000" dirty="0" smtClean="0"/>
              <a:t>3</a:t>
            </a:r>
            <a:r>
              <a:rPr lang="en-US" sz="1600" dirty="0" smtClean="0"/>
              <a:t>O</a:t>
            </a:r>
            <a:r>
              <a:rPr lang="ru-RU" sz="1600" baseline="-25000" dirty="0" smtClean="0"/>
              <a:t>4</a:t>
            </a:r>
            <a:r>
              <a:rPr lang="ru-RU" sz="1900" baseline="-25000" dirty="0" smtClean="0"/>
              <a:t> </a:t>
            </a:r>
            <a:r>
              <a:rPr lang="ru-RU" sz="1600" dirty="0" smtClean="0"/>
              <a:t>получен из</a:t>
            </a:r>
            <a:r>
              <a:rPr lang="en-US" sz="1600" dirty="0" smtClean="0"/>
              <a:t> MnOOH</a:t>
            </a:r>
            <a:endParaRPr lang="en-US" sz="1400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600" dirty="0" smtClean="0"/>
              <a:t>                                                                          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en-US" sz="1600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600" dirty="0" smtClean="0"/>
              <a:t>                   Синтез , микроскопия – С.Я. Истомин, Ф. Напольский, Д. Антипин, И. Езепов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1600" dirty="0" smtClean="0"/>
              <a:t>                   Рентгенография –  Э. Е. Левин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16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6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Электрод сравнения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Hg/HgO/1 M NaOH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dirty="0" smtClean="0"/>
              <a:t>                      потенциалы приведены относительно  о.в.э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noProof="0" dirty="0" smtClean="0"/>
              <a:t>Растворы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	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М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</a:t>
            </a:r>
            <a:r>
              <a:rPr kumimoji="0" lang="pt-B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OH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dirty="0" smtClean="0"/>
              <a:t>дэаэрированный  </a:t>
            </a:r>
            <a:r>
              <a:rPr lang="en-US" dirty="0" smtClean="0"/>
              <a:t>N</a:t>
            </a:r>
            <a:r>
              <a:rPr lang="en-US" sz="2000" baseline="-25000" dirty="0" smtClean="0"/>
              <a:t>2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М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NaOH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ru-RU" dirty="0" smtClean="0"/>
              <a:t>насыщенный </a:t>
            </a:r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ru-RU" baseline="-25000" dirty="0" smtClean="0"/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20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357958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45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107505" y="1052736"/>
            <a:ext cx="5256583" cy="129614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>
              <a:buNone/>
              <a:defRPr/>
            </a:pPr>
            <a:r>
              <a:rPr lang="ru-RU" sz="1800" dirty="0" smtClean="0">
                <a:latin typeface="Cambria" pitchFamily="18" charset="0"/>
              </a:rPr>
              <a:t>-Синтез (</a:t>
            </a:r>
            <a:r>
              <a:rPr lang="en-US" sz="1800" dirty="0" smtClean="0">
                <a:latin typeface="Cambria" pitchFamily="18" charset="0"/>
              </a:rPr>
              <a:t>A’AMnO</a:t>
            </a:r>
            <a:r>
              <a:rPr lang="en-US" sz="1800" baseline="-25000" dirty="0" smtClean="0">
                <a:latin typeface="Cambria" pitchFamily="18" charset="0"/>
              </a:rPr>
              <a:t>3</a:t>
            </a:r>
            <a:r>
              <a:rPr lang="en-US" sz="1800" b="1" dirty="0" smtClean="0">
                <a:latin typeface="Cambria" pitchFamily="18" charset="0"/>
              </a:rPr>
              <a:t>, Mn</a:t>
            </a:r>
            <a:r>
              <a:rPr lang="en-US" sz="1800" b="1" baseline="-25000" dirty="0" smtClean="0">
                <a:latin typeface="Cambria" pitchFamily="18" charset="0"/>
              </a:rPr>
              <a:t>2</a:t>
            </a:r>
            <a:r>
              <a:rPr lang="en-US" sz="1800" b="1" dirty="0" smtClean="0">
                <a:latin typeface="Cambria" pitchFamily="18" charset="0"/>
              </a:rPr>
              <a:t>O</a:t>
            </a:r>
            <a:r>
              <a:rPr lang="en-US" sz="1800" b="1" baseline="-25000" dirty="0" smtClean="0">
                <a:latin typeface="Cambria" pitchFamily="18" charset="0"/>
              </a:rPr>
              <a:t>3 </a:t>
            </a:r>
            <a:r>
              <a:rPr lang="ru-RU" sz="1800" baseline="-25000" dirty="0" smtClean="0">
                <a:latin typeface="Cambria" pitchFamily="18" charset="0"/>
              </a:rPr>
              <a:t>,</a:t>
            </a:r>
            <a:r>
              <a:rPr lang="ru-RU" sz="1800" dirty="0" smtClean="0">
                <a:latin typeface="Cambria" pitchFamily="18" charset="0"/>
              </a:rPr>
              <a:t> </a:t>
            </a:r>
            <a:r>
              <a:rPr lang="en-US" sz="1800" dirty="0" smtClean="0">
                <a:latin typeface="Cambria" pitchFamily="18" charset="0"/>
              </a:rPr>
              <a:t>MnOOH</a:t>
            </a:r>
            <a:r>
              <a:rPr lang="ru-RU" sz="1800" dirty="0" smtClean="0">
                <a:latin typeface="Cambria" pitchFamily="18" charset="0"/>
              </a:rPr>
              <a:t>, </a:t>
            </a:r>
            <a:r>
              <a:rPr lang="en-US" sz="1800" dirty="0" smtClean="0">
                <a:latin typeface="Cambria" pitchFamily="18" charset="0"/>
              </a:rPr>
              <a:t>MnO</a:t>
            </a:r>
            <a:r>
              <a:rPr lang="en-US" sz="1800" baseline="-25000" dirty="0" smtClean="0">
                <a:latin typeface="Cambria" pitchFamily="18" charset="0"/>
              </a:rPr>
              <a:t>2,</a:t>
            </a:r>
            <a:r>
              <a:rPr lang="ru-RU" sz="1800" baseline="-25000" dirty="0" smtClean="0">
                <a:latin typeface="Cambria" pitchFamily="18" charset="0"/>
              </a:rPr>
              <a:t> </a:t>
            </a:r>
            <a:r>
              <a:rPr lang="en-US" sz="1800" dirty="0" smtClean="0">
                <a:latin typeface="Cambria" pitchFamily="18" charset="0"/>
              </a:rPr>
              <a:t>Mn</a:t>
            </a:r>
            <a:r>
              <a:rPr lang="ru-RU" sz="1800" baseline="-25000" dirty="0" smtClean="0">
                <a:latin typeface="Cambria" pitchFamily="18" charset="0"/>
              </a:rPr>
              <a:t>3</a:t>
            </a:r>
            <a:r>
              <a:rPr lang="en-US" sz="1800" dirty="0" smtClean="0">
                <a:latin typeface="Cambria" pitchFamily="18" charset="0"/>
              </a:rPr>
              <a:t>O</a:t>
            </a:r>
            <a:r>
              <a:rPr lang="ru-RU" sz="1800" baseline="-25000" dirty="0" smtClean="0">
                <a:latin typeface="Cambria" pitchFamily="18" charset="0"/>
              </a:rPr>
              <a:t>4</a:t>
            </a:r>
            <a:r>
              <a:rPr lang="ru-RU" sz="1800" dirty="0" smtClean="0">
                <a:latin typeface="Cambria" pitchFamily="18" charset="0"/>
              </a:rPr>
              <a:t>)</a:t>
            </a:r>
          </a:p>
          <a:p>
            <a:pPr lvl="0">
              <a:buNone/>
              <a:defRPr/>
            </a:pPr>
            <a:r>
              <a:rPr lang="ru-RU" sz="1800" dirty="0" smtClean="0">
                <a:latin typeface="Cambria" pitchFamily="18" charset="0"/>
              </a:rPr>
              <a:t>-Характеристика</a:t>
            </a:r>
            <a:r>
              <a:rPr lang="ru-RU" sz="1800" dirty="0" smtClean="0">
                <a:latin typeface="Cambria" pitchFamily="18" charset="0"/>
                <a:sym typeface="Wingdings" pitchFamily="2" charset="2"/>
              </a:rPr>
              <a:t>(рентгенофазовый анализ</a:t>
            </a:r>
            <a:r>
              <a:rPr lang="fr-FR" sz="1800" dirty="0" smtClean="0">
                <a:latin typeface="Cambria" pitchFamily="18" charset="0"/>
                <a:sym typeface="Wingdings" pitchFamily="2" charset="2"/>
              </a:rPr>
              <a:t>,</a:t>
            </a:r>
            <a:r>
              <a:rPr lang="ru-RU" sz="1800" dirty="0" smtClean="0">
                <a:latin typeface="Cambria" pitchFamily="18" charset="0"/>
                <a:sym typeface="Wingdings" pitchFamily="2" charset="2"/>
              </a:rPr>
              <a:t> </a:t>
            </a:r>
            <a:endParaRPr lang="en-US" sz="1800" dirty="0" smtClean="0">
              <a:latin typeface="Cambria" pitchFamily="18" charset="0"/>
              <a:sym typeface="Wingdings" pitchFamily="2" charset="2"/>
            </a:endParaRPr>
          </a:p>
          <a:p>
            <a:pPr lvl="0">
              <a:buNone/>
              <a:defRPr/>
            </a:pPr>
            <a:r>
              <a:rPr lang="ru-RU" sz="1800" dirty="0" smtClean="0">
                <a:latin typeface="Cambria" pitchFamily="18" charset="0"/>
                <a:cs typeface="Arial" panose="020B0604020202020204" pitchFamily="34" charset="0"/>
              </a:rPr>
              <a:t>сканирующая электронная микроскопия</a:t>
            </a:r>
            <a:r>
              <a:rPr lang="fr-FR" sz="1800" dirty="0" smtClean="0">
                <a:latin typeface="Cambria" pitchFamily="18" charset="0"/>
                <a:sym typeface="Wingdings" pitchFamily="2" charset="2"/>
              </a:rPr>
              <a:t>,</a:t>
            </a:r>
            <a:r>
              <a:rPr lang="ru-RU" sz="1800" dirty="0" smtClean="0">
                <a:latin typeface="Cambria" pitchFamily="18" charset="0"/>
                <a:sym typeface="Wingdings" pitchFamily="2" charset="2"/>
              </a:rPr>
              <a:t> БЭТ)</a:t>
            </a:r>
            <a:endParaRPr lang="ru-RU" sz="1800" dirty="0" smtClean="0">
              <a:latin typeface="Cambria" pitchFamily="18" charset="0"/>
            </a:endParaRP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F3130F1-C184-4E33-8C88-DC43D923B969}" type="slidenum">
              <a:rPr lang="ru-RU" smtClean="0"/>
              <a:pPr/>
              <a:t>46</a:t>
            </a:fld>
            <a:endParaRPr lang="ru-RU" dirty="0" smtClean="0"/>
          </a:p>
        </p:txBody>
      </p:sp>
      <p:pic>
        <p:nvPicPr>
          <p:cNvPr id="56321" name="Изображение 3" descr="Macintosh HD:Users:Filipp:Study MSU:Laba:Alkaline Fuel Cell:Papers:Manganates:SEM:True names of Samples:(c)_Mn2O3_wet1_27_100K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37" y="2422427"/>
            <a:ext cx="2562615" cy="175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Изображение 4" descr="Macintosh HD:Users:Filipp:Study MSU:Laba:Alkaline Fuel Cell:Papers:Manganates:SEM:True names of Samples:(d)_Mn2O3_wet3_51_300K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420888"/>
            <a:ext cx="2566933" cy="17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au 42"/>
          <p:cNvGraphicFramePr>
            <a:graphicFrameLocks noGrp="1"/>
          </p:cNvGraphicFramePr>
          <p:nvPr/>
        </p:nvGraphicFramePr>
        <p:xfrm>
          <a:off x="-32" y="4267552"/>
          <a:ext cx="9069197" cy="12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445"/>
                <a:gridCol w="867092"/>
                <a:gridCol w="865505"/>
                <a:gridCol w="849630"/>
                <a:gridCol w="1014730"/>
                <a:gridCol w="1664018"/>
                <a:gridCol w="1011555"/>
                <a:gridCol w="1000442"/>
                <a:gridCol w="779780"/>
              </a:tblGrid>
              <a:tr h="295849"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/>
                        <a:t>Состав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latin typeface="Cambria" pitchFamily="18" charset="0"/>
                        </a:rPr>
                        <a:t>Mn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2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3</a:t>
                      </a:r>
                      <a:endParaRPr lang="ru-RU" sz="1700" b="1" baseline="-25000" dirty="0" smtClean="0">
                        <a:latin typeface="Cambria" pitchFamily="18" charset="0"/>
                      </a:endParaRPr>
                    </a:p>
                    <a:p>
                      <a:pPr algn="ctr"/>
                      <a:r>
                        <a:rPr lang="en-US" sz="1700" b="1" baseline="0" dirty="0" smtClean="0">
                          <a:latin typeface="Cambria" pitchFamily="18" charset="0"/>
                        </a:rPr>
                        <a:t>milled</a:t>
                      </a:r>
                      <a:endParaRPr lang="fr-FR" sz="1700" b="1" dirty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mbria" pitchFamily="18" charset="0"/>
                        </a:rPr>
                        <a:t>Mn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2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3</a:t>
                      </a:r>
                      <a:endParaRPr lang="ru-RU" sz="1700" b="1" baseline="0" dirty="0" smtClean="0">
                        <a:latin typeface="Cambria" pitchFamily="18" charset="0"/>
                      </a:endParaRPr>
                    </a:p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baseline="0" dirty="0" smtClean="0">
                          <a:latin typeface="Cambria" pitchFamily="18" charset="0"/>
                        </a:rPr>
                        <a:t>wet1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mbria" pitchFamily="18" charset="0"/>
                        </a:rPr>
                        <a:t>Mn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2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3</a:t>
                      </a:r>
                      <a:endParaRPr lang="ru-RU" sz="1700" b="1" baseline="-25000" dirty="0" smtClean="0">
                        <a:latin typeface="Cambria" pitchFamily="18" charset="0"/>
                      </a:endParaRPr>
                    </a:p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baseline="0" dirty="0" smtClean="0">
                          <a:latin typeface="Cambria" pitchFamily="18" charset="0"/>
                        </a:rPr>
                        <a:t>wet3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mbria" pitchFamily="18" charset="0"/>
                        </a:rPr>
                        <a:t>LaMn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3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mbria" pitchFamily="18" charset="0"/>
                        </a:rPr>
                        <a:t>La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0.8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Ca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0.2</a:t>
                      </a:r>
                      <a:r>
                        <a:rPr lang="en-US" sz="1700" b="1" dirty="0" smtClean="0">
                          <a:latin typeface="Cambria" pitchFamily="18" charset="0"/>
                        </a:rPr>
                        <a:t>Mn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en-US" sz="1700" b="1" baseline="-25000" dirty="0" smtClean="0">
                          <a:latin typeface="Cambria" pitchFamily="18" charset="0"/>
                        </a:rPr>
                        <a:t>3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mbria" pitchFamily="18" charset="0"/>
                        </a:rPr>
                        <a:t>Mn</a:t>
                      </a:r>
                      <a:r>
                        <a:rPr lang="ru-RU" sz="1700" b="1" baseline="-25000" dirty="0" smtClean="0">
                          <a:latin typeface="Cambria" pitchFamily="18" charset="0"/>
                        </a:rPr>
                        <a:t>3</a:t>
                      </a:r>
                      <a:r>
                        <a:rPr lang="en-US" sz="1700" b="1" baseline="0" dirty="0" smtClean="0">
                          <a:latin typeface="Cambria" pitchFamily="18" charset="0"/>
                        </a:rPr>
                        <a:t>O</a:t>
                      </a:r>
                      <a:r>
                        <a:rPr lang="ru-RU" sz="1700" b="1" baseline="-25000" dirty="0" smtClean="0">
                          <a:latin typeface="Cambria" pitchFamily="18" charset="0"/>
                        </a:rPr>
                        <a:t>4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 smtClean="0">
                          <a:latin typeface="Cambria" pitchFamily="18" charset="0"/>
                        </a:rPr>
                        <a:t>MnOOH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700" b="1" dirty="0" smtClean="0">
                          <a:latin typeface="Cambria" pitchFamily="18" charset="0"/>
                        </a:rPr>
                        <a:t>MnO</a:t>
                      </a:r>
                      <a:r>
                        <a:rPr lang="fr-FR" sz="1700" b="1" baseline="-25000" dirty="0" smtClean="0">
                          <a:latin typeface="Cambria" pitchFamily="18" charset="0"/>
                        </a:rPr>
                        <a:t>2</a:t>
                      </a:r>
                      <a:endParaRPr lang="fr-FR" sz="1700" b="1" dirty="0" smtClean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18618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800" b="1" baseline="0" dirty="0" smtClean="0">
                          <a:latin typeface="Cambria" pitchFamily="18" charset="0"/>
                        </a:rPr>
                        <a:t>БЭТ</a:t>
                      </a:r>
                      <a:r>
                        <a:rPr lang="en-US" sz="1800" b="1" baseline="0" dirty="0" smtClean="0">
                          <a:latin typeface="Cambria" pitchFamily="18" charset="0"/>
                        </a:rPr>
                        <a:t>,</a:t>
                      </a:r>
                      <a:endParaRPr lang="ru-RU" sz="1800" b="1" baseline="0" dirty="0" smtClean="0">
                        <a:latin typeface="Cambria" pitchFamily="18" charset="0"/>
                      </a:endParaRPr>
                    </a:p>
                    <a:p>
                      <a:pPr algn="ctr"/>
                      <a:r>
                        <a:rPr lang="en-US" sz="1800" b="1" baseline="0" dirty="0" smtClean="0">
                          <a:latin typeface="Cambria" pitchFamily="18" charset="0"/>
                        </a:rPr>
                        <a:t> </a:t>
                      </a:r>
                      <a:r>
                        <a:rPr lang="ru-RU" sz="1800" b="1" baseline="0" dirty="0" smtClean="0">
                          <a:latin typeface="Cambria" pitchFamily="18" charset="0"/>
                        </a:rPr>
                        <a:t>м</a:t>
                      </a:r>
                      <a:r>
                        <a:rPr lang="en-US" sz="1800" b="1" baseline="30000" dirty="0" smtClean="0">
                          <a:latin typeface="Cambria" pitchFamily="18" charset="0"/>
                        </a:rPr>
                        <a:t>2</a:t>
                      </a:r>
                      <a:r>
                        <a:rPr lang="ru-RU" sz="1800" b="1" baseline="0" dirty="0" smtClean="0">
                          <a:latin typeface="Cambria" pitchFamily="18" charset="0"/>
                        </a:rPr>
                        <a:t>г</a:t>
                      </a:r>
                      <a:r>
                        <a:rPr lang="en-US" sz="1800" b="1" baseline="30000" dirty="0" smtClean="0">
                          <a:latin typeface="Cambria" pitchFamily="18" charset="0"/>
                        </a:rPr>
                        <a:t>-1</a:t>
                      </a:r>
                      <a:endParaRPr lang="fr-FR" sz="1800" b="1" dirty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8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3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27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14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20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1</a:t>
                      </a:r>
                      <a:r>
                        <a:rPr lang="ru-RU" sz="2400" b="1" dirty="0" smtClean="0">
                          <a:latin typeface="Cambria" pitchFamily="18" charset="0"/>
                        </a:rPr>
                        <a:t>3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55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latin typeface="Cambria" pitchFamily="18" charset="0"/>
                        </a:rPr>
                        <a:t>48</a:t>
                      </a:r>
                      <a:endParaRPr lang="fr-FR" sz="2400" b="1" dirty="0">
                        <a:latin typeface="Cambr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12"/>
          <p:cNvSpPr/>
          <p:nvPr/>
        </p:nvSpPr>
        <p:spPr>
          <a:xfrm>
            <a:off x="179512" y="2449886"/>
            <a:ext cx="15442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Mn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3</a:t>
            </a:r>
            <a:r>
              <a:rPr lang="en-US" dirty="0" smtClean="0">
                <a:latin typeface="Cambria" pitchFamily="18" charset="0"/>
              </a:rPr>
              <a:t>(wet</a:t>
            </a:r>
            <a:r>
              <a:rPr lang="ru-RU" dirty="0" smtClean="0">
                <a:latin typeface="Cambria" pitchFamily="18" charset="0"/>
              </a:rPr>
              <a:t>1</a:t>
            </a:r>
            <a:r>
              <a:rPr lang="en-US" dirty="0" smtClean="0">
                <a:latin typeface="Cambria" pitchFamily="18" charset="0"/>
              </a:rPr>
              <a:t>) </a:t>
            </a:r>
            <a:endParaRPr lang="fr-FR" dirty="0"/>
          </a:p>
        </p:txBody>
      </p:sp>
      <p:sp>
        <p:nvSpPr>
          <p:cNvPr id="10" name="Rectangle 12"/>
          <p:cNvSpPr/>
          <p:nvPr/>
        </p:nvSpPr>
        <p:spPr>
          <a:xfrm>
            <a:off x="2857488" y="2449886"/>
            <a:ext cx="154426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Mn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3</a:t>
            </a:r>
            <a:r>
              <a:rPr lang="en-US" dirty="0" smtClean="0">
                <a:latin typeface="Cambria" pitchFamily="18" charset="0"/>
              </a:rPr>
              <a:t>(wet3) </a:t>
            </a:r>
            <a:endParaRPr lang="fr-FR" dirty="0"/>
          </a:p>
        </p:txBody>
      </p:sp>
      <p:pic>
        <p:nvPicPr>
          <p:cNvPr id="76801" name="Picture 1" descr="S9-Mn2O3-2"/>
          <p:cNvPicPr>
            <a:picLocks noChangeAspect="1" noChangeArrowheads="1"/>
          </p:cNvPicPr>
          <p:nvPr/>
        </p:nvPicPr>
        <p:blipFill>
          <a:blip r:embed="rId4" cstate="print"/>
          <a:srcRect t="6250"/>
          <a:stretch>
            <a:fillRect/>
          </a:stretch>
        </p:blipFill>
        <p:spPr bwMode="auto">
          <a:xfrm>
            <a:off x="5508105" y="1124744"/>
            <a:ext cx="3528392" cy="216024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0" y="0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Приготовление и характеристика катализаторов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1406" y="5598384"/>
            <a:ext cx="8964000" cy="1142984"/>
          </a:xfrm>
          <a:prstGeom prst="rect">
            <a:avLst/>
          </a:prstGeom>
          <a:ln>
            <a:headEnd/>
            <a:tailEnd type="none" w="lg" len="lg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lvl="0" indent="-342900">
              <a:defRPr/>
            </a:pPr>
            <a:r>
              <a:rPr lang="ru-RU" sz="2000" b="1" u="sng" dirty="0" smtClean="0">
                <a:latin typeface="Cambria" pitchFamily="18" charset="0"/>
                <a:sym typeface="Wingdings" pitchFamily="2" charset="2"/>
              </a:rPr>
              <a:t>Благодарности: </a:t>
            </a:r>
          </a:p>
          <a:p>
            <a:pPr marL="342900" lvl="0" indent="-342900">
              <a:defRPr/>
            </a:pPr>
            <a:r>
              <a:rPr lang="ru-RU" sz="2000" dirty="0" smtClean="0">
                <a:latin typeface="Cambria" pitchFamily="18" charset="0"/>
              </a:rPr>
              <a:t>Синтез , микроскопия – С.Я. Истомин, Ф. Напольский, Д. Антипин, И. Езепов</a:t>
            </a:r>
          </a:p>
          <a:p>
            <a:pPr marL="342900" lvl="0" indent="-342900">
              <a:defRPr/>
            </a:pPr>
            <a:r>
              <a:rPr lang="ru-RU" sz="2000" dirty="0" smtClean="0">
                <a:latin typeface="Cambria" pitchFamily="18" charset="0"/>
              </a:rPr>
              <a:t>Рентгенография –  Э. Е. Левин</a:t>
            </a:r>
          </a:p>
        </p:txBody>
      </p:sp>
      <p:sp>
        <p:nvSpPr>
          <p:cNvPr id="12" name="Rectangle 12"/>
          <p:cNvSpPr/>
          <p:nvPr/>
        </p:nvSpPr>
        <p:spPr>
          <a:xfrm>
            <a:off x="8100392" y="1196752"/>
            <a:ext cx="8640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Mn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3</a:t>
            </a:r>
            <a:r>
              <a:rPr lang="ru-RU" baseline="-25000" dirty="0" smtClean="0">
                <a:latin typeface="Cambria" pitchFamily="18" charset="0"/>
              </a:rPr>
              <a:t>                             </a:t>
            </a:r>
            <a:r>
              <a:rPr lang="en-US" dirty="0" smtClean="0">
                <a:latin typeface="Cambria" pitchFamily="18" charset="0"/>
              </a:rPr>
              <a:t> </a:t>
            </a:r>
            <a:endParaRPr lang="fr-FR" dirty="0"/>
          </a:p>
        </p:txBody>
      </p:sp>
      <p:sp>
        <p:nvSpPr>
          <p:cNvPr id="16" name="TextBox 15"/>
          <p:cNvSpPr txBox="1"/>
          <p:nvPr/>
        </p:nvSpPr>
        <p:spPr>
          <a:xfrm>
            <a:off x="5508496" y="3068960"/>
            <a:ext cx="3528000" cy="64633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en-US" dirty="0" smtClean="0"/>
              <a:t>  20     </a:t>
            </a:r>
            <a:r>
              <a:rPr lang="ru-RU" dirty="0" smtClean="0"/>
              <a:t>30     40     50     60     70     80</a:t>
            </a:r>
          </a:p>
          <a:p>
            <a:pPr marL="342900" indent="-342900"/>
            <a:r>
              <a:rPr lang="ru-RU" dirty="0" smtClean="0"/>
              <a:t>		           2 </a:t>
            </a:r>
            <a:r>
              <a:rPr lang="el-GR" dirty="0" smtClean="0"/>
              <a:t>θ</a:t>
            </a:r>
            <a:r>
              <a:rPr lang="ru-RU" dirty="0" smtClean="0"/>
              <a:t>, град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490496" y="1124744"/>
            <a:ext cx="3546000" cy="2592288"/>
          </a:xfrm>
          <a:prstGeom prst="rect">
            <a:avLst/>
          </a:prstGeom>
          <a:noFill/>
          <a:ln w="34925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Номер слайда 3"/>
          <p:cNvSpPr txBox="1">
            <a:spLocks/>
          </p:cNvSpPr>
          <p:nvPr/>
        </p:nvSpPr>
        <p:spPr>
          <a:xfrm>
            <a:off x="6581804" y="63579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03338-D623-4A95-B6EE-A9D5CC63191C}" type="slidenum">
              <a:rPr kumimoji="0" lang="ru-RU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714480" y="3774048"/>
            <a:ext cx="9124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200 нм</a:t>
            </a:r>
            <a:endParaRPr lang="fr-FR" dirty="0">
              <a:latin typeface="Cambria" pitchFamily="18" charset="0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2357422" y="3641726"/>
            <a:ext cx="214314" cy="1588"/>
          </a:xfrm>
          <a:prstGeom prst="straightConnector1">
            <a:avLst/>
          </a:prstGeom>
          <a:ln w="5715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4373951" y="3775636"/>
            <a:ext cx="91242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100 нм</a:t>
            </a:r>
            <a:endParaRPr lang="fr-FR" dirty="0">
              <a:latin typeface="Cambria" pitchFamily="18" charset="0"/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5016893" y="3643314"/>
            <a:ext cx="214314" cy="1588"/>
          </a:xfrm>
          <a:prstGeom prst="straightConnector1">
            <a:avLst/>
          </a:prstGeom>
          <a:ln w="5715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857233"/>
            <a:ext cx="6920619" cy="40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8" name="Text Box 15"/>
          <p:cNvSpPr txBox="1">
            <a:spLocks noChangeArrowheads="1"/>
          </p:cNvSpPr>
          <p:nvPr/>
        </p:nvSpPr>
        <p:spPr bwMode="auto">
          <a:xfrm>
            <a:off x="6215074" y="3143248"/>
            <a:ext cx="2928958" cy="369331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50000"/>
                </a:schemeClr>
              </a:gs>
              <a:gs pos="50000">
                <a:schemeClr val="accent5">
                  <a:lumMod val="75000"/>
                  <a:alpha val="50000"/>
                </a:schemeClr>
              </a:gs>
              <a:gs pos="100000">
                <a:schemeClr val="accent5">
                  <a:lumMod val="50000"/>
                  <a:alpha val="50000"/>
                </a:schemeClr>
              </a:gs>
            </a:gsLst>
            <a:lin ang="5400000" scaled="1"/>
          </a:gradFill>
          <a:ln>
            <a:headEnd/>
            <a:tailEnd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Катод</a:t>
            </a:r>
            <a:r>
              <a:rPr lang="en-GB" b="1" dirty="0" smtClean="0">
                <a:solidFill>
                  <a:schemeClr val="tx1"/>
                </a:solidFill>
              </a:rPr>
              <a:t>:</a:t>
            </a:r>
            <a:r>
              <a:rPr lang="ru-RU" b="1" dirty="0" smtClean="0">
                <a:solidFill>
                  <a:schemeClr val="tx1"/>
                </a:solidFill>
              </a:rPr>
              <a:t> (реакция восстановления кислорода)</a:t>
            </a:r>
            <a:endParaRPr lang="en-GB" b="1" dirty="0" smtClean="0">
              <a:solidFill>
                <a:srgbClr val="7030A0"/>
              </a:solidFill>
            </a:endParaRPr>
          </a:p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</a:rPr>
              <a:t>O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r>
              <a:rPr lang="en-GB" b="1" dirty="0">
                <a:solidFill>
                  <a:schemeClr val="tx1"/>
                </a:solidFill>
              </a:rPr>
              <a:t> + 2 H</a:t>
            </a:r>
            <a:r>
              <a:rPr lang="en-GB" b="1" baseline="-25000" dirty="0">
                <a:solidFill>
                  <a:schemeClr val="tx1"/>
                </a:solidFill>
              </a:rPr>
              <a:t>2</a:t>
            </a:r>
            <a:r>
              <a:rPr lang="en-GB" b="1" dirty="0">
                <a:solidFill>
                  <a:schemeClr val="tx1"/>
                </a:solidFill>
              </a:rPr>
              <a:t>O + 4 e</a:t>
            </a:r>
            <a:r>
              <a:rPr lang="en-GB" b="1" baseline="30000" dirty="0">
                <a:solidFill>
                  <a:schemeClr val="tx1"/>
                </a:solidFill>
              </a:rPr>
              <a:t>− 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chemeClr val="tx1"/>
                </a:solidFill>
                <a:cs typeface="Times New Roman" pitchFamily="18" charset="0"/>
              </a:rPr>
              <a:t>→</a:t>
            </a:r>
            <a:r>
              <a:rPr lang="en-GB" b="1" dirty="0">
                <a:solidFill>
                  <a:schemeClr val="tx1"/>
                </a:solidFill>
              </a:rPr>
              <a:t> 4 OH</a:t>
            </a:r>
            <a:r>
              <a:rPr lang="en-GB" b="1" baseline="30000" dirty="0" smtClean="0">
                <a:solidFill>
                  <a:schemeClr val="tx1"/>
                </a:solidFill>
              </a:rPr>
              <a:t>−</a:t>
            </a:r>
          </a:p>
          <a:p>
            <a:pPr algn="ctr">
              <a:defRPr/>
            </a:pPr>
            <a:r>
              <a:rPr lang="en-GB" dirty="0" smtClean="0">
                <a:solidFill>
                  <a:schemeClr val="tx1"/>
                </a:solidFill>
              </a:rPr>
              <a:t>(</a:t>
            </a:r>
            <a:r>
              <a:rPr lang="ru-RU" dirty="0" smtClean="0">
                <a:solidFill>
                  <a:schemeClr val="tx1"/>
                </a:solidFill>
              </a:rPr>
              <a:t>прямая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</a:p>
          <a:p>
            <a:pPr algn="ctr">
              <a:defRPr/>
            </a:pPr>
            <a:endParaRPr lang="en-GB" baseline="30000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O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 + H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O + 2e</a:t>
            </a:r>
            <a:r>
              <a:rPr lang="en-US" b="1" baseline="30000" dirty="0" smtClean="0">
                <a:solidFill>
                  <a:schemeClr val="tx1"/>
                </a:solidFill>
              </a:rPr>
              <a:t>-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US" b="1" dirty="0" smtClean="0">
                <a:solidFill>
                  <a:schemeClr val="tx1"/>
                </a:solidFill>
              </a:rPr>
              <a:t> HO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baseline="30000" dirty="0" smtClean="0">
                <a:solidFill>
                  <a:schemeClr val="tx1"/>
                </a:solidFill>
              </a:rPr>
              <a:t>-</a:t>
            </a:r>
            <a:r>
              <a:rPr lang="en-US" b="1" dirty="0" smtClean="0">
                <a:solidFill>
                  <a:schemeClr val="tx1"/>
                </a:solidFill>
              </a:rPr>
              <a:t> + OH</a:t>
            </a:r>
            <a:r>
              <a:rPr lang="en-US" b="1" baseline="30000" dirty="0" smtClean="0">
                <a:solidFill>
                  <a:schemeClr val="tx1"/>
                </a:solidFill>
              </a:rPr>
              <a:t>-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ru-RU" dirty="0" smtClean="0">
                <a:solidFill>
                  <a:schemeClr val="tx1"/>
                </a:solidFill>
              </a:rPr>
              <a:t>через</a:t>
            </a:r>
            <a:r>
              <a:rPr lang="en-US" dirty="0" smtClean="0">
                <a:solidFill>
                  <a:schemeClr val="tx1"/>
                </a:solidFill>
              </a:rPr>
              <a:t> H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sz="1200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HO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- + H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O</a:t>
            </a:r>
            <a:r>
              <a:rPr lang="en-US" b="1" baseline="30000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US" b="1" dirty="0" smtClean="0">
                <a:solidFill>
                  <a:schemeClr val="tx1"/>
                </a:solidFill>
              </a:rPr>
              <a:t> H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O</a:t>
            </a:r>
            <a:r>
              <a:rPr lang="en-US" b="1" baseline="-25000" dirty="0" smtClean="0">
                <a:solidFill>
                  <a:schemeClr val="tx1"/>
                </a:solidFill>
              </a:rPr>
              <a:t>2 </a:t>
            </a:r>
            <a:r>
              <a:rPr lang="en-US" b="1" dirty="0" smtClean="0">
                <a:solidFill>
                  <a:schemeClr val="tx1"/>
                </a:solidFill>
              </a:rPr>
              <a:t>+ OH</a:t>
            </a:r>
            <a:r>
              <a:rPr lang="en-US" b="1" baseline="30000" dirty="0" smtClean="0">
                <a:solidFill>
                  <a:schemeClr val="tx1"/>
                </a:solidFill>
              </a:rPr>
              <a:t>-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2 H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O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US" b="1" dirty="0" smtClean="0">
                <a:solidFill>
                  <a:schemeClr val="tx1"/>
                </a:solidFill>
              </a:rPr>
              <a:t> O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 + 2 H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O 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baseline="30000" dirty="0" smtClean="0">
              <a:solidFill>
                <a:schemeClr val="tx1"/>
              </a:solidFill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HO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baseline="30000" dirty="0" smtClean="0">
                <a:solidFill>
                  <a:schemeClr val="tx1"/>
                </a:solidFill>
              </a:rPr>
              <a:t>-</a:t>
            </a:r>
            <a:r>
              <a:rPr lang="en-US" b="1" dirty="0" smtClean="0">
                <a:solidFill>
                  <a:schemeClr val="tx1"/>
                </a:solidFill>
              </a:rPr>
              <a:t> + H</a:t>
            </a:r>
            <a:r>
              <a:rPr lang="en-US" b="1" baseline="-25000" dirty="0" smtClean="0">
                <a:solidFill>
                  <a:schemeClr val="tx1"/>
                </a:solidFill>
              </a:rPr>
              <a:t>2</a:t>
            </a:r>
            <a:r>
              <a:rPr lang="en-US" b="1" dirty="0" smtClean="0">
                <a:solidFill>
                  <a:schemeClr val="tx1"/>
                </a:solidFill>
              </a:rPr>
              <a:t>O + 2e</a:t>
            </a:r>
            <a:r>
              <a:rPr lang="en-US" b="1" baseline="30000" dirty="0" smtClean="0">
                <a:solidFill>
                  <a:schemeClr val="tx1"/>
                </a:solidFill>
              </a:rPr>
              <a:t>-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US" b="1" dirty="0" smtClean="0">
                <a:solidFill>
                  <a:schemeClr val="tx1"/>
                </a:solidFill>
              </a:rPr>
              <a:t> 3 OH</a:t>
            </a:r>
            <a:r>
              <a:rPr lang="en-US" b="1" baseline="30000" dirty="0" smtClean="0">
                <a:solidFill>
                  <a:schemeClr val="tx1"/>
                </a:solidFill>
              </a:rPr>
              <a:t>-</a:t>
            </a:r>
            <a:endParaRPr lang="en-GB" b="1" baseline="30000" dirty="0">
              <a:solidFill>
                <a:schemeClr val="tx1"/>
              </a:solidFill>
            </a:endParaRPr>
          </a:p>
        </p:txBody>
      </p:sp>
      <p:sp>
        <p:nvSpPr>
          <p:cNvPr id="6149" name="Text Box 16"/>
          <p:cNvSpPr txBox="1">
            <a:spLocks noChangeArrowheads="1"/>
          </p:cNvSpPr>
          <p:nvPr/>
        </p:nvSpPr>
        <p:spPr bwMode="auto">
          <a:xfrm>
            <a:off x="3143240" y="6000768"/>
            <a:ext cx="2286016" cy="40011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  <a:tileRect/>
          </a:gradFill>
          <a:ln>
            <a:solidFill>
              <a:schemeClr val="accent3">
                <a:lumMod val="50000"/>
              </a:schemeClr>
            </a:solidFill>
            <a:headEnd/>
            <a:tailEnd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 smtClean="0">
                <a:solidFill>
                  <a:schemeClr val="bg1"/>
                </a:solidFill>
              </a:rPr>
              <a:t>2 </a:t>
            </a:r>
            <a:r>
              <a:rPr lang="en-GB" sz="2000" dirty="0">
                <a:solidFill>
                  <a:schemeClr val="bg1"/>
                </a:solidFill>
              </a:rPr>
              <a:t>H</a:t>
            </a:r>
            <a:r>
              <a:rPr lang="en-GB" sz="2000" baseline="-25000" dirty="0">
                <a:solidFill>
                  <a:schemeClr val="bg1"/>
                </a:solidFill>
              </a:rPr>
              <a:t>2</a:t>
            </a:r>
            <a:r>
              <a:rPr lang="en-GB" sz="2000" dirty="0">
                <a:solidFill>
                  <a:schemeClr val="bg1"/>
                </a:solidFill>
              </a:rPr>
              <a:t> + O</a:t>
            </a:r>
            <a:r>
              <a:rPr lang="en-GB" sz="2000" baseline="-25000" dirty="0">
                <a:solidFill>
                  <a:schemeClr val="bg1"/>
                </a:solidFill>
              </a:rPr>
              <a:t>2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  <a:cs typeface="Times New Roman" pitchFamily="18" charset="0"/>
              </a:rPr>
              <a:t>→</a:t>
            </a:r>
            <a:r>
              <a:rPr lang="en-GB" sz="2000" dirty="0">
                <a:solidFill>
                  <a:schemeClr val="bg1"/>
                </a:solidFill>
              </a:rPr>
              <a:t> 2 H</a:t>
            </a:r>
            <a:r>
              <a:rPr lang="en-GB" sz="2000" baseline="-25000" dirty="0">
                <a:solidFill>
                  <a:schemeClr val="bg1"/>
                </a:solidFill>
              </a:rPr>
              <a:t>2</a:t>
            </a:r>
            <a:r>
              <a:rPr lang="en-GB" sz="2000" dirty="0">
                <a:solidFill>
                  <a:schemeClr val="bg1"/>
                </a:solidFill>
              </a:rPr>
              <a:t>O  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6381328"/>
            <a:ext cx="2133600" cy="365125"/>
          </a:xfrm>
        </p:spPr>
        <p:txBody>
          <a:bodyPr/>
          <a:lstStyle/>
          <a:p>
            <a:pPr algn="l"/>
            <a:fld id="{973C74C7-E870-4B3D-AEA2-552816CEB8B7}" type="slidenum">
              <a:rPr lang="fr-FR" sz="1400" b="1" smtClean="0">
                <a:solidFill>
                  <a:schemeClr val="tx1"/>
                </a:solidFill>
              </a:rPr>
              <a:pPr algn="l"/>
              <a:t>47</a:t>
            </a:fld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6147" name="Text Box 14"/>
          <p:cNvSpPr txBox="1">
            <a:spLocks noChangeArrowheads="1"/>
          </p:cNvSpPr>
          <p:nvPr/>
        </p:nvSpPr>
        <p:spPr bwMode="auto">
          <a:xfrm>
            <a:off x="428596" y="5072074"/>
            <a:ext cx="2643206" cy="646331"/>
          </a:xfrm>
          <a:prstGeom prst="rect">
            <a:avLst/>
          </a:prstGeom>
          <a:gradFill>
            <a:gsLst>
              <a:gs pos="0">
                <a:srgbClr val="E12BAD">
                  <a:alpha val="50000"/>
                </a:srgbClr>
              </a:gs>
              <a:gs pos="50000">
                <a:srgbClr val="7030A0">
                  <a:alpha val="50000"/>
                </a:srgbClr>
              </a:gs>
              <a:gs pos="100000">
                <a:schemeClr val="tx2">
                  <a:alpha val="50000"/>
                </a:schemeClr>
              </a:gs>
            </a:gsLst>
            <a:lin ang="5400000" scaled="1"/>
          </a:gradFill>
          <a:ln>
            <a:headEnd/>
            <a:tailEnd/>
          </a:ln>
          <a:effectLst>
            <a:outerShdw blurRad="40000" dist="20000" dir="5400000" rotWithShape="0">
              <a:schemeClr val="bg1">
                <a:alpha val="38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/>
              <a:t>Анод</a:t>
            </a:r>
            <a:endParaRPr lang="en-GB" b="1" dirty="0"/>
          </a:p>
          <a:p>
            <a:pPr algn="ctr">
              <a:defRPr/>
            </a:pPr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+ 2 HO</a:t>
            </a:r>
            <a:r>
              <a:rPr lang="en-GB" baseline="30000" dirty="0"/>
              <a:t>−</a:t>
            </a:r>
            <a:r>
              <a:rPr lang="en-GB" dirty="0"/>
              <a:t> → 2 H</a:t>
            </a:r>
            <a:r>
              <a:rPr lang="en-GB" baseline="-25000" dirty="0"/>
              <a:t>2</a:t>
            </a:r>
            <a:r>
              <a:rPr lang="en-GB" dirty="0"/>
              <a:t>O + 2 e</a:t>
            </a:r>
            <a:r>
              <a:rPr lang="en-GB" baseline="30000" dirty="0"/>
              <a:t>−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3643306" y="2428868"/>
            <a:ext cx="1494320" cy="646331"/>
          </a:xfrm>
          <a:prstGeom prst="rect">
            <a:avLst/>
          </a:prstGeom>
          <a:gradFill>
            <a:gsLst>
              <a:gs pos="0">
                <a:srgbClr val="92D050"/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Полимерная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Cambria" pitchFamily="18" charset="0"/>
              </a:rPr>
              <a:t>мембрана</a:t>
            </a:r>
            <a:endParaRPr lang="ru-RU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Cambria" pitchFamily="18" charset="0"/>
              </a:rPr>
              <a:t>Топливные Элементы</a:t>
            </a:r>
            <a:br>
              <a:rPr lang="ru-RU" b="1" dirty="0" smtClean="0">
                <a:solidFill>
                  <a:srgbClr val="0000FF"/>
                </a:solidFill>
                <a:latin typeface="Cambria" pitchFamily="18" charset="0"/>
              </a:rPr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Cambria" pitchFamily="18" charset="0"/>
              </a:rPr>
              <a:t>Влияние содержания углерода:</a:t>
            </a:r>
            <a:r>
              <a:rPr lang="ru-RU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ru-RU" b="1" u="sng" dirty="0" smtClean="0">
                <a:solidFill>
                  <a:srgbClr val="0000FF"/>
                </a:solidFill>
                <a:latin typeface="Cambria" pitchFamily="18" charset="0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075325"/>
            <a:ext cx="47880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 smtClean="0">
                <a:latin typeface="Cambria" pitchFamily="18" charset="0"/>
              </a:rPr>
              <a:t>-</a:t>
            </a:r>
            <a:r>
              <a:rPr lang="ru-RU" sz="2000" dirty="0" smtClean="0">
                <a:latin typeface="Cambria" pitchFamily="18" charset="0"/>
              </a:rPr>
              <a:t>Простые оксиды марганца </a:t>
            </a:r>
            <a:r>
              <a:rPr lang="en-US" sz="2000" dirty="0" smtClean="0">
                <a:latin typeface="Cambria" pitchFamily="18" charset="0"/>
              </a:rPr>
              <a:t>(Mn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dirty="0" smtClean="0">
                <a:latin typeface="Cambria" pitchFamily="18" charset="0"/>
              </a:rPr>
              <a:t>O</a:t>
            </a:r>
            <a:r>
              <a:rPr lang="en-US" sz="2000" baseline="-25000" dirty="0" smtClean="0">
                <a:latin typeface="Cambria" pitchFamily="18" charset="0"/>
              </a:rPr>
              <a:t>3</a:t>
            </a:r>
            <a:r>
              <a:rPr lang="en-US" sz="2000" dirty="0" smtClean="0">
                <a:latin typeface="Cambria" pitchFamily="18" charset="0"/>
              </a:rPr>
              <a:t>) </a:t>
            </a:r>
            <a:r>
              <a:rPr lang="ru-RU" sz="2000" dirty="0" smtClean="0">
                <a:latin typeface="Cambria" pitchFamily="18" charset="0"/>
              </a:rPr>
              <a:t>менее проводимы, чем марганец- содержащие перовскиты</a:t>
            </a:r>
          </a:p>
          <a:p>
            <a:pPr algn="just">
              <a:defRPr/>
            </a:pPr>
            <a:r>
              <a:rPr lang="en-US" sz="2000" dirty="0" smtClean="0">
                <a:latin typeface="Cambria" pitchFamily="18" charset="0"/>
              </a:rPr>
              <a:t>-</a:t>
            </a:r>
            <a:r>
              <a:rPr lang="ru-RU" sz="2000" dirty="0" smtClean="0">
                <a:latin typeface="Cambria" pitchFamily="18" charset="0"/>
              </a:rPr>
              <a:t>Углерод улучшает контакт между частицами (улучшается степень использования поверхности оксида)</a:t>
            </a:r>
          </a:p>
          <a:p>
            <a:pPr algn="just"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Углерод также участвует в реакции восстановления кислорода, особенно в области более низких потенциалов</a:t>
            </a:r>
            <a:endParaRPr lang="en-US" sz="2000" dirty="0" smtClean="0">
              <a:latin typeface="Cambria" pitchFamily="18" charset="0"/>
            </a:endParaRPr>
          </a:p>
          <a:p>
            <a:pPr algn="just">
              <a:buFontTx/>
              <a:buChar char="-"/>
              <a:defRPr/>
            </a:pPr>
            <a:endParaRPr lang="en-US" sz="2000" dirty="0"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24536" y="4043387"/>
            <a:ext cx="4319464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u="sng" dirty="0" smtClean="0">
                <a:latin typeface="Cambria" pitchFamily="18" charset="0"/>
              </a:rPr>
              <a:t>Восстановление кислорода на углероде:</a:t>
            </a:r>
            <a:endParaRPr lang="it-IT" i="1" u="sng" dirty="0" smtClean="0">
              <a:latin typeface="Cambria" pitchFamily="18" charset="0"/>
            </a:endParaRPr>
          </a:p>
          <a:p>
            <a:r>
              <a:rPr lang="fr-FR" dirty="0" smtClean="0">
                <a:solidFill>
                  <a:srgbClr val="000000"/>
                </a:solidFill>
                <a:latin typeface="Cambria" pitchFamily="18" charset="0"/>
              </a:rPr>
              <a:t>O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2 </a:t>
            </a:r>
            <a:r>
              <a:rPr lang="fr-FR" dirty="0" smtClean="0">
                <a:solidFill>
                  <a:srgbClr val="000000"/>
                </a:solidFill>
                <a:latin typeface="Cambria" pitchFamily="18" charset="0"/>
              </a:rPr>
              <a:t>+ * ⇆ O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2,</a:t>
            </a:r>
            <a:r>
              <a:rPr lang="fr-FR" baseline="-25000" dirty="0" err="1" smtClean="0">
                <a:solidFill>
                  <a:srgbClr val="000000"/>
                </a:solidFill>
                <a:latin typeface="Cambria" pitchFamily="18" charset="0"/>
              </a:rPr>
              <a:t>ads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                </a:t>
            </a:r>
            <a:r>
              <a:rPr lang="ru-RU" baseline="-25000" dirty="0" smtClean="0">
                <a:solidFill>
                  <a:srgbClr val="000000"/>
                </a:solidFill>
                <a:latin typeface="Cambria" pitchFamily="18" charset="0"/>
              </a:rPr>
              <a:t>             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                           </a:t>
            </a:r>
            <a:r>
              <a:rPr lang="it-IT" dirty="0" smtClean="0">
                <a:latin typeface="Cambria" pitchFamily="18" charset="0"/>
              </a:rPr>
              <a:t>(6)</a:t>
            </a:r>
          </a:p>
          <a:p>
            <a:endParaRPr lang="it-IT" dirty="0" smtClean="0">
              <a:latin typeface="Cambria" pitchFamily="18" charset="0"/>
            </a:endParaRPr>
          </a:p>
          <a:p>
            <a:r>
              <a:rPr lang="fr-FR" dirty="0" smtClean="0">
                <a:solidFill>
                  <a:srgbClr val="000000"/>
                </a:solidFill>
                <a:latin typeface="Cambria" pitchFamily="18" charset="0"/>
              </a:rPr>
              <a:t>O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2,</a:t>
            </a:r>
            <a:r>
              <a:rPr lang="fr-FR" baseline="-25000" dirty="0" err="1" smtClean="0">
                <a:solidFill>
                  <a:srgbClr val="000000"/>
                </a:solidFill>
                <a:latin typeface="Cambria" pitchFamily="18" charset="0"/>
              </a:rPr>
              <a:t>ads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Cambria" pitchFamily="18" charset="0"/>
              </a:rPr>
              <a:t> + 2 e + H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fr-FR" dirty="0" smtClean="0">
                <a:solidFill>
                  <a:srgbClr val="000000"/>
                </a:solidFill>
                <a:latin typeface="Cambria" pitchFamily="18" charset="0"/>
              </a:rPr>
              <a:t>O ⇆ </a:t>
            </a:r>
            <a:r>
              <a:rPr lang="fr-FR" dirty="0" smtClean="0">
                <a:latin typeface="Cambria" pitchFamily="18" charset="0"/>
              </a:rPr>
              <a:t>HO</a:t>
            </a:r>
            <a:r>
              <a:rPr lang="fr-FR" baseline="-25000" dirty="0" smtClean="0">
                <a:latin typeface="Cambria" pitchFamily="18" charset="0"/>
              </a:rPr>
              <a:t>2</a:t>
            </a:r>
            <a:r>
              <a:rPr lang="fr-FR" baseline="33000" dirty="0" smtClean="0">
                <a:latin typeface="Cambria" pitchFamily="18" charset="0"/>
              </a:rPr>
              <a:t>-</a:t>
            </a:r>
            <a:r>
              <a:rPr lang="fr-FR" baseline="-25000" dirty="0" err="1" smtClean="0">
                <a:latin typeface="Cambria" pitchFamily="18" charset="0"/>
              </a:rPr>
              <a:t>ads</a:t>
            </a:r>
            <a:r>
              <a:rPr lang="fr-FR" dirty="0" smtClean="0">
                <a:solidFill>
                  <a:srgbClr val="000000"/>
                </a:solidFill>
                <a:latin typeface="Cambria" pitchFamily="18" charset="0"/>
              </a:rPr>
              <a:t>+ OH</a:t>
            </a:r>
            <a:r>
              <a:rPr lang="fr-FR" baseline="30000" dirty="0" smtClean="0">
                <a:solidFill>
                  <a:srgbClr val="000000"/>
                </a:solidFill>
                <a:latin typeface="Cambria" pitchFamily="18" charset="0"/>
              </a:rPr>
              <a:t>-   </a:t>
            </a:r>
            <a:r>
              <a:rPr lang="it-IT" dirty="0" smtClean="0">
                <a:latin typeface="Cambria" pitchFamily="18" charset="0"/>
              </a:rPr>
              <a:t>(7)</a:t>
            </a:r>
          </a:p>
          <a:p>
            <a:endParaRPr lang="it-IT" dirty="0" smtClean="0">
              <a:latin typeface="Cambria" pitchFamily="18" charset="0"/>
            </a:endParaRPr>
          </a:p>
          <a:p>
            <a:r>
              <a:rPr lang="fr-FR" dirty="0" smtClean="0">
                <a:solidFill>
                  <a:srgbClr val="000000"/>
                </a:solidFill>
                <a:latin typeface="Cambria" pitchFamily="18" charset="0"/>
              </a:rPr>
              <a:t>HO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fr-FR" baseline="33000" dirty="0" smtClean="0">
                <a:solidFill>
                  <a:srgbClr val="000000"/>
                </a:solidFill>
                <a:latin typeface="Cambria" pitchFamily="18" charset="0"/>
              </a:rPr>
              <a:t>-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Cambria" pitchFamily="18" charset="0"/>
              </a:rPr>
              <a:t>+ * ⇆ HO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2</a:t>
            </a:r>
            <a:r>
              <a:rPr lang="fr-FR" baseline="33000" dirty="0" smtClean="0">
                <a:solidFill>
                  <a:srgbClr val="000000"/>
                </a:solidFill>
                <a:latin typeface="Cambria" pitchFamily="18" charset="0"/>
              </a:rPr>
              <a:t>-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,</a:t>
            </a:r>
            <a:r>
              <a:rPr lang="fr-FR" baseline="-25000" dirty="0" err="1" smtClean="0">
                <a:solidFill>
                  <a:srgbClr val="000000"/>
                </a:solidFill>
                <a:latin typeface="Cambria" pitchFamily="18" charset="0"/>
              </a:rPr>
              <a:t>ads</a:t>
            </a:r>
            <a:r>
              <a:rPr lang="fr-FR" baseline="-25000" dirty="0" smtClean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ru-RU" baseline="-25000" dirty="0" smtClean="0">
                <a:solidFill>
                  <a:srgbClr val="000000"/>
                </a:solidFill>
                <a:latin typeface="Cambria" pitchFamily="18" charset="0"/>
              </a:rPr>
              <a:t>                                             </a:t>
            </a:r>
            <a:r>
              <a:rPr lang="it-IT" dirty="0" smtClean="0">
                <a:latin typeface="Cambria" pitchFamily="18" charset="0"/>
              </a:rPr>
              <a:t>(8)</a:t>
            </a:r>
          </a:p>
          <a:p>
            <a:endParaRPr lang="it-IT" baseline="-25000" dirty="0" smtClean="0">
              <a:solidFill>
                <a:srgbClr val="000000"/>
              </a:solidFill>
              <a:latin typeface="Cambria" pitchFamily="18" charset="0"/>
            </a:endParaRPr>
          </a:p>
          <a:p>
            <a:r>
              <a:rPr lang="en-US" dirty="0" smtClean="0">
                <a:latin typeface="Cambria" pitchFamily="18" charset="0"/>
              </a:rPr>
              <a:t>*</a:t>
            </a:r>
            <a:r>
              <a:rPr lang="ru-RU" dirty="0" smtClean="0">
                <a:latin typeface="Cambria" pitchFamily="18" charset="0"/>
              </a:rPr>
              <a:t>  - Свободное место на углеродной поверхности</a:t>
            </a:r>
          </a:p>
          <a:p>
            <a:r>
              <a:rPr lang="en-US" dirty="0" smtClean="0">
                <a:latin typeface="Cambria" pitchFamily="18" charset="0"/>
              </a:rPr>
              <a:t> “ads” </a:t>
            </a:r>
            <a:r>
              <a:rPr lang="ru-RU" dirty="0" smtClean="0">
                <a:latin typeface="Cambria" pitchFamily="18" charset="0"/>
              </a:rPr>
              <a:t>– </a:t>
            </a:r>
            <a:r>
              <a:rPr lang="ru-RU" dirty="0" err="1" smtClean="0">
                <a:latin typeface="Cambria" pitchFamily="18" charset="0"/>
              </a:rPr>
              <a:t>адсорбир.чатицы</a:t>
            </a:r>
            <a:endParaRPr lang="it-IT" dirty="0">
              <a:latin typeface="Cambria" pitchFamily="18" charset="0"/>
            </a:endParaRP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357958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48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0" y="332656"/>
          <a:ext cx="8460432" cy="3816424"/>
        </p:xfrm>
        <a:graphic>
          <a:graphicData uri="http://schemas.openxmlformats.org/presentationml/2006/ole">
            <p:oleObj spid="_x0000_s148482" name="Graph" r:id="rId3" imgW="4135320" imgH="2880720" progId="Origin50.Grap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 txBox="1">
            <a:spLocks/>
          </p:cNvSpPr>
          <p:nvPr/>
        </p:nvSpPr>
        <p:spPr>
          <a:xfrm>
            <a:off x="0" y="0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Электрохимические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свойства: Циклическая</a:t>
            </a:r>
            <a:r>
              <a:rPr lang="ru-RU" sz="4400" dirty="0" smtClean="0"/>
              <a:t> </a:t>
            </a:r>
            <a:r>
              <a:rPr lang="ru-RU" sz="4400" b="1" dirty="0" err="1" smtClean="0">
                <a:solidFill>
                  <a:srgbClr val="0000FF"/>
                </a:solidFill>
                <a:latin typeface="Cambria" pitchFamily="18" charset="0"/>
              </a:rPr>
              <a:t>вольтамперометрия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272808" y="1124744"/>
            <a:ext cx="1871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mbria" pitchFamily="18" charset="0"/>
              </a:rPr>
              <a:t>91 мг·см</a:t>
            </a:r>
            <a:r>
              <a:rPr lang="ru-RU" sz="1600" b="1" baseline="30000" dirty="0" smtClean="0">
                <a:latin typeface="Cambria" pitchFamily="18" charset="0"/>
              </a:rPr>
              <a:t>-2</a:t>
            </a:r>
            <a:r>
              <a:rPr lang="ru-RU" sz="1600" b="1" dirty="0" smtClean="0">
                <a:latin typeface="Cambria" pitchFamily="18" charset="0"/>
              </a:rPr>
              <a:t> Оксид марганца/ 91 мг·см</a:t>
            </a:r>
            <a:r>
              <a:rPr lang="ru-RU" sz="1600" b="1" baseline="30000" dirty="0" smtClean="0">
                <a:latin typeface="Cambria" pitchFamily="18" charset="0"/>
              </a:rPr>
              <a:t>-2</a:t>
            </a:r>
            <a:r>
              <a:rPr lang="ru-RU" sz="1600" b="1" dirty="0" smtClean="0">
                <a:latin typeface="Cambria" pitchFamily="18" charset="0"/>
              </a:rPr>
              <a:t> </a:t>
            </a:r>
            <a:r>
              <a:rPr lang="fr-FR" sz="1600" b="1" dirty="0" smtClean="0">
                <a:latin typeface="Cambria" pitchFamily="18" charset="0"/>
              </a:rPr>
              <a:t>C</a:t>
            </a:r>
            <a:r>
              <a:rPr lang="ru-RU" sz="1600" b="1" dirty="0" smtClean="0">
                <a:latin typeface="Cambria" pitchFamily="18" charset="0"/>
              </a:rPr>
              <a:t> </a:t>
            </a:r>
            <a:r>
              <a:rPr lang="ru-RU" sz="1600" dirty="0" smtClean="0">
                <a:latin typeface="Cambria" pitchFamily="18" charset="0"/>
              </a:rPr>
              <a:t>в</a:t>
            </a:r>
            <a:r>
              <a:rPr lang="ru-RU" sz="1600" b="1" dirty="0" smtClean="0">
                <a:latin typeface="Cambria" pitchFamily="18" charset="0"/>
              </a:rPr>
              <a:t> </a:t>
            </a:r>
            <a:r>
              <a:rPr lang="fr-FR" sz="1600" dirty="0" smtClean="0">
                <a:latin typeface="Cambria" pitchFamily="18" charset="0"/>
              </a:rPr>
              <a:t>N</a:t>
            </a:r>
            <a:r>
              <a:rPr lang="fr-FR" sz="1600" baseline="-25000" dirty="0" smtClean="0">
                <a:latin typeface="Cambria" pitchFamily="18" charset="0"/>
              </a:rPr>
              <a:t>2 </a:t>
            </a:r>
            <a:r>
              <a:rPr lang="fr-FR" sz="1600" dirty="0" smtClean="0">
                <a:latin typeface="Cambria" pitchFamily="18" charset="0"/>
              </a:rPr>
              <a:t>–</a:t>
            </a:r>
            <a:r>
              <a:rPr lang="ru-RU" sz="1600" dirty="0" smtClean="0">
                <a:latin typeface="Cambria" pitchFamily="18" charset="0"/>
              </a:rPr>
              <a:t>насыщенном </a:t>
            </a:r>
            <a:r>
              <a:rPr lang="fr-FR" sz="1600" dirty="0" smtClean="0">
                <a:latin typeface="Cambria" pitchFamily="18" charset="0"/>
              </a:rPr>
              <a:t>1</a:t>
            </a:r>
            <a:r>
              <a:rPr lang="ru-RU" sz="1600" dirty="0" smtClean="0">
                <a:latin typeface="Cambria" pitchFamily="18" charset="0"/>
              </a:rPr>
              <a:t> </a:t>
            </a:r>
            <a:r>
              <a:rPr lang="fr-FR" sz="1600" dirty="0" smtClean="0">
                <a:latin typeface="Cambria" pitchFamily="18" charset="0"/>
              </a:rPr>
              <a:t>M NaOH, 10 </a:t>
            </a:r>
            <a:r>
              <a:rPr lang="ru-RU" sz="1600" dirty="0" smtClean="0">
                <a:latin typeface="Cambria" pitchFamily="18" charset="0"/>
              </a:rPr>
              <a:t>мВ·с</a:t>
            </a:r>
            <a:r>
              <a:rPr lang="ru-RU" sz="1600" baseline="30000" dirty="0" smtClean="0">
                <a:latin typeface="Cambria" pitchFamily="18" charset="0"/>
              </a:rPr>
              <a:t>-1</a:t>
            </a:r>
            <a:endParaRPr lang="fr-FR" sz="1600" dirty="0" smtClean="0">
              <a:latin typeface="Cambria" pitchFamily="18" charset="0"/>
            </a:endParaRPr>
          </a:p>
        </p:txBody>
      </p:sp>
      <p:graphicFrame>
        <p:nvGraphicFramePr>
          <p:cNvPr id="49153" name="Object 1"/>
          <p:cNvGraphicFramePr>
            <a:graphicFrameLocks noChangeAspect="1"/>
          </p:cNvGraphicFramePr>
          <p:nvPr/>
        </p:nvGraphicFramePr>
        <p:xfrm>
          <a:off x="3676923" y="764704"/>
          <a:ext cx="4135437" cy="2881313"/>
        </p:xfrm>
        <a:graphic>
          <a:graphicData uri="http://schemas.openxmlformats.org/presentationml/2006/ole">
            <p:oleObj spid="_x0000_s149506" name="Graph" r:id="rId3" imgW="4135320" imgH="2880720" progId="Origin50.Graph">
              <p:embed/>
            </p:oleObj>
          </a:graphicData>
        </a:graphic>
      </p:graphicFrame>
      <p:sp>
        <p:nvSpPr>
          <p:cNvPr id="16" name="Rectangle 12"/>
          <p:cNvSpPr/>
          <p:nvPr/>
        </p:nvSpPr>
        <p:spPr>
          <a:xfrm>
            <a:off x="6127205" y="2636912"/>
            <a:ext cx="8210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Mn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3</a:t>
            </a:r>
            <a:endParaRPr lang="fr-FR" dirty="0"/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35496" y="764704"/>
          <a:ext cx="4137025" cy="2881313"/>
        </p:xfrm>
        <a:graphic>
          <a:graphicData uri="http://schemas.openxmlformats.org/presentationml/2006/ole">
            <p:oleObj spid="_x0000_s149507" name="Graph" r:id="rId4" imgW="4136400" imgH="2880720" progId="Origin50.Graph">
              <p:embed/>
            </p:oleObj>
          </a:graphicData>
        </a:graphic>
      </p:graphicFrame>
      <p:sp>
        <p:nvSpPr>
          <p:cNvPr id="18" name="Rectangle 12"/>
          <p:cNvSpPr/>
          <p:nvPr/>
        </p:nvSpPr>
        <p:spPr>
          <a:xfrm>
            <a:off x="2483768" y="2636912"/>
            <a:ext cx="82105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Mn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3</a:t>
            </a:r>
            <a:endParaRPr lang="fr-FR" dirty="0"/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597" y="3573016"/>
            <a:ext cx="426139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cteur droit 17"/>
          <p:cNvCxnSpPr/>
          <p:nvPr/>
        </p:nvCxnSpPr>
        <p:spPr>
          <a:xfrm flipV="1">
            <a:off x="3519885" y="1743371"/>
            <a:ext cx="882" cy="142479"/>
          </a:xfrm>
          <a:prstGeom prst="line">
            <a:avLst/>
          </a:prstGeom>
          <a:ln w="25400">
            <a:solidFill>
              <a:srgbClr val="E12B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6"/>
          <p:cNvSpPr/>
          <p:nvPr/>
        </p:nvSpPr>
        <p:spPr>
          <a:xfrm>
            <a:off x="4716016" y="3861048"/>
            <a:ext cx="4248472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000" dirty="0" smtClean="0">
                <a:latin typeface="Cambria" pitchFamily="18" charset="0"/>
              </a:rPr>
              <a:t>Определены: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 пределы электрохимической стабильности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формальный потенциал (</a:t>
            </a:r>
            <a:r>
              <a:rPr lang="en-US" sz="2000" dirty="0" smtClean="0">
                <a:latin typeface="Cambria" pitchFamily="18" charset="0"/>
              </a:rPr>
              <a:t>E</a:t>
            </a:r>
            <a:r>
              <a:rPr lang="en-US" sz="2000" baseline="-25000" dirty="0" smtClean="0">
                <a:latin typeface="Cambria" pitchFamily="18" charset="0"/>
              </a:rPr>
              <a:t>f</a:t>
            </a:r>
            <a:r>
              <a:rPr lang="en-US" sz="2000" dirty="0" smtClean="0">
                <a:latin typeface="Cambria" pitchFamily="18" charset="0"/>
              </a:rPr>
              <a:t>)</a:t>
            </a:r>
            <a:r>
              <a:rPr lang="ru-RU" sz="2000" dirty="0" smtClean="0">
                <a:latin typeface="Cambria" pitchFamily="18" charset="0"/>
              </a:rPr>
              <a:t> редокс-перехода </a:t>
            </a:r>
            <a:r>
              <a:rPr lang="en-US" sz="2000" dirty="0" smtClean="0">
                <a:latin typeface="Cambria" pitchFamily="18" charset="0"/>
              </a:rPr>
              <a:t>Mn(IV)/Mn(III)</a:t>
            </a:r>
            <a:endParaRPr lang="ru-RU" sz="2000" dirty="0" smtClean="0">
              <a:latin typeface="Cambria" pitchFamily="18" charset="0"/>
            </a:endParaRPr>
          </a:p>
        </p:txBody>
      </p:sp>
      <p:sp>
        <p:nvSpPr>
          <p:cNvPr id="2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357958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49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80" name="Rectangle 16"/>
          <p:cNvSpPr/>
          <p:nvPr/>
        </p:nvSpPr>
        <p:spPr>
          <a:xfrm>
            <a:off x="899592" y="4857760"/>
            <a:ext cx="3456384" cy="559935"/>
          </a:xfrm>
          <a:prstGeom prst="rect">
            <a:avLst/>
          </a:prstGeom>
          <a:solidFill>
            <a:schemeClr val="accent1">
              <a:lumMod val="40000"/>
              <a:lumOff val="60000"/>
              <a:alpha val="2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fr-FR" dirty="0" smtClean="0">
                <a:solidFill>
                  <a:srgbClr val="1D0BA1"/>
                </a:solidFill>
              </a:rPr>
              <a:t> </a:t>
            </a:r>
            <a:endParaRPr lang="fr-FR" dirty="0">
              <a:solidFill>
                <a:srgbClr val="1D0BA1"/>
              </a:solidFill>
            </a:endParaRPr>
          </a:p>
        </p:txBody>
      </p:sp>
      <p:cxnSp>
        <p:nvCxnSpPr>
          <p:cNvPr id="87" name="Connecteur droit 86"/>
          <p:cNvCxnSpPr/>
          <p:nvPr/>
        </p:nvCxnSpPr>
        <p:spPr>
          <a:xfrm>
            <a:off x="2500298" y="4929198"/>
            <a:ext cx="1714512" cy="35719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>
            <a:off x="2000232" y="4643446"/>
            <a:ext cx="2355744" cy="434244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>
            <a:off x="2786050" y="5143512"/>
            <a:ext cx="1071570" cy="21431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flipV="1">
            <a:off x="3857620" y="5286388"/>
            <a:ext cx="357190" cy="7143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>
            <a:off x="4214810" y="5286388"/>
            <a:ext cx="142876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2" name="Прямоугольник 30"/>
          <p:cNvSpPr/>
          <p:nvPr/>
        </p:nvSpPr>
        <p:spPr>
          <a:xfrm>
            <a:off x="3071802" y="4786322"/>
            <a:ext cx="792000" cy="2880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rgbClr val="00B050"/>
                </a:solidFill>
                <a:latin typeface="Cambria" pitchFamily="18" charset="0"/>
              </a:rPr>
              <a:t>Mn</a:t>
            </a:r>
            <a:r>
              <a:rPr lang="fr-FR" sz="1600" b="1" baseline="-25000" dirty="0" smtClean="0">
                <a:solidFill>
                  <a:srgbClr val="00B050"/>
                </a:solidFill>
                <a:latin typeface="Cambria" pitchFamily="18" charset="0"/>
              </a:rPr>
              <a:t>2</a:t>
            </a:r>
            <a:r>
              <a:rPr lang="fr-FR" sz="1600" b="1" dirty="0" smtClean="0">
                <a:solidFill>
                  <a:srgbClr val="00B050"/>
                </a:solidFill>
                <a:latin typeface="Cambria" pitchFamily="18" charset="0"/>
              </a:rPr>
              <a:t>O</a:t>
            </a:r>
            <a:r>
              <a:rPr lang="fr-FR" sz="1600" b="1" baseline="-25000" dirty="0" smtClean="0">
                <a:solidFill>
                  <a:srgbClr val="00B050"/>
                </a:solidFill>
                <a:latin typeface="Cambria" pitchFamily="18" charset="0"/>
              </a:rPr>
              <a:t>3</a:t>
            </a:r>
            <a:endParaRPr lang="fr-FR" sz="1600" b="1" dirty="0" smtClean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93" name="Прямоугольник 28"/>
          <p:cNvSpPr/>
          <p:nvPr/>
        </p:nvSpPr>
        <p:spPr>
          <a:xfrm>
            <a:off x="2887306" y="5143512"/>
            <a:ext cx="756000" cy="28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rgbClr val="FF0000"/>
                </a:solidFill>
              </a:rPr>
              <a:t>Mn</a:t>
            </a:r>
            <a:r>
              <a:rPr lang="fr-FR" sz="1600" b="1" baseline="-25000" dirty="0" smtClean="0">
                <a:solidFill>
                  <a:srgbClr val="FF0000"/>
                </a:solidFill>
              </a:rPr>
              <a:t>3</a:t>
            </a:r>
            <a:r>
              <a:rPr lang="fr-FR" sz="1600" b="1" dirty="0" smtClean="0">
                <a:solidFill>
                  <a:srgbClr val="FF0000"/>
                </a:solidFill>
              </a:rPr>
              <a:t>O</a:t>
            </a:r>
            <a:r>
              <a:rPr lang="fr-FR" sz="1600" b="1" baseline="-25000" dirty="0" smtClean="0">
                <a:solidFill>
                  <a:srgbClr val="FF0000"/>
                </a:solidFill>
              </a:rPr>
              <a:t>4</a:t>
            </a:r>
            <a:r>
              <a:rPr lang="fr-FR" b="1" baseline="30000" dirty="0" smtClean="0">
                <a:solidFill>
                  <a:srgbClr val="1D0BA1"/>
                </a:solidFill>
              </a:rPr>
              <a:t> </a:t>
            </a:r>
            <a:endParaRPr lang="fr-FR" b="1" dirty="0" smtClean="0">
              <a:solidFill>
                <a:srgbClr val="1D0BA1"/>
              </a:solidFill>
            </a:endParaRPr>
          </a:p>
        </p:txBody>
      </p:sp>
      <p:sp>
        <p:nvSpPr>
          <p:cNvPr id="94" name="Прямоугольник 28"/>
          <p:cNvSpPr/>
          <p:nvPr/>
        </p:nvSpPr>
        <p:spPr>
          <a:xfrm>
            <a:off x="2428860" y="5569892"/>
            <a:ext cx="1071570" cy="28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accent6">
                    <a:lumMod val="75000"/>
                  </a:schemeClr>
                </a:solidFill>
              </a:rPr>
              <a:t>Mn(OH)</a:t>
            </a:r>
            <a:r>
              <a:rPr lang="fr-FR" sz="1600" b="1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fr-FR" b="1" baseline="30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fr-FR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5" name="Прямоугольник 28"/>
          <p:cNvSpPr/>
          <p:nvPr/>
        </p:nvSpPr>
        <p:spPr>
          <a:xfrm>
            <a:off x="3571868" y="5643578"/>
            <a:ext cx="1071570" cy="28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</a:rPr>
              <a:t>Mn</a:t>
            </a:r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fr-FR" sz="1600" b="1" dirty="0" smtClean="0">
                <a:solidFill>
                  <a:schemeClr val="accent4">
                    <a:lumMod val="75000"/>
                  </a:schemeClr>
                </a:solidFill>
              </a:rPr>
              <a:t>OH)</a:t>
            </a:r>
            <a:r>
              <a:rPr lang="fr-FR" sz="1600" b="1" baseline="-25000" dirty="0" smtClean="0">
                <a:solidFill>
                  <a:schemeClr val="accent4">
                    <a:lumMod val="75000"/>
                  </a:schemeClr>
                </a:solidFill>
              </a:rPr>
              <a:t>2</a:t>
            </a:r>
            <a:r>
              <a:rPr lang="fr-FR" sz="1600" b="1" baseline="30000" dirty="0" smtClean="0">
                <a:solidFill>
                  <a:schemeClr val="accent4">
                    <a:lumMod val="75000"/>
                  </a:schemeClr>
                </a:solidFill>
              </a:rPr>
              <a:t>-</a:t>
            </a:r>
            <a:r>
              <a:rPr lang="fr-FR" b="1" baseline="300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fr-FR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96" name="Connecteur droit 17"/>
          <p:cNvCxnSpPr/>
          <p:nvPr/>
        </p:nvCxnSpPr>
        <p:spPr>
          <a:xfrm flipV="1">
            <a:off x="3995936" y="3645024"/>
            <a:ext cx="0" cy="267410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28"/>
          <p:cNvSpPr/>
          <p:nvPr/>
        </p:nvSpPr>
        <p:spPr>
          <a:xfrm>
            <a:off x="2143108" y="4286256"/>
            <a:ext cx="785818" cy="28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rgbClr val="1D0BA1"/>
                </a:solidFill>
              </a:rPr>
              <a:t>MnO</a:t>
            </a:r>
            <a:r>
              <a:rPr lang="fr-FR" sz="1600" b="1" baseline="-25000" dirty="0" smtClean="0">
                <a:solidFill>
                  <a:srgbClr val="1D0BA1"/>
                </a:solidFill>
              </a:rPr>
              <a:t>2</a:t>
            </a:r>
            <a:r>
              <a:rPr lang="fr-FR" b="1" baseline="30000" dirty="0" smtClean="0">
                <a:solidFill>
                  <a:srgbClr val="1D0BA1"/>
                </a:solidFill>
              </a:rPr>
              <a:t> </a:t>
            </a:r>
            <a:endParaRPr lang="fr-FR" b="1" dirty="0" smtClean="0">
              <a:solidFill>
                <a:srgbClr val="1D0BA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I:</a:t>
            </a:r>
            <a:r>
              <a:rPr lang="en-US" sz="4000" dirty="0" smtClean="0"/>
              <a:t> </a:t>
            </a:r>
            <a:r>
              <a:rPr lang="ru-RU" sz="4000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Электрокаталитическое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восстановление кислорода на простых  и сложных оксидах марганца: связь </a:t>
            </a:r>
            <a:r>
              <a:rPr lang="ru-RU" sz="4000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электрокаталитической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активности с </a:t>
            </a:r>
            <a:r>
              <a:rPr lang="ru-RU" sz="4000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редокс-переходом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en-US" sz="4000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(IV)/</a:t>
            </a:r>
            <a:r>
              <a:rPr lang="en-US" sz="4000" dirty="0" err="1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Mn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(III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)</a:t>
            </a:r>
            <a:r>
              <a:rPr lang="ru-RU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на поверхности</a:t>
            </a:r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ru-RU" sz="4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z="1800" b="1" smtClean="0"/>
              <a:pPr/>
              <a:t>5</a:t>
            </a:fld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7795510" cy="423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Cambria" pitchFamily="18" charset="0"/>
              </a:rPr>
              <a:t>Деградация катализатора</a:t>
            </a:r>
            <a:r>
              <a:rPr lang="ru-RU" b="1" u="sng" dirty="0" smtClean="0">
                <a:solidFill>
                  <a:srgbClr val="0000FF"/>
                </a:solidFill>
                <a:latin typeface="Cambria" pitchFamily="18" charset="0"/>
              </a:rPr>
              <a:t/>
            </a:r>
            <a:br>
              <a:rPr lang="ru-RU" b="1" u="sng" dirty="0" smtClean="0">
                <a:solidFill>
                  <a:srgbClr val="0000FF"/>
                </a:solidFill>
                <a:latin typeface="Cambria" pitchFamily="18" charset="0"/>
              </a:rPr>
            </a:br>
            <a:endParaRPr lang="ru-RU" dirty="0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357958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50</a:t>
            </a:fld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6" name="ZoneTexte 8"/>
          <p:cNvSpPr txBox="1"/>
          <p:nvPr/>
        </p:nvSpPr>
        <p:spPr>
          <a:xfrm>
            <a:off x="1691680" y="5363924"/>
            <a:ext cx="2954655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	Е/В (о.в.э)	</a:t>
            </a:r>
            <a:endParaRPr lang="fr-FR" b="1" dirty="0"/>
          </a:p>
        </p:txBody>
      </p:sp>
      <p:sp>
        <p:nvSpPr>
          <p:cNvPr id="8" name="ZoneTexte 9"/>
          <p:cNvSpPr txBox="1"/>
          <p:nvPr/>
        </p:nvSpPr>
        <p:spPr>
          <a:xfrm>
            <a:off x="683568" y="2446608"/>
            <a:ext cx="461665" cy="19389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none" rtlCol="0">
            <a:spAutoFit/>
          </a:bodyPr>
          <a:lstStyle/>
          <a:p>
            <a:r>
              <a:rPr lang="en-US" b="1" dirty="0" smtClean="0"/>
              <a:t>J /</a:t>
            </a:r>
            <a:r>
              <a:rPr lang="ru-RU" b="1" dirty="0" smtClean="0"/>
              <a:t>мА/см</a:t>
            </a:r>
            <a:r>
              <a:rPr lang="ru-RU" b="1" baseline="30000" dirty="0" smtClean="0"/>
              <a:t>2</a:t>
            </a:r>
            <a:r>
              <a:rPr lang="ru-RU" b="1" baseline="-25000" dirty="0" smtClean="0"/>
              <a:t>гео	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508104" y="5338204"/>
            <a:ext cx="2954655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/>
              <a:t>	Е/В (о.в.э)	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644008" y="2420888"/>
            <a:ext cx="461665" cy="19389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none" rtlCol="0">
            <a:spAutoFit/>
          </a:bodyPr>
          <a:lstStyle/>
          <a:p>
            <a:r>
              <a:rPr lang="en-US" b="1" dirty="0" smtClean="0"/>
              <a:t>J /</a:t>
            </a:r>
            <a:r>
              <a:rPr lang="ru-RU" b="1" dirty="0" smtClean="0"/>
              <a:t>мА/см</a:t>
            </a:r>
            <a:r>
              <a:rPr lang="ru-RU" b="1" baseline="30000" dirty="0" smtClean="0"/>
              <a:t>2</a:t>
            </a:r>
            <a:r>
              <a:rPr lang="ru-RU" b="1" baseline="-25000" dirty="0" smtClean="0"/>
              <a:t>гео	</a:t>
            </a:r>
            <a:endParaRPr lang="fr-FR" b="1" dirty="0"/>
          </a:p>
        </p:txBody>
      </p:sp>
      <p:sp>
        <p:nvSpPr>
          <p:cNvPr id="11" name="ZoneTexte 8"/>
          <p:cNvSpPr txBox="1"/>
          <p:nvPr/>
        </p:nvSpPr>
        <p:spPr>
          <a:xfrm>
            <a:off x="3555431" y="3203684"/>
            <a:ext cx="440505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до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306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ZoneTexte 8"/>
          <p:cNvSpPr txBox="1"/>
          <p:nvPr/>
        </p:nvSpPr>
        <p:spPr>
          <a:xfrm>
            <a:off x="5751263" y="2555612"/>
            <a:ext cx="764953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33CC"/>
                </a:solidFill>
              </a:rPr>
              <a:t>после</a:t>
            </a:r>
            <a:endParaRPr lang="fr-FR" b="1" dirty="0">
              <a:solidFill>
                <a:srgbClr val="FF33CC"/>
              </a:solidFill>
            </a:endParaRPr>
          </a:p>
        </p:txBody>
      </p:sp>
      <p:sp>
        <p:nvSpPr>
          <p:cNvPr id="15" name="ZoneTexte 8"/>
          <p:cNvSpPr txBox="1"/>
          <p:nvPr/>
        </p:nvSpPr>
        <p:spPr>
          <a:xfrm>
            <a:off x="6869599" y="2780928"/>
            <a:ext cx="969496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до          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16" name="ZoneTexte 8"/>
          <p:cNvSpPr txBox="1"/>
          <p:nvPr/>
        </p:nvSpPr>
        <p:spPr>
          <a:xfrm>
            <a:off x="2267744" y="2483604"/>
            <a:ext cx="764953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33CC"/>
                </a:solidFill>
              </a:rPr>
              <a:t>после</a:t>
            </a:r>
            <a:endParaRPr lang="fr-FR" b="1" dirty="0">
              <a:solidFill>
                <a:srgbClr val="FF33CC"/>
              </a:solidFill>
            </a:endParaRPr>
          </a:p>
        </p:txBody>
      </p:sp>
      <p:sp>
        <p:nvSpPr>
          <p:cNvPr id="17" name="ZoneTexte 8"/>
          <p:cNvSpPr txBox="1"/>
          <p:nvPr/>
        </p:nvSpPr>
        <p:spPr>
          <a:xfrm>
            <a:off x="3419872" y="2852936"/>
            <a:ext cx="745717" cy="2154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rgbClr val="FF33CC"/>
                </a:solidFill>
              </a:rPr>
              <a:t>                         </a:t>
            </a:r>
            <a:endParaRPr lang="fr-FR" sz="800" b="1" dirty="0">
              <a:solidFill>
                <a:srgbClr val="FF33CC"/>
              </a:solidFill>
            </a:endParaRPr>
          </a:p>
        </p:txBody>
      </p:sp>
      <p:sp>
        <p:nvSpPr>
          <p:cNvPr id="18" name="ZoneTexte 8"/>
          <p:cNvSpPr txBox="1"/>
          <p:nvPr/>
        </p:nvSpPr>
        <p:spPr>
          <a:xfrm>
            <a:off x="1979712" y="2060848"/>
            <a:ext cx="396262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33CC"/>
                </a:solidFill>
              </a:rPr>
              <a:t>    </a:t>
            </a:r>
            <a:endParaRPr lang="fr-FR" b="1" dirty="0">
              <a:solidFill>
                <a:srgbClr val="FF33CC"/>
              </a:solidFill>
            </a:endParaRPr>
          </a:p>
        </p:txBody>
      </p:sp>
      <p:sp>
        <p:nvSpPr>
          <p:cNvPr id="19" name="ZoneTexte 8"/>
          <p:cNvSpPr txBox="1"/>
          <p:nvPr/>
        </p:nvSpPr>
        <p:spPr>
          <a:xfrm>
            <a:off x="5580112" y="2060848"/>
            <a:ext cx="396262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33CC"/>
                </a:solidFill>
              </a:rPr>
              <a:t>    </a:t>
            </a:r>
            <a:endParaRPr lang="fr-FR" b="1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60"/>
          <p:cNvSpPr txBox="1">
            <a:spLocks noChangeArrowheads="1"/>
          </p:cNvSpPr>
          <p:nvPr/>
        </p:nvSpPr>
        <p:spPr bwMode="auto">
          <a:xfrm>
            <a:off x="357158" y="5929330"/>
            <a:ext cx="8390736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sz="2800" dirty="0" smtClean="0">
                <a:latin typeface="Cambria" pitchFamily="18" charset="0"/>
              </a:rPr>
              <a:t>-</a:t>
            </a:r>
            <a:r>
              <a:rPr lang="en-US" sz="2800" dirty="0" smtClean="0">
                <a:latin typeface="Cambria" pitchFamily="18" charset="0"/>
              </a:rPr>
              <a:t> </a:t>
            </a:r>
            <a:r>
              <a:rPr lang="ru-RU" sz="2800" dirty="0" smtClean="0">
                <a:latin typeface="Cambria" pitchFamily="18" charset="0"/>
              </a:rPr>
              <a:t>Подтверждает протекание реакции через 4 е </a:t>
            </a:r>
            <a:endParaRPr lang="fr-FR" sz="2800" dirty="0">
              <a:latin typeface="Cambria" pitchFamily="18" charset="0"/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3857628"/>
            <a:ext cx="361676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2984"/>
            <a:ext cx="5786479" cy="403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mbria" pitchFamily="18" charset="0"/>
                <a:sym typeface="Wingdings" pitchFamily="2" charset="2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Cambria" pitchFamily="18" charset="0"/>
                <a:sym typeface="Wingdings" pitchFamily="2" charset="2"/>
              </a:rPr>
              <a:t>К</a:t>
            </a:r>
            <a:r>
              <a:rPr lang="en-US" b="1" dirty="0" smtClean="0">
                <a:solidFill>
                  <a:srgbClr val="0000FF"/>
                </a:solidFill>
                <a:latin typeface="Cambria" pitchFamily="18" charset="0"/>
                <a:sym typeface="Wingdings" pitchFamily="2" charset="2"/>
              </a:rPr>
              <a:t>-</a:t>
            </a:r>
            <a:r>
              <a:rPr lang="ru-RU" b="1" dirty="0" smtClean="0">
                <a:solidFill>
                  <a:srgbClr val="0000FF"/>
                </a:solidFill>
                <a:latin typeface="Cambria" pitchFamily="18" charset="0"/>
                <a:sym typeface="Wingdings" pitchFamily="2" charset="2"/>
              </a:rPr>
              <a:t>Л</a:t>
            </a:r>
            <a:endParaRPr lang="ru-RU" dirty="0"/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453336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51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42910" y="1142984"/>
          <a:ext cx="7704857" cy="2671997"/>
        </p:xfrm>
        <a:graphic>
          <a:graphicData uri="http://schemas.openxmlformats.org/drawingml/2006/table">
            <a:tbl>
              <a:tblPr/>
              <a:tblGrid>
                <a:gridCol w="2352628"/>
                <a:gridCol w="882235"/>
                <a:gridCol w="744999"/>
                <a:gridCol w="744999"/>
                <a:gridCol w="744999"/>
                <a:gridCol w="744999"/>
                <a:gridCol w="744999"/>
                <a:gridCol w="744999"/>
              </a:tblGrid>
              <a:tr h="4320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Соединение</a:t>
                      </a:r>
                    </a:p>
                  </a:txBody>
                  <a:tcPr marL="7749" marR="7749" marT="77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Заряд на 1 монослой (</a:t>
                      </a:r>
                      <a:r>
                        <a:rPr lang="ru-RU" sz="2800" b="1" i="0" u="none" strike="noStrike" dirty="0" smtClean="0">
                          <a:solidFill>
                            <a:srgbClr val="1F497D"/>
                          </a:solidFill>
                          <a:latin typeface="Calibri"/>
                        </a:rPr>
                        <a:t>мкКл/см</a:t>
                      </a:r>
                      <a:r>
                        <a:rPr lang="ru-RU" sz="2800" b="1" i="0" u="none" strike="noStrike" baseline="30000" dirty="0" smtClean="0">
                          <a:solidFill>
                            <a:srgbClr val="1F497D"/>
                          </a:solidFill>
                          <a:latin typeface="Calibri"/>
                        </a:rPr>
                        <a:t>2</a:t>
                      </a:r>
                      <a:r>
                        <a:rPr lang="ru-RU" sz="2800" b="1" i="0" u="none" strike="noStrike" dirty="0">
                          <a:solidFill>
                            <a:srgbClr val="1F497D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7749" marR="7749" marT="77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40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A7BF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60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3F3F76"/>
                          </a:solidFill>
                          <a:latin typeface="Calibri"/>
                        </a:rPr>
                        <a:t>MnOOH - manganite [84949-ICSD]</a:t>
                      </a:r>
                    </a:p>
                  </a:txBody>
                  <a:tcPr marL="7749" marR="7749" marT="7749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101</a:t>
                      </a:r>
                    </a:p>
                  </a:txBody>
                  <a:tcPr marL="7749" marR="7749" marT="7749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0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3F3F76"/>
                          </a:solidFill>
                          <a:latin typeface="Calibri"/>
                        </a:rPr>
                        <a:t>MnO2 [393-ICSD]</a:t>
                      </a:r>
                    </a:p>
                  </a:txBody>
                  <a:tcPr marL="7749" marR="7749" marT="7749" marB="0" anchor="ctr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122</a:t>
                      </a:r>
                    </a:p>
                  </a:txBody>
                  <a:tcPr marL="7749" marR="7749" marT="7749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8041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Mn2O3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135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5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ABO</a:t>
                      </a:r>
                      <a:r>
                        <a:rPr lang="en-US" sz="2000" b="1" i="0" u="none" strike="noStrike" baseline="-25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82</a:t>
                      </a: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749" marR="7749" marT="77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453336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52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50" y="857232"/>
            <a:ext cx="1963923" cy="17101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18670" y="2567347"/>
            <a:ext cx="2274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Arial"/>
                <a:cs typeface="Arial"/>
              </a:rPr>
              <a:t>γ-</a:t>
            </a:r>
            <a:r>
              <a:rPr lang="en-US" sz="1600" b="1" dirty="0" smtClean="0">
                <a:latin typeface="Arial"/>
                <a:cs typeface="Arial"/>
              </a:rPr>
              <a:t>MnOOH</a:t>
            </a:r>
            <a:r>
              <a:rPr lang="ru-RU" sz="1600" b="1" dirty="0" smtClean="0">
                <a:latin typeface="Arial"/>
                <a:cs typeface="Arial"/>
              </a:rPr>
              <a:t> (манганит)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294" y="857232"/>
            <a:ext cx="2331923" cy="17798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16393" y="2507122"/>
            <a:ext cx="2113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α</a:t>
            </a:r>
            <a:r>
              <a:rPr lang="ru-RU" sz="1600" b="1" dirty="0" smtClean="0">
                <a:latin typeface="Arial"/>
                <a:cs typeface="Arial"/>
              </a:rPr>
              <a:t>-</a:t>
            </a:r>
            <a:r>
              <a:rPr lang="en-US" sz="1600" b="1" dirty="0" smtClean="0">
                <a:latin typeface="Arial"/>
                <a:cs typeface="Arial"/>
              </a:rPr>
              <a:t>MnOOH</a:t>
            </a:r>
            <a:r>
              <a:rPr lang="ru-RU" sz="1600" b="1" dirty="0" smtClean="0">
                <a:latin typeface="Arial"/>
                <a:cs typeface="Arial"/>
              </a:rPr>
              <a:t> (гроутит)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54" y="3233496"/>
            <a:ext cx="2376264" cy="1763841"/>
          </a:xfrm>
          <a:prstGeom prst="rect">
            <a:avLst/>
          </a:prstGeom>
        </p:spPr>
      </p:pic>
      <p:pic>
        <p:nvPicPr>
          <p:cNvPr id="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18" y="3017472"/>
            <a:ext cx="1834581" cy="1597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17966" y="510570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β</a:t>
            </a:r>
            <a:r>
              <a:rPr lang="ru-RU" b="1" dirty="0" smtClean="0"/>
              <a:t>-</a:t>
            </a:r>
            <a:r>
              <a:rPr lang="en-US" b="1" dirty="0" smtClean="0"/>
              <a:t>MnO</a:t>
            </a:r>
            <a:r>
              <a:rPr lang="en-US" b="1" baseline="-25000" dirty="0" smtClean="0"/>
              <a:t>2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09379" y="517771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Mn</a:t>
            </a:r>
            <a:r>
              <a:rPr lang="en-US" b="1" baseline="-25000" dirty="0" smtClean="0"/>
              <a:t>2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endParaRPr lang="ru-RU" b="1" dirty="0"/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1804" y="6453336"/>
            <a:ext cx="2133600" cy="365125"/>
          </a:xfrm>
        </p:spPr>
        <p:txBody>
          <a:bodyPr/>
          <a:lstStyle/>
          <a:p>
            <a:fld id="{3DA03338-D623-4A95-B6EE-A9D5CC63191C}" type="slidenum">
              <a:rPr lang="ru-RU" sz="1800" b="1" smtClean="0">
                <a:solidFill>
                  <a:schemeClr val="tx1"/>
                </a:solidFill>
              </a:rPr>
              <a:pPr/>
              <a:t>53</a:t>
            </a:fld>
            <a:endParaRPr lang="ru-RU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0" y="1340768"/>
          <a:ext cx="5628075" cy="3722349"/>
        </p:xfrm>
        <a:graphic>
          <a:graphicData uri="http://schemas.openxmlformats.org/presentationml/2006/ole">
            <p:oleObj spid="_x0000_s48131" name="Graph" r:id="rId3" imgW="4135320" imgH="2880720" progId="Origin50.Graph">
              <p:embed/>
            </p:oleObj>
          </a:graphicData>
        </a:graphic>
      </p:graphicFrame>
      <p:sp>
        <p:nvSpPr>
          <p:cNvPr id="5" name="ZoneTexte 22"/>
          <p:cNvSpPr txBox="1">
            <a:spLocks noChangeArrowheads="1"/>
          </p:cNvSpPr>
          <p:nvPr/>
        </p:nvSpPr>
        <p:spPr bwMode="auto">
          <a:xfrm>
            <a:off x="4860032" y="1124744"/>
            <a:ext cx="4499992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  OH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                                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  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O―O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   </a:t>
            </a:r>
            <a:r>
              <a:rPr lang="ru-RU" sz="1500" dirty="0" smtClean="0">
                <a:latin typeface="Cambria" pitchFamily="18" charset="0"/>
              </a:rPr>
              <a:t>   </a:t>
            </a:r>
            <a:r>
              <a:rPr lang="it-IT" sz="1500" dirty="0" smtClean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ǀ</a:t>
            </a:r>
          </a:p>
          <a:p>
            <a:r>
              <a:rPr lang="it-IT" sz="1500" dirty="0">
                <a:latin typeface="Cambria" pitchFamily="18" charset="0"/>
              </a:rPr>
              <a:t>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</a:t>
            </a:r>
            <a:r>
              <a:rPr lang="it-IT" sz="1500" baseline="-25000" dirty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it-IT" sz="1500" dirty="0">
                <a:latin typeface="Cambria" pitchFamily="18" charset="0"/>
              </a:rPr>
              <a:t> + e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 ⇆ 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>
                <a:solidFill>
                  <a:srgbClr val="0000FF"/>
                </a:solidFill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	 (1</a:t>
            </a:r>
            <a:r>
              <a:rPr lang="it-IT" sz="1500" dirty="0" smtClean="0">
                <a:latin typeface="Cambria" pitchFamily="18" charset="0"/>
              </a:rPr>
              <a:t>)</a:t>
            </a:r>
            <a:endParaRPr lang="it-IT" sz="1500" dirty="0">
              <a:latin typeface="Cambria" pitchFamily="18" charset="0"/>
            </a:endParaRPr>
          </a:p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O―O                         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O―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</a:t>
            </a:r>
            <a:r>
              <a:rPr lang="ru-RU" sz="1500" dirty="0" smtClean="0">
                <a:latin typeface="Cambria" pitchFamily="18" charset="0"/>
              </a:rPr>
              <a:t>       </a:t>
            </a:r>
            <a:r>
              <a:rPr lang="it-IT" sz="1500" dirty="0" smtClean="0">
                <a:latin typeface="Cambria" pitchFamily="18" charset="0"/>
              </a:rPr>
              <a:t>    </a:t>
            </a:r>
            <a:r>
              <a:rPr lang="it-IT" sz="1500" dirty="0">
                <a:latin typeface="Cambria" pitchFamily="18" charset="0"/>
              </a:rPr>
              <a:t>ǀ</a:t>
            </a:r>
          </a:p>
          <a:p>
            <a:r>
              <a:rPr lang="it-IT" sz="1500" dirty="0">
                <a:latin typeface="Cambria" pitchFamily="18" charset="0"/>
              </a:rPr>
              <a:t>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pt-BR" sz="1500" dirty="0">
                <a:solidFill>
                  <a:srgbClr val="0000FF"/>
                </a:solidFill>
                <a:latin typeface="Cambria" pitchFamily="18" charset="0"/>
              </a:rPr>
              <a:t>H</a:t>
            </a:r>
            <a:r>
              <a:rPr lang="pt-BR" sz="1500" baseline="-25000" dirty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pt-BR" sz="1500" dirty="0">
                <a:solidFill>
                  <a:srgbClr val="0000FF"/>
                </a:solidFill>
                <a:latin typeface="Cambria" pitchFamily="18" charset="0"/>
              </a:rPr>
              <a:t>O</a:t>
            </a:r>
            <a:r>
              <a:rPr lang="it-IT" sz="1500" dirty="0">
                <a:latin typeface="Cambria" pitchFamily="18" charset="0"/>
              </a:rPr>
              <a:t> + e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 ⇆ </a:t>
            </a:r>
            <a:r>
              <a:rPr lang="it-IT" sz="1500" dirty="0" smtClean="0">
                <a:latin typeface="Cambria" pitchFamily="18" charset="0"/>
              </a:rPr>
              <a:t>O―</a:t>
            </a:r>
            <a:r>
              <a:rPr lang="it-IT" sz="1500" b="1" dirty="0" smtClean="0">
                <a:latin typeface="Cambria" pitchFamily="18" charset="0"/>
              </a:rPr>
              <a:t>Mn</a:t>
            </a:r>
            <a:r>
              <a:rPr lang="it-IT" sz="1500" b="1" baseline="30000" dirty="0" smtClean="0">
                <a:latin typeface="Cambria" pitchFamily="18" charset="0"/>
              </a:rPr>
              <a:t>3</a:t>
            </a:r>
            <a:r>
              <a:rPr lang="it-IT" sz="1500" b="1" baseline="30000" dirty="0">
                <a:latin typeface="Cambria" pitchFamily="18" charset="0"/>
              </a:rPr>
              <a:t>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</a:t>
            </a:r>
            <a:r>
              <a:rPr lang="it-IT" sz="1500" dirty="0">
                <a:latin typeface="Cambria" pitchFamily="18" charset="0"/>
              </a:rPr>
              <a:t>	 (2</a:t>
            </a:r>
            <a:r>
              <a:rPr lang="it-IT" sz="1500" dirty="0" smtClean="0">
                <a:latin typeface="Cambria" pitchFamily="18" charset="0"/>
              </a:rPr>
              <a:t>)</a:t>
            </a:r>
            <a:endParaRPr lang="en-US" sz="1500" dirty="0">
              <a:latin typeface="Cambria" pitchFamily="18" charset="0"/>
            </a:endParaRPr>
          </a:p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O―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                              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ǀ                                           ǀ</a:t>
            </a:r>
          </a:p>
          <a:p>
            <a:r>
              <a:rPr lang="it-IT" sz="1500" dirty="0">
                <a:latin typeface="Cambria" pitchFamily="18" charset="0"/>
              </a:rPr>
              <a:t>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OH</a:t>
            </a:r>
            <a:r>
              <a:rPr lang="it-IT" sz="1500" baseline="30000" dirty="0">
                <a:latin typeface="Cambria" pitchFamily="18" charset="0"/>
              </a:rPr>
              <a:t>- </a:t>
            </a:r>
            <a:r>
              <a:rPr lang="it-IT" sz="1500" dirty="0">
                <a:latin typeface="Cambria" pitchFamily="18" charset="0"/>
              </a:rPr>
              <a:t>⇆ 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en-US" sz="1500" dirty="0">
                <a:solidFill>
                  <a:srgbClr val="0000FF"/>
                </a:solidFill>
                <a:latin typeface="Cambria" pitchFamily="18" charset="0"/>
              </a:rPr>
              <a:t>HO</a:t>
            </a:r>
            <a:r>
              <a:rPr lang="en-US" sz="1500" baseline="-25000" dirty="0">
                <a:solidFill>
                  <a:srgbClr val="0000FF"/>
                </a:solidFill>
                <a:latin typeface="Cambria" pitchFamily="18" charset="0"/>
              </a:rPr>
              <a:t>2</a:t>
            </a:r>
            <a:r>
              <a:rPr lang="en-US" sz="1500" baseline="30000" dirty="0">
                <a:solidFill>
                  <a:srgbClr val="0000FF"/>
                </a:solidFill>
                <a:latin typeface="Cambria" pitchFamily="18" charset="0"/>
              </a:rPr>
              <a:t>-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	</a:t>
            </a:r>
            <a:r>
              <a:rPr lang="it-IT" sz="1500" dirty="0">
                <a:latin typeface="Cambria" pitchFamily="18" charset="0"/>
              </a:rPr>
              <a:t> (3</a:t>
            </a:r>
            <a:r>
              <a:rPr lang="it-IT" sz="1500" dirty="0" smtClean="0">
                <a:latin typeface="Cambria" pitchFamily="18" charset="0"/>
              </a:rPr>
              <a:t>)</a:t>
            </a:r>
            <a:endParaRPr lang="fr-FR" sz="1500" baseline="-25000" dirty="0">
              <a:solidFill>
                <a:srgbClr val="0000FF"/>
              </a:solidFill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4221088"/>
            <a:ext cx="4572000" cy="1080120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ZoneTexte 22"/>
          <p:cNvSpPr txBox="1">
            <a:spLocks noChangeArrowheads="1"/>
          </p:cNvSpPr>
          <p:nvPr/>
        </p:nvSpPr>
        <p:spPr bwMode="auto">
          <a:xfrm>
            <a:off x="4394167" y="3356992"/>
            <a:ext cx="493036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         O</a:t>
            </a:r>
            <a:r>
              <a:rPr lang="it-IT" sz="1500" dirty="0">
                <a:solidFill>
                  <a:srgbClr val="0000FF"/>
                </a:solidFill>
                <a:latin typeface="Cambria" pitchFamily="18" charset="0"/>
              </a:rPr>
              <a:t>―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                       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 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1500" baseline="30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it-IT" sz="1500" baseline="30000" dirty="0" smtClean="0">
                <a:solidFill>
                  <a:srgbClr val="0000FF"/>
                </a:solidFill>
                <a:latin typeface="Cambria" pitchFamily="18" charset="0"/>
              </a:rPr>
              <a:t>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</a:t>
            </a:r>
            <a:endParaRPr lang="it-IT" sz="1500" baseline="300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       </a:t>
            </a:r>
            <a:r>
              <a:rPr lang="it-IT" sz="1500" dirty="0" smtClean="0">
                <a:latin typeface="Cambria" pitchFamily="18" charset="0"/>
              </a:rPr>
              <a:t>             ǀ                       </a:t>
            </a:r>
            <a:r>
              <a:rPr lang="ru-RU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latin typeface="Cambria" pitchFamily="18" charset="0"/>
              </a:rPr>
              <a:t>   </a:t>
            </a:r>
            <a:r>
              <a:rPr lang="it-IT" sz="1500" dirty="0">
                <a:latin typeface="Cambria" pitchFamily="18" charset="0"/>
              </a:rPr>
              <a:t>ǀ                              </a:t>
            </a:r>
            <a:r>
              <a:rPr lang="ru-RU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latin typeface="Cambria" pitchFamily="18" charset="0"/>
              </a:rPr>
              <a:t>  </a:t>
            </a:r>
            <a:r>
              <a:rPr lang="it-IT" sz="1500" dirty="0">
                <a:latin typeface="Cambria" pitchFamily="18" charset="0"/>
              </a:rPr>
              <a:t>ǀ                                  </a:t>
            </a:r>
          </a:p>
          <a:p>
            <a:r>
              <a:rPr lang="it-IT" sz="1500" dirty="0" smtClean="0">
                <a:latin typeface="Cambria" pitchFamily="18" charset="0"/>
              </a:rPr>
              <a:t>            O―</a:t>
            </a:r>
            <a:r>
              <a:rPr lang="it-IT" sz="1500" b="1" dirty="0" smtClean="0">
                <a:latin typeface="Cambria" pitchFamily="18" charset="0"/>
              </a:rPr>
              <a:t>Mn</a:t>
            </a:r>
            <a:r>
              <a:rPr lang="it-IT" sz="1500" b="1" baseline="30000" dirty="0" smtClean="0">
                <a:latin typeface="Cambria" pitchFamily="18" charset="0"/>
              </a:rPr>
              <a:t>3</a:t>
            </a:r>
            <a:r>
              <a:rPr lang="it-IT" sz="1500" b="1" baseline="30000" dirty="0">
                <a:latin typeface="Cambria" pitchFamily="18" charset="0"/>
              </a:rPr>
              <a:t>+</a:t>
            </a:r>
            <a:r>
              <a:rPr lang="it-IT" sz="1500" dirty="0">
                <a:latin typeface="Cambria" pitchFamily="18" charset="0"/>
              </a:rPr>
              <a:t> ―O + O―Mn</a:t>
            </a:r>
            <a:r>
              <a:rPr lang="it-IT" sz="1500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</a:t>
            </a:r>
            <a:r>
              <a:rPr lang="it-IT" sz="1500" baseline="30000" dirty="0">
                <a:latin typeface="Cambria" pitchFamily="18" charset="0"/>
              </a:rPr>
              <a:t> </a:t>
            </a:r>
            <a:r>
              <a:rPr lang="it-IT" sz="1500" dirty="0">
                <a:latin typeface="Cambria" pitchFamily="18" charset="0"/>
              </a:rPr>
              <a:t>⇆ 2 O―</a:t>
            </a:r>
            <a:r>
              <a:rPr lang="it-IT" sz="1500" b="1" dirty="0">
                <a:solidFill>
                  <a:srgbClr val="FF33CC"/>
                </a:solidFill>
                <a:latin typeface="Cambria" pitchFamily="18" charset="0"/>
              </a:rPr>
              <a:t>Mn</a:t>
            </a:r>
            <a:r>
              <a:rPr lang="it-IT" sz="1500" b="1" baseline="30000" dirty="0">
                <a:solidFill>
                  <a:srgbClr val="FF33CC"/>
                </a:solidFill>
                <a:latin typeface="Cambria" pitchFamily="18" charset="0"/>
              </a:rPr>
              <a:t>4+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pt-BR" sz="1500" dirty="0">
                <a:latin typeface="Cambria" pitchFamily="18" charset="0"/>
              </a:rPr>
              <a:t>H</a:t>
            </a:r>
            <a:r>
              <a:rPr lang="pt-BR" sz="1500" baseline="-25000" dirty="0">
                <a:latin typeface="Cambria" pitchFamily="18" charset="0"/>
              </a:rPr>
              <a:t>2</a:t>
            </a:r>
            <a:r>
              <a:rPr lang="pt-BR" sz="1500" dirty="0">
                <a:latin typeface="Cambria" pitchFamily="18" charset="0"/>
              </a:rPr>
              <a:t>O </a:t>
            </a:r>
            <a:endParaRPr lang="ru-RU" sz="1500" dirty="0" smtClean="0">
              <a:latin typeface="Cambria" pitchFamily="18" charset="0"/>
            </a:endParaRPr>
          </a:p>
          <a:p>
            <a:endParaRPr lang="it-IT" sz="1500" dirty="0"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      </a:t>
            </a:r>
            <a:r>
              <a:rPr lang="ru-RU" sz="1500" dirty="0" smtClean="0">
                <a:latin typeface="Cambria" pitchFamily="18" charset="0"/>
              </a:rPr>
              <a:t>      </a:t>
            </a:r>
            <a:r>
              <a:rPr lang="it-IT" sz="1500" dirty="0" smtClean="0">
                <a:latin typeface="Cambria" pitchFamily="18" charset="0"/>
              </a:rPr>
              <a:t>   </a:t>
            </a:r>
            <a:r>
              <a:rPr lang="ru-RU" sz="1500" dirty="0" smtClean="0">
                <a:latin typeface="Cambria" pitchFamily="18" charset="0"/>
              </a:rPr>
              <a:t>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                             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     </a:t>
            </a:r>
            <a:r>
              <a:rPr lang="ru-RU" sz="1500" dirty="0" smtClean="0">
                <a:solidFill>
                  <a:srgbClr val="0000FF"/>
                </a:solidFill>
                <a:latin typeface="Cambria" pitchFamily="18" charset="0"/>
              </a:rPr>
              <a:t>       </a:t>
            </a:r>
            <a:r>
              <a:rPr lang="it-IT" sz="1500" dirty="0" smtClean="0">
                <a:solidFill>
                  <a:srgbClr val="0000FF"/>
                </a:solidFill>
                <a:latin typeface="Cambria" pitchFamily="18" charset="0"/>
              </a:rPr>
              <a:t>OH</a:t>
            </a:r>
            <a:endParaRPr lang="it-IT" sz="1500" dirty="0">
              <a:solidFill>
                <a:srgbClr val="0000FF"/>
              </a:solidFill>
              <a:latin typeface="Cambria" pitchFamily="18" charset="0"/>
            </a:endParaRPr>
          </a:p>
          <a:p>
            <a:r>
              <a:rPr lang="it-IT" sz="1500" dirty="0">
                <a:latin typeface="Cambria" pitchFamily="18" charset="0"/>
              </a:rPr>
              <a:t>        </a:t>
            </a:r>
            <a:r>
              <a:rPr lang="ru-RU" sz="1500" dirty="0" smtClean="0">
                <a:latin typeface="Cambria" pitchFamily="18" charset="0"/>
              </a:rPr>
              <a:t>      </a:t>
            </a:r>
            <a:r>
              <a:rPr lang="it-IT" sz="1500" dirty="0" smtClean="0">
                <a:latin typeface="Cambria" pitchFamily="18" charset="0"/>
              </a:rPr>
              <a:t>   </a:t>
            </a:r>
            <a:r>
              <a:rPr lang="it-IT" sz="1500" dirty="0">
                <a:latin typeface="Cambria" pitchFamily="18" charset="0"/>
              </a:rPr>
              <a:t>ǀ                                        </a:t>
            </a:r>
            <a:r>
              <a:rPr lang="it-IT" sz="1500" dirty="0" smtClean="0">
                <a:latin typeface="Cambria" pitchFamily="18" charset="0"/>
              </a:rPr>
              <a:t>    </a:t>
            </a:r>
            <a:r>
              <a:rPr lang="ru-RU" sz="1500" dirty="0" smtClean="0">
                <a:latin typeface="Cambria" pitchFamily="18" charset="0"/>
              </a:rPr>
              <a:t>    </a:t>
            </a:r>
            <a:r>
              <a:rPr lang="it-IT" sz="1500" dirty="0" smtClean="0">
                <a:latin typeface="Cambria" pitchFamily="18" charset="0"/>
              </a:rPr>
              <a:t>   </a:t>
            </a:r>
            <a:r>
              <a:rPr lang="ru-RU" sz="1500" dirty="0" smtClean="0">
                <a:latin typeface="Cambria" pitchFamily="18" charset="0"/>
              </a:rPr>
              <a:t>     </a:t>
            </a:r>
            <a:r>
              <a:rPr lang="it-IT" sz="1500" dirty="0" smtClean="0">
                <a:latin typeface="Cambria" pitchFamily="18" charset="0"/>
              </a:rPr>
              <a:t>  </a:t>
            </a:r>
            <a:r>
              <a:rPr lang="it-IT" sz="1500" dirty="0">
                <a:latin typeface="Cambria" pitchFamily="18" charset="0"/>
              </a:rPr>
              <a:t>ǀ</a:t>
            </a:r>
          </a:p>
          <a:p>
            <a:r>
              <a:rPr lang="it-IT" sz="1500" dirty="0" smtClean="0">
                <a:latin typeface="Cambria" pitchFamily="18" charset="0"/>
              </a:rPr>
              <a:t>     2 </a:t>
            </a:r>
            <a:r>
              <a:rPr lang="it-IT" sz="1500" dirty="0">
                <a:latin typeface="Cambria" pitchFamily="18" charset="0"/>
              </a:rPr>
              <a:t>O―</a:t>
            </a:r>
            <a:r>
              <a:rPr lang="it-IT" sz="1500" b="1" dirty="0">
                <a:solidFill>
                  <a:srgbClr val="FF33CC"/>
                </a:solidFill>
                <a:latin typeface="Cambria" pitchFamily="18" charset="0"/>
              </a:rPr>
              <a:t>Mn</a:t>
            </a:r>
            <a:r>
              <a:rPr lang="it-IT" sz="1500" b="1" baseline="30000" dirty="0">
                <a:solidFill>
                  <a:srgbClr val="FF33CC"/>
                </a:solidFill>
                <a:latin typeface="Cambria" pitchFamily="18" charset="0"/>
              </a:rPr>
              <a:t>4+</a:t>
            </a:r>
            <a:r>
              <a:rPr lang="it-IT" sz="1500" dirty="0">
                <a:latin typeface="Cambria" pitchFamily="18" charset="0"/>
              </a:rPr>
              <a:t> ―O + 2</a:t>
            </a:r>
            <a:r>
              <a:rPr lang="pt-BR" sz="1500" dirty="0">
                <a:latin typeface="Cambria" pitchFamily="18" charset="0"/>
              </a:rPr>
              <a:t>H</a:t>
            </a:r>
            <a:r>
              <a:rPr lang="pt-BR" sz="1500" baseline="-25000" dirty="0">
                <a:latin typeface="Cambria" pitchFamily="18" charset="0"/>
              </a:rPr>
              <a:t>2</a:t>
            </a:r>
            <a:r>
              <a:rPr lang="pt-BR" sz="1500" dirty="0">
                <a:latin typeface="Cambria" pitchFamily="18" charset="0"/>
              </a:rPr>
              <a:t>O +2</a:t>
            </a:r>
            <a:r>
              <a:rPr lang="it-IT" sz="1500" dirty="0">
                <a:latin typeface="Cambria" pitchFamily="18" charset="0"/>
              </a:rPr>
              <a:t> e</a:t>
            </a:r>
            <a:r>
              <a:rPr lang="it-IT" sz="1500" baseline="30000" dirty="0">
                <a:latin typeface="Cambria" pitchFamily="18" charset="0"/>
              </a:rPr>
              <a:t>-  </a:t>
            </a:r>
            <a:r>
              <a:rPr lang="it-IT" sz="1500" dirty="0">
                <a:latin typeface="Cambria" pitchFamily="18" charset="0"/>
              </a:rPr>
              <a:t>⇆ 2 O―</a:t>
            </a:r>
            <a:r>
              <a:rPr lang="it-IT" sz="1500" b="1" dirty="0">
                <a:latin typeface="Cambria" pitchFamily="18" charset="0"/>
              </a:rPr>
              <a:t>Mn</a:t>
            </a:r>
            <a:r>
              <a:rPr lang="it-IT" sz="1500" b="1" baseline="30000" dirty="0">
                <a:latin typeface="Cambria" pitchFamily="18" charset="0"/>
              </a:rPr>
              <a:t>3+</a:t>
            </a:r>
            <a:r>
              <a:rPr lang="it-IT" sz="1500" dirty="0">
                <a:latin typeface="Cambria" pitchFamily="18" charset="0"/>
              </a:rPr>
              <a:t> ―O + </a:t>
            </a:r>
            <a:r>
              <a:rPr lang="it-IT" sz="1500" dirty="0" smtClean="0">
                <a:latin typeface="Cambria" pitchFamily="18" charset="0"/>
              </a:rPr>
              <a:t>OH</a:t>
            </a:r>
            <a:r>
              <a:rPr lang="it-IT" sz="1500" baseline="30000" dirty="0" smtClean="0">
                <a:latin typeface="Cambria" pitchFamily="18" charset="0"/>
              </a:rPr>
              <a:t>- </a:t>
            </a:r>
            <a:r>
              <a:rPr lang="it-IT" sz="1500" dirty="0">
                <a:latin typeface="Cambria" pitchFamily="18" charset="0"/>
              </a:rPr>
              <a:t>(5)</a:t>
            </a:r>
          </a:p>
          <a:p>
            <a:endParaRPr lang="it-IT" sz="1500" dirty="0">
              <a:latin typeface="Cambria" pitchFamily="18" charset="0"/>
            </a:endParaRPr>
          </a:p>
          <a:p>
            <a:pPr algn="ctr"/>
            <a:endParaRPr lang="fr-FR" sz="1500" baseline="-25000" dirty="0">
              <a:solidFill>
                <a:srgbClr val="0000FF"/>
              </a:solidFill>
              <a:latin typeface="Cambria" pitchFamily="18" charset="0"/>
            </a:endParaRPr>
          </a:p>
        </p:txBody>
      </p:sp>
      <p:pic>
        <p:nvPicPr>
          <p:cNvPr id="7" name="Изображение 1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4813" t="57534" r="54273"/>
          <a:stretch>
            <a:fillRect/>
          </a:stretch>
        </p:blipFill>
        <p:spPr>
          <a:xfrm>
            <a:off x="1198685" y="3284984"/>
            <a:ext cx="889547" cy="673377"/>
          </a:xfrm>
          <a:prstGeom prst="rect">
            <a:avLst/>
          </a:prstGeom>
        </p:spPr>
      </p:pic>
      <p:pic>
        <p:nvPicPr>
          <p:cNvPr id="8" name="Изображение 1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8423" t="2636" r="60290" b="48682"/>
          <a:stretch>
            <a:fillRect/>
          </a:stretch>
        </p:blipFill>
        <p:spPr>
          <a:xfrm>
            <a:off x="2322528" y="2780928"/>
            <a:ext cx="615840" cy="673377"/>
          </a:xfrm>
          <a:prstGeom prst="rect">
            <a:avLst/>
          </a:prstGeom>
        </p:spPr>
      </p:pic>
      <p:sp>
        <p:nvSpPr>
          <p:cNvPr id="10" name="Rectangle 12"/>
          <p:cNvSpPr/>
          <p:nvPr/>
        </p:nvSpPr>
        <p:spPr>
          <a:xfrm>
            <a:off x="1944216" y="2420888"/>
            <a:ext cx="864096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Cambria" pitchFamily="18" charset="0"/>
              </a:rPr>
              <a:t>AMnO</a:t>
            </a:r>
            <a:r>
              <a:rPr lang="en-US" sz="1600" baseline="-25000" dirty="0" smtClean="0">
                <a:latin typeface="Cambria" pitchFamily="18" charset="0"/>
              </a:rPr>
              <a:t>3</a:t>
            </a:r>
            <a:endParaRPr lang="fr-FR" sz="1600" dirty="0"/>
          </a:p>
        </p:txBody>
      </p:sp>
      <p:sp>
        <p:nvSpPr>
          <p:cNvPr id="11" name="Rectangle 12"/>
          <p:cNvSpPr/>
          <p:nvPr/>
        </p:nvSpPr>
        <p:spPr>
          <a:xfrm>
            <a:off x="1008112" y="2924944"/>
            <a:ext cx="93610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Cambria" pitchFamily="18" charset="0"/>
              </a:rPr>
              <a:t>MnOOH</a:t>
            </a:r>
            <a:endParaRPr lang="fr-FR" sz="1600" dirty="0"/>
          </a:p>
        </p:txBody>
      </p:sp>
      <p:pic>
        <p:nvPicPr>
          <p:cNvPr id="12" name="Изображение 1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48134" t="5900" r="6139" b="46892"/>
          <a:stretch>
            <a:fillRect/>
          </a:stretch>
        </p:blipFill>
        <p:spPr>
          <a:xfrm>
            <a:off x="3816424" y="1556792"/>
            <a:ext cx="752694" cy="6060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24336" y="1844824"/>
            <a:ext cx="79208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Cambria" pitchFamily="18" charset="0"/>
              </a:rPr>
              <a:t>Mn</a:t>
            </a:r>
            <a:r>
              <a:rPr lang="en-US" sz="1600" baseline="-25000" dirty="0" smtClean="0">
                <a:latin typeface="Cambria" pitchFamily="18" charset="0"/>
              </a:rPr>
              <a:t>2</a:t>
            </a:r>
            <a:r>
              <a:rPr lang="en-US" sz="1600" dirty="0" smtClean="0">
                <a:latin typeface="Cambria" pitchFamily="18" charset="0"/>
              </a:rPr>
              <a:t>O</a:t>
            </a:r>
            <a:r>
              <a:rPr lang="en-US" sz="1600" baseline="-25000" dirty="0" smtClean="0">
                <a:latin typeface="Cambria" pitchFamily="18" charset="0"/>
              </a:rPr>
              <a:t>3</a:t>
            </a:r>
            <a:endParaRPr lang="fr-FR" sz="1600" dirty="0"/>
          </a:p>
        </p:txBody>
      </p:sp>
      <p:sp>
        <p:nvSpPr>
          <p:cNvPr id="14" name="Номер слайда 17"/>
          <p:cNvSpPr txBox="1">
            <a:spLocks/>
          </p:cNvSpPr>
          <p:nvPr/>
        </p:nvSpPr>
        <p:spPr>
          <a:xfrm>
            <a:off x="673224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34A3-71BD-4986-BD96-21BF51D43D90}" type="slidenum">
              <a:rPr kumimoji="0" lang="ru-RU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Image 13" descr="C:\Tiphaine\0.PhD\THESE\Publi, planning, conf\0.Thèse\images\RDE schéma.tif"/>
          <p:cNvPicPr/>
          <p:nvPr/>
        </p:nvPicPr>
        <p:blipFill>
          <a:blip r:embed="rId7" cstate="print"/>
          <a:srcRect l="19510" r="31383" b="10973"/>
          <a:stretch>
            <a:fillRect/>
          </a:stretch>
        </p:blipFill>
        <p:spPr bwMode="auto">
          <a:xfrm>
            <a:off x="107504" y="260648"/>
            <a:ext cx="7920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0"/>
            <a:ext cx="9144000" cy="16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         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Восстановление</a:t>
            </a:r>
            <a:r>
              <a:rPr kumimoji="0" lang="ru-RU" sz="2700" b="1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 кислорода  на оксидах марганца: </a:t>
            </a:r>
            <a:r>
              <a:rPr kumimoji="0" lang="en-US" sz="2700" b="1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 </a:t>
            </a:r>
            <a:r>
              <a:rPr kumimoji="0" lang="ru-RU" sz="2700" b="1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uLnTx/>
                <a:uFillTx/>
                <a:latin typeface="Cambria" pitchFamily="18" charset="0"/>
                <a:ea typeface="+mj-ea"/>
                <a:cs typeface="+mj-cs"/>
              </a:rPr>
              <a:t>метод вращающегося дискового электрода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5720" y="5517232"/>
            <a:ext cx="8715436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 </a:t>
            </a:r>
            <a:r>
              <a:rPr lang="ru-RU" sz="2000" dirty="0" err="1" smtClean="0">
                <a:latin typeface="Cambria" pitchFamily="18" charset="0"/>
              </a:rPr>
              <a:t>электрокаталитическая</a:t>
            </a:r>
            <a:r>
              <a:rPr lang="ru-RU" sz="2000" dirty="0" smtClean="0">
                <a:latin typeface="Cambria" pitchFamily="18" charset="0"/>
              </a:rPr>
              <a:t> активность в серии оксидов марганца различается на 2 порядка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5536" y="65253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Cambri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381328"/>
            <a:ext cx="62281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[</a:t>
            </a: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1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]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Ryabova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 </a:t>
            </a:r>
            <a:r>
              <a:rPr lang="fr-FR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et al.,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 El. </a:t>
            </a:r>
            <a:r>
              <a:rPr lang="en-US" sz="1600" dirty="0" err="1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Acta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 187 (2016) 161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II:</a:t>
            </a:r>
            <a:r>
              <a:rPr lang="en-US" sz="4000" dirty="0" smtClean="0"/>
              <a:t> 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Выход </a:t>
            </a:r>
            <a:r>
              <a:rPr lang="en-US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</a:t>
            </a:r>
            <a:r>
              <a:rPr lang="en-US" sz="40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en-US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O</a:t>
            </a:r>
            <a:r>
              <a:rPr lang="en-US" sz="4000" baseline="-25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r>
              <a:rPr lang="en-US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 реакции восстановления кислорода</a:t>
            </a:r>
            <a:endParaRPr lang="ru-RU" sz="4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z="1800" b="1" smtClean="0"/>
              <a:pPr/>
              <a:t>7</a:t>
            </a:fld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z="2000" b="1" smtClean="0"/>
              <a:pPr/>
              <a:t>8</a:t>
            </a:fld>
            <a:endParaRPr lang="ru-RU" sz="2000" b="1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Восстановление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кислорода  на оксидах марганца: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метод вращающегося дискового электрода с кольцом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-36512" y="404664"/>
          <a:ext cx="3529013" cy="6165850"/>
        </p:xfrm>
        <a:graphic>
          <a:graphicData uri="http://schemas.openxmlformats.org/presentationml/2006/ole">
            <p:oleObj spid="_x0000_s9221" name="Graph" r:id="rId3" imgW="2901600" imgH="4154760" progId="Origin50.Graph">
              <p:embed/>
            </p:oleObj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/>
        </p:nvGraphicFramePr>
        <p:xfrm>
          <a:off x="2591668" y="404664"/>
          <a:ext cx="3492500" cy="6165279"/>
        </p:xfrm>
        <a:graphic>
          <a:graphicData uri="http://schemas.openxmlformats.org/presentationml/2006/ole">
            <p:oleObj spid="_x0000_s9222" name="Graph" r:id="rId4" imgW="2901600" imgH="4154760" progId="Origin50.Graph">
              <p:embed/>
            </p:oleObj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652120" y="980728"/>
            <a:ext cx="3347864" cy="48245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Выход </a:t>
            </a:r>
            <a:r>
              <a:rPr lang="en-US" sz="2000" dirty="0" smtClean="0">
                <a:latin typeface="Cambria" pitchFamily="18" charset="0"/>
              </a:rPr>
              <a:t>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 </a:t>
            </a:r>
            <a:r>
              <a:rPr lang="ru-RU" sz="2000" dirty="0" smtClean="0">
                <a:latin typeface="Cambria" pitchFamily="18" charset="0"/>
              </a:rPr>
              <a:t>зависит от природы оксидов </a:t>
            </a:r>
            <a:r>
              <a:rPr lang="en-US" sz="2000" dirty="0" err="1" smtClean="0">
                <a:latin typeface="Cambria" pitchFamily="18" charset="0"/>
              </a:rPr>
              <a:t>Mn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и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загрузки</a:t>
            </a:r>
            <a:endParaRPr lang="en-US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 Загрузка увеличивается </a:t>
            </a:r>
            <a:r>
              <a:rPr lang="en-US" sz="2000" dirty="0" smtClean="0">
                <a:latin typeface="Cambria" pitchFamily="18" charset="0"/>
              </a:rPr>
              <a:t>– </a:t>
            </a:r>
            <a:r>
              <a:rPr lang="ru-RU" sz="2000" dirty="0" smtClean="0">
                <a:latin typeface="Cambria" pitchFamily="18" charset="0"/>
              </a:rPr>
              <a:t>выход </a:t>
            </a:r>
            <a:r>
              <a:rPr lang="en-US" sz="2000" dirty="0" smtClean="0">
                <a:latin typeface="Cambria" pitchFamily="18" charset="0"/>
              </a:rPr>
              <a:t> 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уменьшается </a:t>
            </a:r>
            <a:endParaRPr lang="en-US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rgbClr val="00B0F0"/>
                </a:solidFill>
                <a:latin typeface="Cambria" pitchFamily="18" charset="0"/>
              </a:rPr>
              <a:t>Mn</a:t>
            </a:r>
            <a:r>
              <a:rPr lang="en-US" sz="2000" baseline="-25000" dirty="0" smtClean="0">
                <a:solidFill>
                  <a:srgbClr val="00B0F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solidFill>
                  <a:srgbClr val="00B0F0"/>
                </a:solidFill>
                <a:latin typeface="Cambria" pitchFamily="18" charset="0"/>
              </a:rPr>
              <a:t>O</a:t>
            </a:r>
            <a:r>
              <a:rPr lang="en-US" sz="2000" baseline="-25000" dirty="0" smtClean="0">
                <a:solidFill>
                  <a:srgbClr val="00B0F0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latin typeface="Cambria" pitchFamily="18" charset="0"/>
              </a:rPr>
              <a:t> – </a:t>
            </a:r>
            <a:r>
              <a:rPr lang="ru-RU" sz="2000" u="sng" dirty="0" smtClean="0">
                <a:latin typeface="Cambria" pitchFamily="18" charset="0"/>
              </a:rPr>
              <a:t>небольшое</a:t>
            </a:r>
            <a:r>
              <a:rPr lang="ru-RU" sz="2000" dirty="0" smtClean="0">
                <a:latin typeface="Cambria" pitchFamily="18" charset="0"/>
              </a:rPr>
              <a:t> количество </a:t>
            </a:r>
            <a:r>
              <a:rPr lang="en-US" sz="2000" dirty="0" smtClean="0">
                <a:latin typeface="Cambria" pitchFamily="18" charset="0"/>
              </a:rPr>
              <a:t>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 </a:t>
            </a:r>
            <a:r>
              <a:rPr lang="ru-RU" sz="2000" dirty="0" smtClean="0">
                <a:latin typeface="Cambria" pitchFamily="18" charset="0"/>
              </a:rPr>
              <a:t>для всех загрузок</a:t>
            </a:r>
            <a:endParaRPr lang="ru-RU" sz="2000" baseline="30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chemeClr val="accent6"/>
                </a:solidFill>
                <a:latin typeface="Cambria" pitchFamily="18" charset="0"/>
              </a:rPr>
              <a:t>La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8</a:t>
            </a:r>
            <a:r>
              <a:rPr lang="en-US" sz="2000" dirty="0" smtClean="0">
                <a:solidFill>
                  <a:schemeClr val="accent6"/>
                </a:solidFill>
                <a:latin typeface="Cambria" pitchFamily="18" charset="0"/>
              </a:rPr>
              <a:t>Sr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solidFill>
                  <a:schemeClr val="accent6"/>
                </a:solidFill>
                <a:latin typeface="Cambria" pitchFamily="18" charset="0"/>
              </a:rPr>
              <a:t>MnO</a:t>
            </a:r>
            <a:r>
              <a:rPr lang="en-US" sz="2000" baseline="-25000" dirty="0" smtClean="0">
                <a:solidFill>
                  <a:schemeClr val="accent6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,</a:t>
            </a:r>
            <a:r>
              <a:rPr lang="en-US" sz="2000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latin typeface="Cambria" pitchFamily="18" charset="0"/>
              </a:rPr>
              <a:t>,</a:t>
            </a:r>
            <a:r>
              <a:rPr lang="en-US" sz="2000" dirty="0" smtClean="0">
                <a:solidFill>
                  <a:schemeClr val="accent3"/>
                </a:solidFill>
                <a:latin typeface="Cambria" pitchFamily="18" charset="0"/>
              </a:rPr>
              <a:t>Mn</a:t>
            </a:r>
            <a:r>
              <a:rPr lang="en-US" sz="2000" baseline="-25000" dirty="0" smtClean="0">
                <a:solidFill>
                  <a:schemeClr val="accent3"/>
                </a:solidFill>
                <a:latin typeface="Cambria" pitchFamily="18" charset="0"/>
              </a:rPr>
              <a:t>3</a:t>
            </a:r>
            <a:r>
              <a:rPr lang="en-US" sz="2000" dirty="0" smtClean="0">
                <a:solidFill>
                  <a:schemeClr val="accent3"/>
                </a:solidFill>
                <a:latin typeface="Cambria" pitchFamily="18" charset="0"/>
              </a:rPr>
              <a:t>O</a:t>
            </a:r>
            <a:r>
              <a:rPr lang="en-US" sz="2000" baseline="-25000" dirty="0" smtClean="0">
                <a:solidFill>
                  <a:schemeClr val="accent3"/>
                </a:solidFill>
                <a:latin typeface="Cambria" pitchFamily="18" charset="0"/>
              </a:rPr>
              <a:t>4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-</a:t>
            </a:r>
            <a:r>
              <a:rPr lang="en-US" sz="2000" b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высокий выход</a:t>
            </a:r>
            <a:r>
              <a:rPr lang="en-US" sz="2000" dirty="0" smtClean="0">
                <a:latin typeface="Cambria" pitchFamily="18" charset="0"/>
              </a:rPr>
              <a:t> 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000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,</a:t>
            </a:r>
            <a:r>
              <a:rPr lang="en-US" sz="2000" dirty="0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solidFill>
                  <a:schemeClr val="tx1"/>
                </a:solidFill>
                <a:latin typeface="Cambria" pitchFamily="18" charset="0"/>
              </a:rPr>
              <a:t>-</a:t>
            </a:r>
            <a:r>
              <a:rPr lang="ru-RU" sz="2000" dirty="0" smtClean="0">
                <a:solidFill>
                  <a:schemeClr val="tx1"/>
                </a:solidFill>
                <a:latin typeface="Cambria" pitchFamily="18" charset="0"/>
              </a:rPr>
              <a:t>показывают различное поведение</a:t>
            </a:r>
            <a:endParaRPr lang="ru-RU" sz="2000" dirty="0" smtClean="0"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88668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ambria" pitchFamily="18" charset="0"/>
              </a:rPr>
              <a:t>Загрузка  </a:t>
            </a:r>
            <a:r>
              <a:rPr lang="ru-RU" b="1" dirty="0" smtClean="0">
                <a:latin typeface="Cambria" pitchFamily="18" charset="0"/>
              </a:rPr>
              <a:t>Оксид/углерод</a:t>
            </a:r>
            <a:endParaRPr lang="ru-RU" b="1" dirty="0">
              <a:latin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1052736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mbria" pitchFamily="18" charset="0"/>
              </a:rPr>
              <a:t>30/30		 91/91</a:t>
            </a:r>
            <a:endParaRPr lang="ru-RU" b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3169" y="2564904"/>
            <a:ext cx="5229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990" name="Object 6"/>
          <p:cNvGraphicFramePr>
            <a:graphicFrameLocks noChangeAspect="1"/>
          </p:cNvGraphicFramePr>
          <p:nvPr/>
        </p:nvGraphicFramePr>
        <p:xfrm>
          <a:off x="4653848" y="1268760"/>
          <a:ext cx="4946335" cy="3456384"/>
        </p:xfrm>
        <a:graphic>
          <a:graphicData uri="http://schemas.openxmlformats.org/presentationml/2006/ole">
            <p:oleObj spid="_x0000_s10242" name="Graph" r:id="rId4" imgW="4153680" imgH="2901600" progId="Origin50.Graph">
              <p:embed/>
            </p:oleObj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1475656" y="4797152"/>
            <a:ext cx="5976664" cy="1785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 Выход</a:t>
            </a:r>
            <a:r>
              <a:rPr lang="en-US" sz="2000" dirty="0" smtClean="0">
                <a:latin typeface="Cambria" pitchFamily="18" charset="0"/>
              </a:rPr>
              <a:t> HO</a:t>
            </a:r>
            <a:r>
              <a:rPr lang="en-US" sz="2000" baseline="-25000" dirty="0" smtClean="0">
                <a:latin typeface="Cambria" pitchFamily="18" charset="0"/>
              </a:rPr>
              <a:t>2</a:t>
            </a:r>
            <a:r>
              <a:rPr lang="en-US" sz="2000" baseline="30000" dirty="0" smtClean="0">
                <a:latin typeface="Cambria" pitchFamily="18" charset="0"/>
              </a:rPr>
              <a:t>-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ru-RU" sz="2000" dirty="0" smtClean="0">
                <a:latin typeface="Cambria" pitchFamily="18" charset="0"/>
              </a:rPr>
              <a:t>уменьшается</a:t>
            </a:r>
            <a:r>
              <a:rPr lang="en-US" sz="2000" dirty="0" smtClean="0">
                <a:latin typeface="Cambria" pitchFamily="18" charset="0"/>
              </a:rPr>
              <a:t>: </a:t>
            </a:r>
            <a:endParaRPr lang="ru-RU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ru-RU" sz="2000" b="1" dirty="0" smtClean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b="1" dirty="0" smtClean="0">
                <a:solidFill>
                  <a:schemeClr val="accent3"/>
                </a:solidFill>
                <a:latin typeface="Cambria" pitchFamily="18" charset="0"/>
              </a:rPr>
              <a:t>Mn</a:t>
            </a:r>
            <a:r>
              <a:rPr lang="en-US" sz="2000" b="1" baseline="-25000" dirty="0" smtClean="0">
                <a:solidFill>
                  <a:schemeClr val="accent3"/>
                </a:solidFill>
                <a:latin typeface="Cambria" pitchFamily="18" charset="0"/>
              </a:rPr>
              <a:t>3</a:t>
            </a:r>
            <a:r>
              <a:rPr lang="en-US" sz="2000" b="1" dirty="0" smtClean="0">
                <a:solidFill>
                  <a:schemeClr val="accent3"/>
                </a:solidFill>
                <a:latin typeface="Cambria" pitchFamily="18" charset="0"/>
              </a:rPr>
              <a:t>O</a:t>
            </a:r>
            <a:r>
              <a:rPr lang="en-US" sz="2000" b="1" baseline="-25000" dirty="0" smtClean="0">
                <a:solidFill>
                  <a:schemeClr val="accent3"/>
                </a:solidFill>
                <a:latin typeface="Cambria" pitchFamily="18" charset="0"/>
              </a:rPr>
              <a:t>4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La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8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Sr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MnO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n-US" sz="2000" b="1" dirty="0" smtClean="0">
                <a:solidFill>
                  <a:srgbClr val="00B0F0"/>
                </a:solidFill>
                <a:latin typeface="Cambria" pitchFamily="18" charset="0"/>
              </a:rPr>
              <a:t>Mn</a:t>
            </a:r>
            <a:r>
              <a:rPr lang="en-US" sz="2000" b="1" baseline="-25000" dirty="0" smtClean="0">
                <a:solidFill>
                  <a:srgbClr val="00B0F0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latin typeface="Cambria" pitchFamily="18" charset="0"/>
              </a:rPr>
              <a:t>O</a:t>
            </a:r>
            <a:r>
              <a:rPr lang="en-US" sz="2000" b="1" baseline="-25000" dirty="0" smtClean="0">
                <a:solidFill>
                  <a:srgbClr val="00B0F0"/>
                </a:solidFill>
                <a:latin typeface="Cambria" pitchFamily="18" charset="0"/>
              </a:rPr>
              <a:t>3</a:t>
            </a:r>
            <a:endParaRPr lang="en-US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-"/>
              <a:defRPr/>
            </a:pPr>
            <a:r>
              <a:rPr lang="ru-RU" sz="2000" dirty="0" smtClean="0">
                <a:latin typeface="Cambria" pitchFamily="18" charset="0"/>
              </a:rPr>
              <a:t>Формальный потенциал увеличивается </a:t>
            </a:r>
            <a:r>
              <a:rPr lang="en-US" sz="2000" dirty="0" smtClean="0">
                <a:latin typeface="Cambria" pitchFamily="18" charset="0"/>
              </a:rPr>
              <a:t>:</a:t>
            </a:r>
            <a:endParaRPr lang="ru-RU" sz="2000" dirty="0" smtClean="0">
              <a:latin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Cambria" pitchFamily="18" charset="0"/>
              </a:rPr>
              <a:t>2</a:t>
            </a:r>
            <a:r>
              <a:rPr lang="ru-RU" sz="2000" b="1" baseline="-2500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Cambria" pitchFamily="18" charset="0"/>
              </a:rPr>
              <a:t>MnOOH</a:t>
            </a:r>
            <a:r>
              <a:rPr lang="en-US" sz="2000" dirty="0" smtClean="0">
                <a:latin typeface="Cambria" pitchFamily="18" charset="0"/>
              </a:rPr>
              <a:t>,</a:t>
            </a:r>
            <a:r>
              <a:rPr lang="en-US" sz="2000" b="1" dirty="0" smtClean="0">
                <a:solidFill>
                  <a:srgbClr val="92D050"/>
                </a:solidFill>
                <a:latin typeface="Cambria" pitchFamily="18" charset="0"/>
              </a:rPr>
              <a:t> 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La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8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Sr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0</a:t>
            </a:r>
            <a:r>
              <a:rPr lang="en-US" sz="2000" i="1" baseline="-25000" dirty="0" smtClean="0">
                <a:solidFill>
                  <a:schemeClr val="accent6"/>
                </a:solidFill>
                <a:latin typeface="Cambria" pitchFamily="18" charset="0"/>
              </a:rPr>
              <a:t>.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chemeClr val="accent6"/>
                </a:solidFill>
                <a:latin typeface="Cambria" pitchFamily="18" charset="0"/>
              </a:rPr>
              <a:t>MnO</a:t>
            </a:r>
            <a:r>
              <a:rPr lang="en-US" sz="2000" b="1" baseline="-25000" dirty="0" smtClean="0">
                <a:solidFill>
                  <a:schemeClr val="accent6"/>
                </a:solidFill>
                <a:latin typeface="Cambria" pitchFamily="18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n-US" sz="2000" b="1" dirty="0" smtClean="0">
                <a:solidFill>
                  <a:schemeClr val="accent3"/>
                </a:solidFill>
                <a:latin typeface="Cambria" pitchFamily="18" charset="0"/>
              </a:rPr>
              <a:t>Mn</a:t>
            </a:r>
            <a:r>
              <a:rPr lang="en-US" sz="2000" b="1" baseline="-25000" dirty="0" smtClean="0">
                <a:solidFill>
                  <a:schemeClr val="accent3"/>
                </a:solidFill>
                <a:latin typeface="Cambria" pitchFamily="18" charset="0"/>
              </a:rPr>
              <a:t>3</a:t>
            </a:r>
            <a:r>
              <a:rPr lang="en-US" sz="2000" b="1" dirty="0" smtClean="0">
                <a:solidFill>
                  <a:schemeClr val="accent3"/>
                </a:solidFill>
                <a:latin typeface="Cambria" pitchFamily="18" charset="0"/>
              </a:rPr>
              <a:t>O</a:t>
            </a:r>
            <a:r>
              <a:rPr lang="en-US" sz="2000" b="1" baseline="-25000" dirty="0" smtClean="0">
                <a:solidFill>
                  <a:schemeClr val="accent3"/>
                </a:solidFill>
                <a:latin typeface="Cambria" pitchFamily="18" charset="0"/>
              </a:rPr>
              <a:t>4</a:t>
            </a:r>
            <a:r>
              <a:rPr lang="en-US" sz="2000" b="1" dirty="0" smtClean="0">
                <a:solidFill>
                  <a:schemeClr val="tx1"/>
                </a:solidFill>
                <a:latin typeface="Cambria" pitchFamily="18" charset="0"/>
              </a:rPr>
              <a:t>, </a:t>
            </a:r>
            <a:r>
              <a:rPr lang="en-US" sz="2000" b="1" dirty="0" smtClean="0">
                <a:solidFill>
                  <a:srgbClr val="00B0F0"/>
                </a:solidFill>
                <a:latin typeface="Cambria" pitchFamily="18" charset="0"/>
              </a:rPr>
              <a:t>Mn</a:t>
            </a:r>
            <a:r>
              <a:rPr lang="en-US" sz="2000" b="1" baseline="-25000" dirty="0" smtClean="0">
                <a:solidFill>
                  <a:srgbClr val="00B0F0"/>
                </a:solidFill>
                <a:latin typeface="Cambria" pitchFamily="18" charset="0"/>
              </a:rPr>
              <a:t>2</a:t>
            </a:r>
            <a:r>
              <a:rPr lang="en-US" sz="2000" b="1" dirty="0" smtClean="0">
                <a:solidFill>
                  <a:srgbClr val="00B0F0"/>
                </a:solidFill>
                <a:latin typeface="Cambria" pitchFamily="18" charset="0"/>
              </a:rPr>
              <a:t>O</a:t>
            </a:r>
            <a:r>
              <a:rPr lang="en-US" sz="2000" b="1" baseline="-25000" dirty="0" smtClean="0">
                <a:solidFill>
                  <a:srgbClr val="00B0F0"/>
                </a:solidFill>
                <a:latin typeface="Cambria" pitchFamily="18" charset="0"/>
              </a:rPr>
              <a:t>3</a:t>
            </a:r>
            <a:endParaRPr lang="en-US" sz="2000" dirty="0" smtClean="0"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484784"/>
            <a:ext cx="51480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H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превращается в </a:t>
            </a:r>
            <a:r>
              <a:rPr lang="it-IT" dirty="0" smtClean="0">
                <a:latin typeface="Cambria" pitchFamily="18" charset="0"/>
              </a:rPr>
              <a:t>HO</a:t>
            </a:r>
            <a:r>
              <a:rPr lang="it-IT" baseline="-25000" dirty="0" smtClean="0">
                <a:latin typeface="Cambria" pitchFamily="18" charset="0"/>
              </a:rPr>
              <a:t>2</a:t>
            </a:r>
            <a:r>
              <a:rPr lang="it-IT" baseline="30000" dirty="0" smtClean="0">
                <a:latin typeface="Cambria" pitchFamily="18" charset="0"/>
              </a:rPr>
              <a:t>-</a:t>
            </a:r>
            <a:r>
              <a:rPr lang="it-IT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в щелочной среде </a:t>
            </a:r>
          </a:p>
          <a:p>
            <a:r>
              <a:rPr lang="ru-RU" dirty="0" smtClean="0">
                <a:latin typeface="Cambria" pitchFamily="18" charset="0"/>
              </a:rPr>
              <a:t>и затем восстанавливается в</a:t>
            </a:r>
            <a:r>
              <a:rPr lang="en-US" dirty="0" smtClean="0">
                <a:latin typeface="Cambria" pitchFamily="18" charset="0"/>
              </a:rPr>
              <a:t> OH</a:t>
            </a:r>
            <a:r>
              <a:rPr lang="en-US" baseline="30000" dirty="0" smtClean="0">
                <a:latin typeface="Cambria" pitchFamily="18" charset="0"/>
              </a:rPr>
              <a:t>-</a:t>
            </a:r>
            <a:r>
              <a:rPr lang="en-US" dirty="0" smtClean="0">
                <a:latin typeface="Cambria" pitchFamily="18" charset="0"/>
              </a:rPr>
              <a:t> (II) </a:t>
            </a:r>
            <a:endParaRPr lang="ru-RU" dirty="0" smtClean="0">
              <a:latin typeface="Cambria" pitchFamily="18" charset="0"/>
            </a:endParaRPr>
          </a:p>
          <a:p>
            <a:r>
              <a:rPr lang="ru-RU" dirty="0" smtClean="0">
                <a:latin typeface="Cambria" pitchFamily="18" charset="0"/>
              </a:rPr>
              <a:t>или окисляется </a:t>
            </a:r>
            <a:r>
              <a:rPr lang="en-US" dirty="0" smtClean="0">
                <a:latin typeface="Cambria" pitchFamily="18" charset="0"/>
              </a:rPr>
              <a:t>O</a:t>
            </a:r>
            <a:r>
              <a:rPr lang="en-US" baseline="-25000" dirty="0" smtClean="0">
                <a:latin typeface="Cambria" pitchFamily="18" charset="0"/>
              </a:rPr>
              <a:t>2</a:t>
            </a:r>
            <a:r>
              <a:rPr lang="en-US" dirty="0" smtClean="0">
                <a:latin typeface="Cambria" pitchFamily="18" charset="0"/>
              </a:rPr>
              <a:t> (III):</a:t>
            </a:r>
            <a:endParaRPr lang="ru-RU" dirty="0" smtClean="0"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</a:endParaRPr>
          </a:p>
          <a:p>
            <a:r>
              <a:rPr lang="en-US" dirty="0" err="1" smtClean="0">
                <a:latin typeface="Cambria" pitchFamily="18" charset="0"/>
              </a:rPr>
              <a:t>E</a:t>
            </a:r>
            <a:r>
              <a:rPr lang="en-US" baseline="-25000" dirty="0" err="1" smtClean="0">
                <a:latin typeface="Cambria" pitchFamily="18" charset="0"/>
              </a:rPr>
              <a:t>mix</a:t>
            </a:r>
            <a:r>
              <a:rPr lang="en-US" dirty="0" smtClean="0">
                <a:latin typeface="Cambria" pitchFamily="18" charset="0"/>
              </a:rPr>
              <a:t> – </a:t>
            </a:r>
            <a:r>
              <a:rPr lang="ru-RU" dirty="0" smtClean="0">
                <a:latin typeface="Cambria" pitchFamily="18" charset="0"/>
              </a:rPr>
              <a:t>потенциал</a:t>
            </a:r>
            <a:r>
              <a:rPr lang="en-US" dirty="0" smtClean="0">
                <a:latin typeface="Cambria" pitchFamily="18" charset="0"/>
              </a:rPr>
              <a:t>,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dirty="0" smtClean="0">
                <a:latin typeface="Cambria" pitchFamily="18" charset="0"/>
              </a:rPr>
              <a:t>при котором </a:t>
            </a:r>
            <a:r>
              <a:rPr lang="ru-RU" dirty="0" smtClean="0">
                <a:latin typeface="Cambria" pitchFamily="18" charset="0"/>
              </a:rPr>
              <a:t> скорости процессов  </a:t>
            </a:r>
            <a:r>
              <a:rPr lang="ru-RU" dirty="0" smtClean="0">
                <a:latin typeface="Cambria" pitchFamily="18" charset="0"/>
              </a:rPr>
              <a:t>(</a:t>
            </a:r>
            <a:r>
              <a:rPr lang="en-US" dirty="0" smtClean="0">
                <a:latin typeface="Cambria" pitchFamily="18" charset="0"/>
              </a:rPr>
              <a:t>II) </a:t>
            </a:r>
            <a:r>
              <a:rPr lang="ru-RU" dirty="0" smtClean="0">
                <a:latin typeface="Cambria" pitchFamily="18" charset="0"/>
              </a:rPr>
              <a:t>и </a:t>
            </a:r>
            <a:r>
              <a:rPr lang="en-US" dirty="0" smtClean="0">
                <a:latin typeface="Cambria" pitchFamily="18" charset="0"/>
              </a:rPr>
              <a:t>(III)</a:t>
            </a:r>
            <a:r>
              <a:rPr lang="ru-RU" dirty="0" smtClean="0">
                <a:latin typeface="Cambria" pitchFamily="18" charset="0"/>
              </a:rPr>
              <a:t> равны </a:t>
            </a:r>
            <a:r>
              <a:rPr lang="ru-RU" dirty="0" smtClean="0">
                <a:latin typeface="Cambria" pitchFamily="18" charset="0"/>
              </a:rPr>
              <a:t> и ток равен 0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634A3-71BD-4986-BD96-21BF51D43D90}" type="slidenum">
              <a:rPr lang="ru-RU" sz="1800" b="1" smtClean="0"/>
              <a:pPr/>
              <a:t>9</a:t>
            </a:fld>
            <a:endParaRPr lang="ru-RU" sz="1800" b="1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Восстановление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кислорода  на оксидах марганца: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метод вращающегося дискового электрода с кольцом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</TotalTime>
  <Words>2528</Words>
  <Application>Microsoft Office PowerPoint</Application>
  <PresentationFormat>Экран (4:3)</PresentationFormat>
  <Paragraphs>558</Paragraphs>
  <Slides>53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 Office</vt:lpstr>
      <vt:lpstr>Graph</vt:lpstr>
      <vt:lpstr>Восстановление кислорода на оксидах переходных металлов в щелочной среде</vt:lpstr>
      <vt:lpstr>Цель работы:</vt:lpstr>
      <vt:lpstr>План работы:</vt:lpstr>
      <vt:lpstr>Слайд 4</vt:lpstr>
      <vt:lpstr>I: Электрокаталитическое восстановление кислорода на простых  и сложных оксидах марганца: связь электрокаталитической активности с редокс-переходом Mn(IV)/Mn(III) на поверхности </vt:lpstr>
      <vt:lpstr>Слайд 6</vt:lpstr>
      <vt:lpstr>II: Выход H2O2 в реакции восстановления кислорода</vt:lpstr>
      <vt:lpstr>Слайд 8</vt:lpstr>
      <vt:lpstr>Слайд 9</vt:lpstr>
      <vt:lpstr>III: Превращение H2O2: сравнение оксидов Mn </vt:lpstr>
      <vt:lpstr>Слайд 11</vt:lpstr>
      <vt:lpstr>Влияние вращения</vt:lpstr>
      <vt:lpstr>Слайд 13</vt:lpstr>
      <vt:lpstr>IV: Сложные оксиды марганца: влияние допирования железом на электрохимические и электрокаталитические свойства Mn2O3   </vt:lpstr>
      <vt:lpstr>Слайд 15</vt:lpstr>
      <vt:lpstr>V:  Тестовые эксперименты по выделению кислорода </vt:lpstr>
      <vt:lpstr>Слайд 17</vt:lpstr>
      <vt:lpstr>Слайд 18</vt:lpstr>
      <vt:lpstr>Слайд 19</vt:lpstr>
      <vt:lpstr>VI: Электрохимическая стабильность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Rotating ring-disk electrode (RRDE)</vt:lpstr>
      <vt:lpstr>Calibration   on 91 μgcm-2 Mn2O3_milled+ 91 μgcm-2 Carbon Sibunit 65 m2g-1</vt:lpstr>
      <vt:lpstr>Tentative mechanism of the ORR on manganese oxide/carbon composites [2,3]             </vt:lpstr>
      <vt:lpstr>Слайд 33</vt:lpstr>
      <vt:lpstr>Слайд 34</vt:lpstr>
      <vt:lpstr>Слайд 35</vt:lpstr>
      <vt:lpstr>Влияние вращения</vt:lpstr>
      <vt:lpstr>Влияние концентрации H2O2 на реакции восстановления и окисления перекиси</vt:lpstr>
      <vt:lpstr>Слайд 38</vt:lpstr>
      <vt:lpstr>Слайд 39</vt:lpstr>
      <vt:lpstr>Слайд 40</vt:lpstr>
      <vt:lpstr>Электрохимическая стабильность: ЦВА в растворе фона :</vt:lpstr>
      <vt:lpstr>Слайд 42</vt:lpstr>
      <vt:lpstr>Слайд 43</vt:lpstr>
      <vt:lpstr>Преимущества водородной энергетики</vt:lpstr>
      <vt:lpstr>Слайд 45</vt:lpstr>
      <vt:lpstr>Слайд 46</vt:lpstr>
      <vt:lpstr>Топливные Элементы </vt:lpstr>
      <vt:lpstr>Влияние содержания углерода: </vt:lpstr>
      <vt:lpstr>Слайд 49</vt:lpstr>
      <vt:lpstr>Деградация катализатора </vt:lpstr>
      <vt:lpstr> К-Л</vt:lpstr>
      <vt:lpstr>Слайд 52</vt:lpstr>
      <vt:lpstr>Слайд 53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Восстановление кислорода на оксидах переходных металлов в щелочной среде</dc:title>
  <dc:creator>Анютка</dc:creator>
  <cp:lastModifiedBy>Анютка</cp:lastModifiedBy>
  <cp:revision>28</cp:revision>
  <dcterms:created xsi:type="dcterms:W3CDTF">2016-01-12T08:50:40Z</dcterms:created>
  <dcterms:modified xsi:type="dcterms:W3CDTF">2016-01-21T21:47:31Z</dcterms:modified>
</cp:coreProperties>
</file>