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1" r:id="rId2"/>
    <p:sldId id="362" r:id="rId3"/>
    <p:sldId id="476" r:id="rId4"/>
    <p:sldId id="335" r:id="rId5"/>
    <p:sldId id="515" r:id="rId6"/>
    <p:sldId id="516" r:id="rId7"/>
    <p:sldId id="336" r:id="rId8"/>
    <p:sldId id="535" r:id="rId9"/>
    <p:sldId id="520" r:id="rId10"/>
    <p:sldId id="517" r:id="rId11"/>
    <p:sldId id="518" r:id="rId12"/>
    <p:sldId id="519" r:id="rId13"/>
    <p:sldId id="348" r:id="rId14"/>
    <p:sldId id="351" r:id="rId15"/>
    <p:sldId id="443" r:id="rId16"/>
    <p:sldId id="521" r:id="rId17"/>
    <p:sldId id="522" r:id="rId18"/>
    <p:sldId id="523" r:id="rId19"/>
    <p:sldId id="524" r:id="rId20"/>
    <p:sldId id="485" r:id="rId21"/>
    <p:sldId id="525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472" r:id="rId31"/>
  </p:sldIdLst>
  <p:sldSz cx="9144000" cy="6858000" type="screen4x3"/>
  <p:notesSz cx="9750425" cy="685641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FFFFCC"/>
    <a:srgbClr val="66FFFF"/>
    <a:srgbClr val="FF6600"/>
    <a:srgbClr val="CCFFCC"/>
    <a:srgbClr val="99CCFF"/>
    <a:srgbClr val="99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 autoAdjust="0"/>
  </p:normalViewPr>
  <p:slideViewPr>
    <p:cSldViewPr>
      <p:cViewPr>
        <p:scale>
          <a:sx n="75" d="100"/>
          <a:sy n="75" d="100"/>
        </p:scale>
        <p:origin x="-888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5413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475413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B9B29D-2C7E-4470-ACCF-1B1C492BD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9600" y="533400"/>
            <a:ext cx="3452813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75013"/>
            <a:ext cx="7150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5413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475413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AB5D06-CAE8-4B23-B562-0334B8113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00CA-11D2-46C2-957F-7CB6B79D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8786-54A5-490A-8BB0-BF09CC61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2D48-5047-4D9A-837C-120C440D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9A6A-84CA-4EE9-BE40-4CE00EFF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D8AB-19A5-4F48-B2B1-1A931693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52A66-1717-4602-BBB2-D403588F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E1F5-C2E9-4F9F-952D-F91CA9EF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B15D-DA2C-42C9-89D7-DA333EE29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2B6-3A80-4892-B5EC-DA3E6A01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4884-CBAF-40E2-85B4-965699AC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80A8-E507-4CF9-BE69-4E5B80F4F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99A7-6192-48E2-A0B0-3E827C45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4A98-EF6A-4374-9C0C-58D61B6CF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D29EFCA-348B-4A53-BE61-60DC82E28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713093" cy="20891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Обзор тематик исследований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Лаборатории химии высоких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энергий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В.И. Фельдман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олубая тисненая бумага"/>
          <p:cNvSpPr txBox="1">
            <a:spLocks noChangeArrowheads="1"/>
          </p:cNvSpPr>
          <p:nvPr/>
        </p:nvSpPr>
        <p:spPr>
          <a:xfrm>
            <a:off x="539750" y="188913"/>
            <a:ext cx="8229600" cy="6477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Matrix isolated </a:t>
            </a:r>
            <a:r>
              <a:rPr lang="en-US" altLang="ru-RU" sz="2800" b="1" kern="0" baseline="0" dirty="0" err="1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Freons</a:t>
            </a: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: motivation</a:t>
            </a:r>
          </a:p>
          <a:p>
            <a:pPr algn="ctr" eaLnBrk="1" hangingPunct="1">
              <a:defRPr/>
            </a:pP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altLang="ru-RU" sz="2800" b="1" kern="0" baseline="0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0" y="4508500"/>
            <a:ext cx="8424863" cy="10810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en-US" sz="1600" b="1" i="1" baseline="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sz="1600" baseline="0" dirty="0">
              <a:latin typeface="Calibri"/>
              <a:ea typeface="Calibri"/>
              <a:cs typeface="Times New Roman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ru-RU" sz="1800" b="1" kern="0" baseline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4572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91075" y="1844675"/>
            <a:ext cx="4352925" cy="2894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800" b="1" u="sng" kern="0" baseline="0" dirty="0">
                <a:solidFill>
                  <a:srgbClr val="FF0000"/>
                </a:solidFill>
                <a:latin typeface="Arial" charset="0"/>
              </a:rPr>
              <a:t>Molina and Roland (Nobel prize 1995):</a:t>
            </a:r>
          </a:p>
          <a:p>
            <a:pPr>
              <a:defRPr/>
            </a:pPr>
            <a:endParaRPr lang="en-US" sz="1800" b="1" kern="0" baseline="0" dirty="0">
              <a:solidFill>
                <a:schemeClr val="accent2"/>
              </a:solidFill>
              <a:latin typeface="Arial" charset="0"/>
            </a:endParaRPr>
          </a:p>
          <a:p>
            <a:pPr>
              <a:defRPr/>
            </a:pPr>
            <a:r>
              <a:rPr lang="ru-RU" sz="1800" b="1" kern="0" baseline="0" dirty="0">
                <a:solidFill>
                  <a:schemeClr val="accent2"/>
                </a:solidFill>
                <a:latin typeface="Arial" charset="0"/>
              </a:rPr>
              <a:t>«</a:t>
            </a:r>
            <a:r>
              <a:rPr lang="en-US" sz="1800" b="1" kern="0" baseline="0" dirty="0" err="1">
                <a:solidFill>
                  <a:schemeClr val="accent2"/>
                </a:solidFill>
                <a:latin typeface="Arial" charset="0"/>
              </a:rPr>
              <a:t>Freons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</a:rPr>
              <a:t> in stratosphere </a:t>
            </a:r>
          </a:p>
          <a:p>
            <a:pPr>
              <a:defRPr/>
            </a:pP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</a:rPr>
              <a:t>are ozone layer killers</a:t>
            </a:r>
            <a:r>
              <a:rPr lang="ru-RU" sz="1800" b="1" kern="0" baseline="0" dirty="0">
                <a:solidFill>
                  <a:schemeClr val="accent2"/>
                </a:solidFill>
                <a:latin typeface="Arial" charset="0"/>
              </a:rPr>
              <a:t>»</a:t>
            </a:r>
          </a:p>
          <a:p>
            <a:pPr>
              <a:defRPr/>
            </a:pPr>
            <a:endParaRPr lang="ru-RU" sz="1800" b="1" kern="0" baseline="0" dirty="0">
              <a:solidFill>
                <a:schemeClr val="accent2"/>
              </a:solidFill>
              <a:latin typeface="Arial" charset="0"/>
            </a:endParaRPr>
          </a:p>
          <a:p>
            <a:pPr>
              <a:defRPr/>
            </a:pPr>
            <a:r>
              <a:rPr lang="en-US" sz="2000" b="1" kern="0" baseline="0" dirty="0">
                <a:solidFill>
                  <a:srgbClr val="FF0000"/>
                </a:solidFill>
                <a:latin typeface="Arial" charset="0"/>
              </a:rPr>
              <a:t>CFCl</a:t>
            </a:r>
            <a:r>
              <a:rPr lang="en-US" sz="2000" b="1" kern="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000" b="1" kern="0" baseline="0" dirty="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 kern="0" baseline="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CFCl</a:t>
            </a:r>
            <a:r>
              <a:rPr lang="en-US" sz="2000" b="1" kern="0" baseline="-25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en-US" sz="2000" b="1" kern="0" baseline="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+ </a:t>
            </a:r>
            <a:r>
              <a:rPr lang="en-US" sz="2000" b="1" kern="0" baseline="0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Cl</a:t>
            </a:r>
            <a:r>
              <a:rPr lang="en-US" sz="2000" b="1" kern="0" baseline="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(1)</a:t>
            </a:r>
          </a:p>
          <a:p>
            <a:pPr>
              <a:defRPr/>
            </a:pPr>
            <a:endParaRPr lang="en-US" sz="1800" b="1" kern="0" baseline="0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>
              <a:defRPr/>
            </a:pPr>
            <a:r>
              <a:rPr lang="en-US" sz="1800" b="1" kern="0" baseline="0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Cl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+ O</a:t>
            </a:r>
            <a:r>
              <a:rPr lang="en-US" sz="1800" b="1" kern="0" baseline="-25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3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 </a:t>
            </a:r>
            <a:r>
              <a:rPr lang="en-US" sz="1800" b="1" kern="0" baseline="0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ClO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+ O</a:t>
            </a:r>
            <a:r>
              <a:rPr lang="en-US" sz="1800" b="1" kern="0" baseline="-25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2</a:t>
            </a:r>
          </a:p>
          <a:p>
            <a:pPr>
              <a:defRPr/>
            </a:pPr>
            <a:r>
              <a:rPr lang="en-US" sz="1800" b="1" kern="0" baseline="0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ClO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+ O  </a:t>
            </a:r>
            <a:r>
              <a:rPr lang="en-US" sz="1800" b="1" kern="0" baseline="0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Cl</a:t>
            </a:r>
            <a:r>
              <a:rPr lang="en-US" sz="1800" b="1" kern="0" baseline="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+ O</a:t>
            </a:r>
            <a:r>
              <a:rPr lang="en-US" sz="1800" b="1" kern="0" baseline="-25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2</a:t>
            </a:r>
          </a:p>
          <a:p>
            <a:pPr>
              <a:defRPr/>
            </a:pPr>
            <a:endParaRPr lang="en-US" sz="1800" b="1" kern="0" baseline="0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5445125"/>
            <a:ext cx="86423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kern="0" baseline="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Reaction (1) does not occur in the UV-photochemistry in matrices because of cage effect</a:t>
            </a:r>
          </a:p>
          <a:p>
            <a:pPr algn="ctr">
              <a:defRPr/>
            </a:pPr>
            <a:r>
              <a:rPr lang="en-US" sz="1800" b="1" i="1" kern="0" baseline="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What about high-energy radiation ?</a:t>
            </a:r>
            <a:endParaRPr lang="ru-RU" sz="1800" i="1" baseline="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олубая тисненая бумага"/>
          <p:cNvSpPr txBox="1">
            <a:spLocks noChangeArrowheads="1"/>
          </p:cNvSpPr>
          <p:nvPr/>
        </p:nvSpPr>
        <p:spPr>
          <a:xfrm>
            <a:off x="539750" y="188913"/>
            <a:ext cx="8229600" cy="5762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Matrix isolated </a:t>
            </a:r>
            <a:r>
              <a:rPr lang="en-US" altLang="ru-RU" sz="2800" b="1" kern="0" baseline="0" dirty="0" err="1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Freons</a:t>
            </a: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US" altLang="ru-RU" sz="2800" b="1" kern="0" baseline="0" dirty="0" err="1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poduct</a:t>
            </a:r>
            <a:r>
              <a:rPr lang="en-US" altLang="ru-RU" sz="2800" b="1" kern="0" baseline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identification</a:t>
            </a:r>
          </a:p>
          <a:p>
            <a:pPr algn="ctr" eaLnBrk="1" hangingPunct="1">
              <a:defRPr/>
            </a:pPr>
            <a:r>
              <a:rPr lang="en-US" altLang="ru-RU" sz="2800" b="1" kern="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lang="ru-RU" altLang="ru-RU" sz="2800" b="1" kern="0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0825" y="4941888"/>
            <a:ext cx="8424863" cy="10795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en-US" sz="1600" b="1" i="1" baseline="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sz="1600" baseline="0" dirty="0">
              <a:latin typeface="Calibri"/>
              <a:ea typeface="Calibri"/>
              <a:cs typeface="Times New Roman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ru-RU" sz="1800" b="1" kern="0" baseline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1700213"/>
          <a:ext cx="4541838" cy="3149600"/>
        </p:xfrm>
        <a:graphic>
          <a:graphicData uri="http://schemas.openxmlformats.org/presentationml/2006/ole">
            <p:oleObj spid="_x0000_s118786" name="Graph" r:id="rId4" imgW="4159910" imgH="2887066" progId="Origin50.Graph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616450" y="1700213"/>
          <a:ext cx="4527550" cy="3140075"/>
        </p:xfrm>
        <a:graphic>
          <a:graphicData uri="http://schemas.openxmlformats.org/presentationml/2006/ole">
            <p:oleObj spid="_x0000_s118787" name="Graph" r:id="rId5" imgW="4159910" imgH="2887066" progId="Origin50.Grap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2275" y="1196975"/>
            <a:ext cx="5621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800" b="1" kern="0" baseline="0" dirty="0">
                <a:solidFill>
                  <a:schemeClr val="accent2"/>
                </a:solidFill>
                <a:latin typeface="Arial" charset="0"/>
              </a:rPr>
              <a:t>FTIR spectra of irradiated Freon/Ng systems (7 K)</a:t>
            </a:r>
            <a:endParaRPr lang="ru-RU" sz="1800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0113" y="4868863"/>
            <a:ext cx="35274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CFCl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/Ng = 1/1000</a:t>
            </a:r>
            <a:endParaRPr lang="ru-RU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4477" y="4868863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CF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Cl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/Ng = 1/1000</a:t>
            </a:r>
            <a:endParaRPr lang="ru-RU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5300663"/>
            <a:ext cx="18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altLang="ru-RU" sz="1800" b="1" kern="0" baseline="0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sz="1800" baseline="0" dirty="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213" y="5516563"/>
            <a:ext cx="7848600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kern="0" baseline="0" dirty="0">
                <a:solidFill>
                  <a:srgbClr val="333399"/>
                </a:solidFill>
                <a:latin typeface="Arial"/>
              </a:rPr>
              <a:t>E.S. </a:t>
            </a:r>
            <a:r>
              <a:rPr lang="en-US" sz="1600" kern="0" baseline="0" dirty="0" err="1">
                <a:solidFill>
                  <a:srgbClr val="333399"/>
                </a:solidFill>
                <a:latin typeface="Arial"/>
              </a:rPr>
              <a:t>Shiryaeva</a:t>
            </a:r>
            <a:r>
              <a:rPr lang="en-US" sz="1600" kern="0" baseline="0" dirty="0">
                <a:solidFill>
                  <a:srgbClr val="333399"/>
                </a:solidFill>
                <a:latin typeface="Arial"/>
              </a:rPr>
              <a:t> and V.I. Feldman</a:t>
            </a:r>
            <a:r>
              <a:rPr lang="en-US" sz="1600" i="1" kern="0" baseline="0" dirty="0">
                <a:solidFill>
                  <a:srgbClr val="333399"/>
                </a:solidFill>
                <a:latin typeface="Arial"/>
              </a:rPr>
              <a:t>, manuscript in </a:t>
            </a:r>
            <a:r>
              <a:rPr lang="en-US" sz="1600" i="1" kern="0" baseline="0" dirty="0" err="1">
                <a:solidFill>
                  <a:srgbClr val="333399"/>
                </a:solidFill>
                <a:latin typeface="Arial"/>
              </a:rPr>
              <a:t>preparartion</a:t>
            </a:r>
            <a:endParaRPr lang="en-US" sz="1600" kern="0" baseline="0" dirty="0">
              <a:solidFill>
                <a:srgbClr val="33339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 descr="Голубая тисненая бумага"/>
          <p:cNvSpPr txBox="1">
            <a:spLocks noChangeArrowheads="1"/>
          </p:cNvSpPr>
          <p:nvPr/>
        </p:nvSpPr>
        <p:spPr>
          <a:xfrm>
            <a:off x="539750" y="188913"/>
            <a:ext cx="8229600" cy="5762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333399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Matrix isolated </a:t>
            </a:r>
            <a:r>
              <a:rPr kumimoji="0" lang="en-US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Freons</a:t>
            </a: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hot ionic fragmentation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Содержимое 3"/>
          <p:cNvSpPr txBox="1">
            <a:spLocks/>
          </p:cNvSpPr>
          <p:nvPr/>
        </p:nvSpPr>
        <p:spPr>
          <a:xfrm>
            <a:off x="250825" y="4941888"/>
            <a:ext cx="8424863" cy="1079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71550" y="4149725"/>
            <a:ext cx="35290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CFCl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/Ng = 1/1000</a:t>
            </a:r>
            <a:endParaRPr lang="ru-RU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14114" y="4221163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CF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Cl</a:t>
            </a:r>
            <a:r>
              <a:rPr lang="en-US" altLang="ru-RU" sz="1800" b="1" kern="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ru-RU" sz="1800" b="1" kern="0" baseline="0" dirty="0">
                <a:solidFill>
                  <a:srgbClr val="FF0000"/>
                </a:solidFill>
                <a:latin typeface="Arial" charset="0"/>
              </a:rPr>
              <a:t>/Ng = 1/1000</a:t>
            </a:r>
            <a:endParaRPr lang="ru-RU" sz="18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250825" y="1125538"/>
          <a:ext cx="4064000" cy="3095625"/>
        </p:xfrm>
        <a:graphic>
          <a:graphicData uri="http://schemas.openxmlformats.org/presentationml/2006/ole">
            <p:oleObj spid="_x0000_s119816" name="Graph" r:id="rId4" imgW="4160160" imgH="2887200" progId="Origin50.Graph">
              <p:embed/>
            </p:oleObj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4284663" y="1268413"/>
          <a:ext cx="4160837" cy="2887662"/>
        </p:xfrm>
        <a:graphic>
          <a:graphicData uri="http://schemas.openxmlformats.org/presentationml/2006/ole">
            <p:oleObj spid="_x0000_s119817" name="Graph" r:id="rId5" imgW="4160160" imgH="2887200" progId="Origin50.Graph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0" y="4581525"/>
            <a:ext cx="46434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Ng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+ 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Ng + (CFCl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(EE ~ </a:t>
            </a:r>
            <a:r>
              <a:rPr lang="el-GR" altLang="ru-RU" sz="1600" kern="0" dirty="0" smtClean="0">
                <a:solidFill>
                  <a:srgbClr val="FF0000"/>
                </a:solidFill>
              </a:rPr>
              <a:t>Δ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IP)</a:t>
            </a:r>
            <a:endParaRPr lang="en-US" altLang="ru-RU" sz="1600" kern="0" baseline="30000" dirty="0" smtClean="0">
              <a:solidFill>
                <a:srgbClr val="FF0000"/>
              </a:solidFill>
            </a:endParaRP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FF0000"/>
                </a:solidFill>
              </a:rPr>
              <a:t>(CFCl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+ Cl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.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FF0000"/>
                </a:solidFill>
              </a:rPr>
              <a:t>(CFCl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+ F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. </a:t>
            </a:r>
            <a:r>
              <a:rPr lang="en-US" altLang="ru-RU" sz="1600" b="0" i="1" kern="0" dirty="0" smtClean="0">
                <a:solidFill>
                  <a:srgbClr val="FF0000"/>
                </a:solidFill>
              </a:rPr>
              <a:t>(only in neon)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+ e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-.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+ </a:t>
            </a:r>
            <a:r>
              <a:rPr lang="en-US" altLang="ru-RU" sz="1600" kern="0" dirty="0" err="1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*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err="1" smtClean="0">
                <a:solidFill>
                  <a:srgbClr val="333399"/>
                </a:solidFill>
                <a:sym typeface="Wingdings" pitchFamily="2" charset="2"/>
              </a:rPr>
              <a:t>CFCl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 + Cl</a:t>
            </a:r>
            <a:r>
              <a:rPr lang="en-US" altLang="ru-RU" sz="1600" kern="0" baseline="-25000" dirty="0" smtClean="0">
                <a:solidFill>
                  <a:srgbClr val="333399"/>
                </a:solidFill>
                <a:sym typeface="Wingdings" pitchFamily="2" charset="2"/>
              </a:rPr>
              <a:t>2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(?)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*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CCl</a:t>
            </a:r>
            <a:r>
              <a:rPr lang="en-US" altLang="ru-RU" sz="1600" kern="0" baseline="-25000" dirty="0" smtClean="0">
                <a:solidFill>
                  <a:srgbClr val="333399"/>
                </a:solidFill>
                <a:sym typeface="Wingdings" pitchFamily="2" charset="2"/>
              </a:rPr>
              <a:t>3</a:t>
            </a:r>
            <a:r>
              <a:rPr lang="en-US" altLang="ru-RU" sz="1600" kern="0" baseline="30000" dirty="0" smtClean="0">
                <a:solidFill>
                  <a:srgbClr val="333399"/>
                </a:solidFill>
                <a:sym typeface="Wingdings" pitchFamily="2" charset="2"/>
              </a:rPr>
              <a:t>.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 + F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.</a:t>
            </a:r>
            <a:endParaRPr lang="en-US" altLang="ru-RU" sz="1600" kern="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46529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Ng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+ 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Ng + (CF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(EE ~ </a:t>
            </a:r>
            <a:r>
              <a:rPr lang="el-GR" altLang="ru-RU" sz="1600" kern="0" dirty="0" smtClean="0">
                <a:solidFill>
                  <a:srgbClr val="FF0000"/>
                </a:solidFill>
              </a:rPr>
              <a:t>Δ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IP)</a:t>
            </a:r>
            <a:endParaRPr lang="en-US" altLang="ru-RU" sz="1600" kern="0" baseline="30000" dirty="0" smtClean="0">
              <a:solidFill>
                <a:srgbClr val="FF0000"/>
              </a:solidFill>
            </a:endParaRP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FF0000"/>
                </a:solidFill>
              </a:rPr>
              <a:t>(CF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CF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Cl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+ Cl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.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FF0000"/>
                </a:solidFill>
              </a:rPr>
              <a:t>(CF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+.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)* </a:t>
            </a:r>
            <a:r>
              <a:rPr lang="en-US" altLang="ru-RU" sz="1600" kern="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CFCl</a:t>
            </a:r>
            <a:r>
              <a:rPr lang="en-US" altLang="ru-RU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ru-RU" sz="1600" kern="0" dirty="0" smtClean="0">
                <a:solidFill>
                  <a:srgbClr val="FF0000"/>
                </a:solidFill>
              </a:rPr>
              <a:t>+ F</a:t>
            </a:r>
            <a:r>
              <a:rPr lang="en-US" altLang="ru-RU" sz="1600" kern="0" baseline="30000" dirty="0" smtClean="0">
                <a:solidFill>
                  <a:srgbClr val="FF0000"/>
                </a:solidFill>
              </a:rPr>
              <a:t>. </a:t>
            </a:r>
            <a:r>
              <a:rPr lang="en-US" altLang="ru-RU" sz="1600" b="0" i="1" kern="0" dirty="0" smtClean="0">
                <a:solidFill>
                  <a:srgbClr val="FF0000"/>
                </a:solidFill>
              </a:rPr>
              <a:t>(only in neon)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+ e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 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-.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.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 + </a:t>
            </a:r>
            <a:r>
              <a:rPr lang="en-US" altLang="ru-RU" sz="1600" kern="0" dirty="0" err="1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-</a:t>
            </a:r>
          </a:p>
          <a:p>
            <a:pPr lvl="0" algn="l">
              <a:defRPr/>
            </a:pPr>
            <a:r>
              <a:rPr lang="en-US" altLang="ru-RU" sz="1600" kern="0" dirty="0" smtClean="0">
                <a:solidFill>
                  <a:srgbClr val="333399"/>
                </a:solidFill>
              </a:rPr>
              <a:t>CF</a:t>
            </a:r>
            <a:r>
              <a:rPr lang="en-US" altLang="ru-RU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Cl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* 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 </a:t>
            </a:r>
            <a:r>
              <a:rPr lang="en-US" altLang="ru-RU" sz="1600" kern="0" dirty="0" err="1" smtClean="0">
                <a:solidFill>
                  <a:srgbClr val="333399"/>
                </a:solidFill>
                <a:sym typeface="Wingdings" pitchFamily="2" charset="2"/>
              </a:rPr>
              <a:t>CFCl</a:t>
            </a:r>
            <a:r>
              <a:rPr lang="en-US" altLang="ru-RU" sz="1600" kern="0" dirty="0" smtClean="0">
                <a:solidFill>
                  <a:srgbClr val="333399"/>
                </a:solidFill>
                <a:sym typeface="Wingdings" pitchFamily="2" charset="2"/>
              </a:rPr>
              <a:t> + F</a:t>
            </a:r>
            <a:r>
              <a:rPr lang="en-US" altLang="ru-RU" sz="1600" kern="0" baseline="30000" dirty="0" smtClean="0">
                <a:solidFill>
                  <a:srgbClr val="333399"/>
                </a:solidFill>
                <a:sym typeface="Wingdings" pitchFamily="2" charset="2"/>
              </a:rPr>
              <a:t>.</a:t>
            </a:r>
            <a:r>
              <a:rPr lang="en-US" altLang="ru-RU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altLang="ru-RU" sz="1600" kern="0" dirty="0" smtClean="0">
                <a:solidFill>
                  <a:srgbClr val="333399"/>
                </a:solidFill>
              </a:rPr>
              <a:t>(?)</a:t>
            </a:r>
            <a:endParaRPr lang="en-US" altLang="ru-RU" sz="1600" kern="0" dirty="0">
              <a:solidFill>
                <a:srgbClr val="33339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76375" y="6308725"/>
            <a:ext cx="6767513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kern="0" baseline="0" dirty="0">
                <a:solidFill>
                  <a:srgbClr val="333399"/>
                </a:solidFill>
                <a:latin typeface="Arial"/>
              </a:rPr>
              <a:t>E.S. </a:t>
            </a:r>
            <a:r>
              <a:rPr lang="en-US" sz="1600" kern="0" baseline="0" dirty="0" err="1">
                <a:solidFill>
                  <a:srgbClr val="333399"/>
                </a:solidFill>
                <a:latin typeface="Arial"/>
              </a:rPr>
              <a:t>Shiryaeva</a:t>
            </a:r>
            <a:r>
              <a:rPr lang="en-US" sz="1600" kern="0" baseline="0" dirty="0">
                <a:solidFill>
                  <a:srgbClr val="333399"/>
                </a:solidFill>
                <a:latin typeface="Arial"/>
              </a:rPr>
              <a:t> and V.I. Feldman</a:t>
            </a:r>
            <a:r>
              <a:rPr lang="en-US" sz="1600" i="1" kern="0" baseline="0" dirty="0">
                <a:solidFill>
                  <a:srgbClr val="333399"/>
                </a:solidFill>
                <a:latin typeface="Arial"/>
              </a:rPr>
              <a:t>, manuscript in </a:t>
            </a:r>
            <a:r>
              <a:rPr lang="en-US" sz="1600" i="1" kern="0" baseline="0" dirty="0" err="1">
                <a:solidFill>
                  <a:srgbClr val="333399"/>
                </a:solidFill>
                <a:latin typeface="Arial"/>
              </a:rPr>
              <a:t>preparartion</a:t>
            </a:r>
            <a:endParaRPr lang="en-US" sz="1600" kern="0" baseline="0" dirty="0">
              <a:solidFill>
                <a:srgbClr val="33339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250825" y="260350"/>
            <a:ext cx="8713788" cy="12239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 dirty="0">
                <a:solidFill>
                  <a:schemeClr val="accent2"/>
                </a:solidFill>
              </a:rPr>
              <a:t>Направление </a:t>
            </a:r>
            <a:r>
              <a:rPr lang="en-US" u="sng" dirty="0">
                <a:solidFill>
                  <a:schemeClr val="accent2"/>
                </a:solidFill>
              </a:rPr>
              <a:t>3</a:t>
            </a:r>
            <a:r>
              <a:rPr lang="ru-RU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Радиационно-химический синтез </a:t>
            </a:r>
            <a:r>
              <a:rPr lang="ru-RU" dirty="0" err="1">
                <a:solidFill>
                  <a:schemeClr val="accent2"/>
                </a:solidFill>
              </a:rPr>
              <a:t>металл-полимерных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нанокомпозитов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2" y="1628775"/>
            <a:ext cx="8352159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u="sng" dirty="0">
                <a:solidFill>
                  <a:srgbClr val="FF3300"/>
                </a:solidFill>
              </a:rPr>
              <a:t>Основные участники работы в 20</a:t>
            </a:r>
            <a:r>
              <a:rPr lang="en-US" sz="2000" u="sng" dirty="0" smtClean="0">
                <a:solidFill>
                  <a:srgbClr val="FF3300"/>
                </a:solidFill>
              </a:rPr>
              <a:t>1</a:t>
            </a:r>
            <a:r>
              <a:rPr lang="ru-RU" sz="2000" u="sng" dirty="0" smtClean="0">
                <a:solidFill>
                  <a:srgbClr val="FF3300"/>
                </a:solidFill>
              </a:rPr>
              <a:t>5 </a:t>
            </a:r>
            <a:r>
              <a:rPr lang="ru-RU" sz="2000" u="sng" dirty="0">
                <a:solidFill>
                  <a:srgbClr val="FF3300"/>
                </a:solidFill>
              </a:rPr>
              <a:t>г.: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2000" dirty="0">
                <a:solidFill>
                  <a:schemeClr val="accent2"/>
                </a:solidFill>
              </a:rPr>
              <a:t>А.А. </a:t>
            </a:r>
            <a:r>
              <a:rPr lang="ru-RU" sz="2000" dirty="0" err="1">
                <a:solidFill>
                  <a:schemeClr val="accent2"/>
                </a:solidFill>
              </a:rPr>
              <a:t>Зезин</a:t>
            </a:r>
            <a:r>
              <a:rPr lang="en-US" sz="2000" dirty="0">
                <a:solidFill>
                  <a:schemeClr val="accent2"/>
                </a:solidFill>
              </a:rPr>
              <a:t> (</a:t>
            </a:r>
            <a:r>
              <a:rPr lang="ru-RU" sz="2000" dirty="0">
                <a:solidFill>
                  <a:schemeClr val="accent2"/>
                </a:solidFill>
              </a:rPr>
              <a:t>ИСПМ</a:t>
            </a: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ru-RU" sz="2000" dirty="0">
                <a:solidFill>
                  <a:schemeClr val="accent2"/>
                </a:solidFill>
              </a:rPr>
              <a:t>МГУ) , </a:t>
            </a:r>
            <a:r>
              <a:rPr lang="ru-RU" sz="2000" u="sng" dirty="0">
                <a:solidFill>
                  <a:schemeClr val="accent2"/>
                </a:solidFill>
              </a:rPr>
              <a:t>Е.А. </a:t>
            </a:r>
            <a:r>
              <a:rPr lang="ru-RU" sz="2000" u="sng" dirty="0" err="1" smtClean="0">
                <a:solidFill>
                  <a:schemeClr val="accent2"/>
                </a:solidFill>
              </a:rPr>
              <a:t>Зезина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 smtClean="0">
                <a:solidFill>
                  <a:schemeClr val="accent2"/>
                </a:solidFill>
              </a:rPr>
              <a:t>студенты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2000" u="sng" dirty="0" smtClean="0">
                <a:solidFill>
                  <a:srgbClr val="FF3300"/>
                </a:solidFill>
              </a:rPr>
              <a:t>«</a:t>
            </a:r>
            <a:r>
              <a:rPr lang="ru-RU" sz="2000" u="sng" dirty="0">
                <a:solidFill>
                  <a:srgbClr val="FF3300"/>
                </a:solidFill>
              </a:rPr>
              <a:t>Рамочная» поддержка: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>
                <a:solidFill>
                  <a:schemeClr val="accent2"/>
                </a:solidFill>
              </a:rPr>
              <a:t>Проект РФФИ (рук. А.А. </a:t>
            </a:r>
            <a:r>
              <a:rPr lang="ru-RU" sz="2000" b="0" dirty="0" err="1" smtClean="0">
                <a:solidFill>
                  <a:schemeClr val="accent2"/>
                </a:solidFill>
              </a:rPr>
              <a:t>Зезин</a:t>
            </a:r>
            <a:r>
              <a:rPr lang="ru-RU" sz="2000" b="0" dirty="0" smtClean="0">
                <a:solidFill>
                  <a:schemeClr val="accent2"/>
                </a:solidFill>
              </a:rPr>
              <a:t>, через ИСПМ)</a:t>
            </a:r>
            <a:endParaRPr lang="ru-RU" sz="2000" b="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>
                <a:solidFill>
                  <a:schemeClr val="accent2"/>
                </a:solidFill>
              </a:rPr>
              <a:t>Совместный </a:t>
            </a:r>
            <a:r>
              <a:rPr lang="ru-RU" sz="2000" b="0" dirty="0" smtClean="0">
                <a:solidFill>
                  <a:schemeClr val="accent2"/>
                </a:solidFill>
              </a:rPr>
              <a:t>проект с </a:t>
            </a:r>
            <a:r>
              <a:rPr lang="ru-RU" sz="2000" b="0" dirty="0" err="1" smtClean="0">
                <a:solidFill>
                  <a:schemeClr val="accent2"/>
                </a:solidFill>
              </a:rPr>
              <a:t>ИрИХ</a:t>
            </a:r>
            <a:r>
              <a:rPr lang="ru-RU" sz="2000" b="0" dirty="0" smtClean="0">
                <a:solidFill>
                  <a:schemeClr val="accent2"/>
                </a:solidFill>
              </a:rPr>
              <a:t> (МГУ)</a:t>
            </a:r>
            <a:endParaRPr lang="ru-RU" sz="2000" b="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u="sng" dirty="0" smtClean="0">
                <a:solidFill>
                  <a:srgbClr val="FF3300"/>
                </a:solidFill>
              </a:rPr>
              <a:t>Идеология</a:t>
            </a:r>
            <a:r>
              <a:rPr lang="ru-RU" sz="2000" b="0" dirty="0">
                <a:solidFill>
                  <a:schemeClr val="accent2"/>
                </a:solidFill>
              </a:rPr>
              <a:t>: </a:t>
            </a:r>
            <a:r>
              <a:rPr lang="ru-RU" sz="2000" i="1" dirty="0">
                <a:solidFill>
                  <a:schemeClr val="accent2"/>
                </a:solidFill>
              </a:rPr>
              <a:t>управление размерами, распределением и локализацией </a:t>
            </a:r>
            <a:r>
              <a:rPr lang="ru-RU" sz="2000" i="1" dirty="0" err="1">
                <a:solidFill>
                  <a:schemeClr val="accent2"/>
                </a:solidFill>
              </a:rPr>
              <a:t>наночастиц</a:t>
            </a:r>
            <a:r>
              <a:rPr lang="ru-RU" sz="2000" i="1" dirty="0">
                <a:solidFill>
                  <a:schemeClr val="accent2"/>
                </a:solidFill>
              </a:rPr>
              <a:t> за счет специфики радиационно-химических процессов («физика», «химия», «диффузия») и архитектуры </a:t>
            </a:r>
            <a:r>
              <a:rPr lang="ru-RU" sz="2000" i="1" dirty="0" smtClean="0">
                <a:solidFill>
                  <a:schemeClr val="accent2"/>
                </a:solidFill>
              </a:rPr>
              <a:t>матрицы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i="1" u="sng" dirty="0" smtClean="0">
                <a:solidFill>
                  <a:schemeClr val="accent2"/>
                </a:solidFill>
              </a:rPr>
              <a:t>Ключевые публикации 2015 года: </a:t>
            </a:r>
            <a:endParaRPr lang="ru-RU" sz="2000" b="0" i="1" u="sng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AutoNum type="alphaUcPeriod"/>
            </a:pPr>
            <a:r>
              <a:rPr lang="en-US" sz="1800" b="0" dirty="0" smtClean="0"/>
              <a:t>A</a:t>
            </a:r>
            <a:r>
              <a:rPr lang="en-US" sz="1800" b="0" dirty="0" smtClean="0"/>
              <a:t>. </a:t>
            </a:r>
            <a:r>
              <a:rPr lang="en-US" sz="1800" b="0" dirty="0" err="1" smtClean="0"/>
              <a:t>Zezin</a:t>
            </a:r>
            <a:r>
              <a:rPr lang="en-US" sz="1800" b="0" dirty="0" smtClean="0"/>
              <a:t>, V. I. Feldman, </a:t>
            </a:r>
            <a:r>
              <a:rPr lang="en-US" sz="1800" b="0" dirty="0" smtClean="0"/>
              <a:t>et al., </a:t>
            </a:r>
            <a:r>
              <a:rPr lang="en-US" sz="1800" b="0" i="1" dirty="0" smtClean="0"/>
              <a:t>Phys</a:t>
            </a:r>
            <a:r>
              <a:rPr lang="en-US" sz="1800" b="0" i="1" dirty="0" smtClean="0"/>
              <a:t>. Chem. Chem. Phys</a:t>
            </a:r>
            <a:r>
              <a:rPr lang="en-US" sz="1800" b="0" dirty="0" smtClean="0"/>
              <a:t>. 2015, </a:t>
            </a:r>
            <a:r>
              <a:rPr lang="en-US" sz="1800" dirty="0" smtClean="0"/>
              <a:t>17</a:t>
            </a:r>
            <a:r>
              <a:rPr lang="en-US" sz="1800" b="0" dirty="0" smtClean="0"/>
              <a:t>, pp. 11490 - 11498. </a:t>
            </a:r>
            <a:endParaRPr lang="ru-RU" sz="1800" b="0" dirty="0" smtClean="0"/>
          </a:p>
          <a:p>
            <a:pPr marL="342900" indent="-342900" algn="l">
              <a:spcBef>
                <a:spcPct val="20000"/>
              </a:spcBef>
            </a:pPr>
            <a:r>
              <a:rPr lang="ru-RU" sz="1800" b="0" i="1" u="sng" dirty="0" smtClean="0">
                <a:solidFill>
                  <a:schemeClr val="accent2"/>
                </a:solidFill>
              </a:rPr>
              <a:t>Перспективы</a:t>
            </a:r>
            <a:r>
              <a:rPr lang="ru-RU" sz="1800" b="0" i="1" dirty="0" smtClean="0">
                <a:solidFill>
                  <a:schemeClr val="accent2"/>
                </a:solidFill>
              </a:rPr>
              <a:t>: выход на потенциальные приложения («</a:t>
            </a:r>
            <a:r>
              <a:rPr lang="ru-RU" sz="1800" b="0" i="1" dirty="0" err="1" smtClean="0">
                <a:solidFill>
                  <a:schemeClr val="accent2"/>
                </a:solidFill>
              </a:rPr>
              <a:t>Спортмастер</a:t>
            </a:r>
            <a:r>
              <a:rPr lang="ru-RU" sz="1800" b="0" i="1" dirty="0" smtClean="0">
                <a:solidFill>
                  <a:schemeClr val="accent2"/>
                </a:solidFill>
              </a:rPr>
              <a:t>»)</a:t>
            </a:r>
            <a:endParaRPr lang="ru-RU" sz="1800" b="0" i="1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i="1" dirty="0" smtClean="0">
                <a:solidFill>
                  <a:srgbClr val="FF0000"/>
                </a:solidFill>
              </a:rPr>
              <a:t>Доклад А.А. </a:t>
            </a:r>
            <a:r>
              <a:rPr lang="ru-RU" sz="2000" i="1" dirty="0" err="1" smtClean="0">
                <a:solidFill>
                  <a:srgbClr val="FF0000"/>
                </a:solidFill>
              </a:rPr>
              <a:t>Зезина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 b="0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endParaRPr lang="ru-RU" sz="2400" b="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179388" y="260350"/>
            <a:ext cx="8820150" cy="13684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 dirty="0">
                <a:solidFill>
                  <a:schemeClr val="accent2"/>
                </a:solidFill>
              </a:rPr>
              <a:t>Направление </a:t>
            </a:r>
            <a:r>
              <a:rPr lang="en-US" u="sng" dirty="0">
                <a:solidFill>
                  <a:schemeClr val="accent2"/>
                </a:solidFill>
              </a:rPr>
              <a:t>4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 smtClean="0">
                <a:solidFill>
                  <a:schemeClr val="accent2"/>
                </a:solidFill>
              </a:rPr>
              <a:t>Радиационная химия </a:t>
            </a:r>
            <a:r>
              <a:rPr lang="ru-RU" dirty="0" err="1" smtClean="0">
                <a:solidFill>
                  <a:schemeClr val="accent2"/>
                </a:solidFill>
              </a:rPr>
              <a:t>краун-эфиров</a:t>
            </a:r>
            <a:r>
              <a:rPr lang="ru-RU" dirty="0" smtClean="0">
                <a:solidFill>
                  <a:schemeClr val="accent2"/>
                </a:solidFill>
              </a:rPr>
              <a:t> и </a:t>
            </a:r>
            <a:r>
              <a:rPr lang="ru-RU" dirty="0" err="1" smtClean="0">
                <a:solidFill>
                  <a:schemeClr val="accent2"/>
                </a:solidFill>
              </a:rPr>
              <a:t>краун-содержащих</a:t>
            </a:r>
            <a:r>
              <a:rPr lang="ru-RU" dirty="0" smtClean="0">
                <a:solidFill>
                  <a:schemeClr val="accent2"/>
                </a:solidFill>
              </a:rPr>
              <a:t> систем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68313" y="1700213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400" u="sng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u="sng" dirty="0">
                <a:solidFill>
                  <a:srgbClr val="FF3300"/>
                </a:solidFill>
              </a:rPr>
              <a:t>Основные участники работы 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accent2"/>
                </a:solidFill>
              </a:rPr>
              <a:t>С.В. Нестеров (руководитель, ИСПМ</a:t>
            </a: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ru-RU" sz="2000" dirty="0">
                <a:solidFill>
                  <a:schemeClr val="accent2"/>
                </a:solidFill>
              </a:rPr>
              <a:t>МГУ), О.А. </a:t>
            </a:r>
            <a:r>
              <a:rPr lang="ru-RU" sz="2000" dirty="0" err="1" smtClean="0">
                <a:solidFill>
                  <a:schemeClr val="accent2"/>
                </a:solidFill>
              </a:rPr>
              <a:t>Закурдаева</a:t>
            </a:r>
            <a:r>
              <a:rPr lang="ru-RU" sz="2000" dirty="0" smtClean="0">
                <a:solidFill>
                  <a:schemeClr val="accent2"/>
                </a:solidFill>
              </a:rPr>
              <a:t>,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студенты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ru-RU" sz="2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курсовые работы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ru-RU" sz="2000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u="sng" dirty="0" smtClean="0">
                <a:solidFill>
                  <a:schemeClr val="accent2"/>
                </a:solidFill>
              </a:rPr>
              <a:t>Идеология</a:t>
            </a:r>
            <a:r>
              <a:rPr lang="ru-RU" sz="2000" b="0" u="sng" dirty="0">
                <a:solidFill>
                  <a:schemeClr val="accent2"/>
                </a:solidFill>
              </a:rPr>
              <a:t>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accent2"/>
                </a:solidFill>
              </a:rPr>
              <a:t>(</a:t>
            </a:r>
            <a:r>
              <a:rPr lang="ru-RU" sz="2000" b="0" dirty="0" smtClean="0">
                <a:solidFill>
                  <a:schemeClr val="accent2"/>
                </a:solidFill>
              </a:rPr>
              <a:t>1</a:t>
            </a:r>
            <a:r>
              <a:rPr lang="en-US" sz="2000" b="0" dirty="0" smtClean="0">
                <a:solidFill>
                  <a:schemeClr val="accent2"/>
                </a:solidFill>
              </a:rPr>
              <a:t>) </a:t>
            </a:r>
            <a:r>
              <a:rPr lang="ru-RU" sz="2000" b="0" dirty="0">
                <a:solidFill>
                  <a:schemeClr val="accent2"/>
                </a:solidFill>
              </a:rPr>
              <a:t>фундаментальные аспекты радиационно-химического поведения </a:t>
            </a:r>
            <a:r>
              <a:rPr lang="ru-RU" sz="2000" b="0" dirty="0" err="1">
                <a:solidFill>
                  <a:schemeClr val="accent2"/>
                </a:solidFill>
              </a:rPr>
              <a:t>краун-эфиров</a:t>
            </a:r>
            <a:r>
              <a:rPr lang="ru-RU" sz="2000" b="0" dirty="0">
                <a:solidFill>
                  <a:schemeClr val="accent2"/>
                </a:solidFill>
              </a:rPr>
              <a:t> различной структуры; </a:t>
            </a:r>
            <a:r>
              <a:rPr lang="ru-RU" sz="2000" b="0" i="1" dirty="0">
                <a:solidFill>
                  <a:schemeClr val="accent2"/>
                </a:solidFill>
              </a:rPr>
              <a:t>радиационная химия отдельных изомеров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dirty="0" smtClean="0">
                <a:solidFill>
                  <a:schemeClr val="accent2"/>
                </a:solidFill>
              </a:rPr>
              <a:t>(2) </a:t>
            </a:r>
            <a:r>
              <a:rPr lang="ru-RU" sz="2000" b="0" dirty="0">
                <a:solidFill>
                  <a:schemeClr val="accent2"/>
                </a:solidFill>
              </a:rPr>
              <a:t>влияние природы катиона </a:t>
            </a:r>
            <a:r>
              <a:rPr lang="ru-RU" sz="2000" b="0" i="1" dirty="0" smtClean="0">
                <a:solidFill>
                  <a:srgbClr val="FF0000"/>
                </a:solidFill>
              </a:rPr>
              <a:t>и аниона </a:t>
            </a:r>
            <a:r>
              <a:rPr lang="ru-RU" sz="2000" b="0" dirty="0" smtClean="0">
                <a:solidFill>
                  <a:schemeClr val="accent2"/>
                </a:solidFill>
              </a:rPr>
              <a:t>на </a:t>
            </a:r>
            <a:r>
              <a:rPr lang="ru-RU" sz="2000" b="0" dirty="0">
                <a:solidFill>
                  <a:schemeClr val="accent2"/>
                </a:solidFill>
              </a:rPr>
              <a:t>радиационно-химические превращения комплексов </a:t>
            </a:r>
            <a:r>
              <a:rPr lang="ru-RU" sz="2000" b="0" dirty="0" err="1" smtClean="0">
                <a:solidFill>
                  <a:schemeClr val="accent2"/>
                </a:solidFill>
              </a:rPr>
              <a:t>краун-эфиров</a:t>
            </a:r>
            <a:endParaRPr lang="ru-RU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dirty="0" smtClean="0">
                <a:solidFill>
                  <a:schemeClr val="accent2"/>
                </a:solidFill>
              </a:rPr>
              <a:t>(3) разработка новых радиационно-стойких сорбентов на основе </a:t>
            </a:r>
            <a:r>
              <a:rPr lang="ru-RU" sz="2000" b="0" dirty="0" err="1" smtClean="0">
                <a:solidFill>
                  <a:schemeClr val="accent2"/>
                </a:solidFill>
              </a:rPr>
              <a:t>краун-эфиров</a:t>
            </a:r>
            <a:endParaRPr lang="ru-RU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u="sng" dirty="0" smtClean="0">
                <a:solidFill>
                  <a:schemeClr val="accent2"/>
                </a:solidFill>
              </a:rPr>
              <a:t>Ключевые публикации 2015 года</a:t>
            </a:r>
            <a:r>
              <a:rPr lang="ru-RU" sz="2000" b="0" u="sng" dirty="0" smtClean="0">
                <a:solidFill>
                  <a:schemeClr val="accent2"/>
                </a:solidFill>
              </a:rPr>
              <a:t>:</a:t>
            </a:r>
            <a:endParaRPr lang="en-US" sz="2000" b="0" u="sng" dirty="0" smtClean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800" b="0" dirty="0" smtClean="0"/>
              <a:t>O. A. </a:t>
            </a:r>
            <a:r>
              <a:rPr lang="en-US" sz="1800" b="0" dirty="0" err="1" smtClean="0"/>
              <a:t>Zakurdaeva</a:t>
            </a:r>
            <a:r>
              <a:rPr lang="en-US" sz="1800" b="0" dirty="0" smtClean="0"/>
              <a:t>, S. V. </a:t>
            </a:r>
            <a:r>
              <a:rPr lang="en-US" sz="1800" b="0" dirty="0" err="1" smtClean="0"/>
              <a:t>Nesterov</a:t>
            </a:r>
            <a:r>
              <a:rPr lang="en-US" sz="1800" b="0" dirty="0" smtClean="0"/>
              <a:t>, N. A. </a:t>
            </a:r>
            <a:r>
              <a:rPr lang="en-US" sz="1800" b="0" dirty="0" err="1" smtClean="0"/>
              <a:t>Shmakova</a:t>
            </a:r>
            <a:r>
              <a:rPr lang="en-US" sz="1800" b="0" dirty="0" smtClean="0"/>
              <a:t>, N. A. </a:t>
            </a:r>
            <a:r>
              <a:rPr lang="en-US" sz="1800" b="0" dirty="0" err="1" smtClean="0"/>
              <a:t>Sokolova</a:t>
            </a:r>
            <a:r>
              <a:rPr lang="en-US" sz="1800" b="0" dirty="0" smtClean="0"/>
              <a:t>, V. I. Feldman</a:t>
            </a:r>
            <a:r>
              <a:rPr lang="en-US" sz="1800" b="0" dirty="0" smtClean="0"/>
              <a:t>. </a:t>
            </a:r>
            <a:r>
              <a:rPr lang="en-US" sz="1800" b="0" i="1" dirty="0" smtClean="0"/>
              <a:t>Rad. Phys. Chem</a:t>
            </a:r>
            <a:r>
              <a:rPr lang="en-US" sz="1800" b="0" dirty="0" smtClean="0"/>
              <a:t>. 2015, </a:t>
            </a:r>
            <a:r>
              <a:rPr lang="en-US" sz="1800" dirty="0" smtClean="0"/>
              <a:t>115</a:t>
            </a:r>
            <a:r>
              <a:rPr lang="en-US" sz="1800" b="0" dirty="0" smtClean="0"/>
              <a:t>, pp. 183–188.</a:t>
            </a:r>
            <a:endParaRPr lang="ru-RU" sz="1800" b="0" u="sng" dirty="0" smtClean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ru-RU" sz="2000" b="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1200"/>
            <a:ext cx="8568952" cy="4114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Радиационно-химические аспекты эксплуатации обитаемых лунных модулей и пилотируемых аппаратов в окололунном пространстве и дальнем космосе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Радиационные риски длительных обитаемых миссий: беглый взгляд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472" y="2078820"/>
            <a:ext cx="1890252" cy="9901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Мониторинг</a:t>
            </a:r>
            <a:r>
              <a:rPr kumimoji="0" lang="en-US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/</a:t>
            </a:r>
            <a:endParaRPr kumimoji="0" lang="ru-RU" sz="16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моделирование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радиационной обстановки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81625" y="2708275"/>
            <a:ext cx="900113" cy="0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7" name="Прямоугольник 16"/>
          <p:cNvSpPr/>
          <p:nvPr/>
        </p:nvSpPr>
        <p:spPr>
          <a:xfrm>
            <a:off x="3491856" y="2078820"/>
            <a:ext cx="1800240" cy="9901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Оценка поглощенной дозы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592388" y="2708275"/>
            <a:ext cx="719137" cy="0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6372240" y="2078820"/>
            <a:ext cx="1530204" cy="108014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Расчет защиты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81850" y="3249613"/>
            <a:ext cx="0" cy="809625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6192216" y="4059084"/>
            <a:ext cx="2070276" cy="990132"/>
          </a:xfrm>
          <a:prstGeom prst="rect">
            <a:avLst/>
          </a:prstGeom>
          <a:solidFill>
            <a:srgbClr val="E1FF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Прогноз рисков для экипажа</a:t>
            </a: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611188" y="33385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cs typeface="Arial" charset="0"/>
              </a:rPr>
              <a:t>Астрофизика</a:t>
            </a:r>
            <a:endParaRPr kumimoji="0" lang="ru-RU" sz="1800" b="0" i="1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19"/>
          <p:cNvSpPr>
            <a:spLocks noChangeArrowheads="1"/>
          </p:cNvSpPr>
          <p:nvPr/>
        </p:nvSpPr>
        <p:spPr bwMode="auto">
          <a:xfrm>
            <a:off x="3491880" y="3212976"/>
            <a:ext cx="315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Радиационная физика</a:t>
            </a:r>
          </a:p>
        </p:txBody>
      </p:sp>
      <p:sp>
        <p:nvSpPr>
          <p:cNvPr id="24" name="Прямоугольник 20"/>
          <p:cNvSpPr>
            <a:spLocks noChangeArrowheads="1"/>
          </p:cNvSpPr>
          <p:nvPr/>
        </p:nvSpPr>
        <p:spPr bwMode="auto">
          <a:xfrm>
            <a:off x="4539372" y="5301208"/>
            <a:ext cx="3674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Радиационная биофизика</a:t>
            </a:r>
            <a:r>
              <a:rPr lang="en-US" sz="20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/ </a:t>
            </a:r>
            <a:endParaRPr lang="ru-RU" sz="2000" b="1" i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радиобиология</a:t>
            </a:r>
          </a:p>
        </p:txBody>
      </p:sp>
      <p:sp>
        <p:nvSpPr>
          <p:cNvPr id="25" name="Прямоугольник 21"/>
          <p:cNvSpPr>
            <a:spLocks noChangeArrowheads="1"/>
          </p:cNvSpPr>
          <p:nvPr/>
        </p:nvSpPr>
        <p:spPr bwMode="auto">
          <a:xfrm>
            <a:off x="1692275" y="4508500"/>
            <a:ext cx="397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Радиационная  химия </a:t>
            </a: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  <a:endParaRPr kumimoji="0" lang="ru-RU" sz="24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229600" cy="1049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Радиационные риски для обитаемых объектов: комплексный подход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0825" y="1719263"/>
            <a:ext cx="8642350" cy="40719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Комплексная радиационная устойчивость функциональных систем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терморегулирующие покрытия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уплотнительные элементы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источники энергообеспечения (в т.ч., </a:t>
            </a:r>
            <a:r>
              <a:rPr kumimoji="0" lang="ru-RU" sz="1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перспективные солнечные батареи на основе органических материалов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конструкционные материалы (</a:t>
            </a:r>
            <a:r>
              <a:rPr kumimoji="0" lang="ru-RU" sz="1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особенно для альтернативных неметаллических конструкций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адгезивы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материалы внутренней среды КА и модулей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Защитные характеристики материала оболочки  (с учетом первичного и вторичного излучения)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Непосредственно биологические риски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8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Радиационно-химические аспекты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20700" y="1177925"/>
            <a:ext cx="8281988" cy="49514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Анализ взаимодействия излучения с материалами сложного состава учетом актуального спектра и его вариаций (эффекты ЛПЭ, мощности дозы, учет реальных сценариев)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Явный учет других действующих факторов (переменные температурные поля, высокий вакуум, действие оптического излучения)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Механизмы деградации конкретных функциональных характеристик  материалов и устройств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Физико-химическая модель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неэмпирический прогноз стойкости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Дизайн новых радиационно-стойких материалов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Направленное модифицирование материалов в полях 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Химические концепции биологической защиты - радиопротекторы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Радиационные риски: срез спектра энергий и ЛПЭ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905000"/>
            <a:ext cx="83454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Электроны и протоны           Электроны 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 E = 0.5 – 10 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Мэв,     Проникающее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низких и средних энергий,               гамма-излучение                излучение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мягкое рентгеновское               (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 = 0.1 – 0.2 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кэВ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мкм)        (протоны с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E&gt; 200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МэВ)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Излучение (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 = 1 – 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 кэВ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мкм)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472" y="2438868"/>
            <a:ext cx="2880384" cy="22503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Риски для материалов и изделий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00" y="3698875"/>
            <a:ext cx="2789238" cy="9906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Стандартный исследовательский диапазон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2228" y="3879060"/>
            <a:ext cx="2340312" cy="81010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Непосредственно биологические риски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Лаборатория химии высоких энергий: </a:t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общий срез 201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</a:rPr>
              <a:t>5</a:t>
            </a:r>
            <a:endParaRPr lang="ru-RU" sz="28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13 научных сотрудников (в т.ч. - 3 совместителя)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5 ИТР </a:t>
            </a:r>
            <a:endParaRPr lang="en-US" sz="20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2 аспиранта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6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студентов 4 курса + 3 студента 3 курса (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плюс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студенты младших курсов)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«взаимопроникновение» с лабораторией радиационного модифицирования полимеров ИСПМ РАН</a:t>
            </a:r>
          </a:p>
          <a:p>
            <a:pPr>
              <a:lnSpc>
                <a:spcPct val="80000"/>
              </a:lnSpc>
            </a:pPr>
            <a:endParaRPr lang="en-US" sz="2000" b="1" u="sng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 u="sng" dirty="0" smtClean="0">
                <a:solidFill>
                  <a:schemeClr val="accent2"/>
                </a:solidFill>
                <a:latin typeface="Arial" charset="0"/>
              </a:rPr>
              <a:t>Гранты и проекты: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Проект РНФ -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Проекты РФФИ – </a:t>
            </a:r>
            <a:r>
              <a:rPr lang="ru-RU" sz="2000" b="1" dirty="0" smtClean="0">
                <a:solidFill>
                  <a:srgbClr val="FF3300"/>
                </a:solidFill>
                <a:latin typeface="Arial" charset="0"/>
              </a:rPr>
              <a:t>2</a:t>
            </a:r>
            <a:endParaRPr lang="ru-RU" sz="2000" b="1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Хоздоговорные работы –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Физико-химическая модель радиационно-индуцированных эффектов: ключевые факторы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5" y="1449388"/>
            <a:ext cx="8424936" cy="4770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Основные процессы: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поглощение энергии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перенос энергии (миграция заряда и возбуждения)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фоторадиационные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эффекты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диффузия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десорбция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ре-адсорбция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отжиг дефектов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миграция радикального центра и радикальные реакции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---------------------------------------------------------------------------------------------------------------------------------------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Учет эффектов на межфазных границах (особенно для МКМ и КПМ)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Учет реальных сценариев (солнечные события,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термоциклирование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1200">
                <a:cs typeface="Times New Roman" pitchFamily="18" charset="0"/>
              </a:rPr>
              <a:t>,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1460" y="368592"/>
            <a:ext cx="8229600" cy="5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Что изменилось: новые вызовы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1436" y="998676"/>
            <a:ext cx="8802564" cy="47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знания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радиационной обстановке (спутники дальнего космоса, передача больших массивов данных в режиме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миссии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Луна, окололунное пространство, Марс, планеты Солнечной системы…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конструктивные решения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КА и модулей (трансформируемые конструкции)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неметаллические материалы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(полимеры и композиты, органические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фотовольтаические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структуры)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Новые экономические оценки рисков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(гарантирование и страхование)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Космические технологии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(полезность обитаемых миссий)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1313" y="549275"/>
            <a:ext cx="84613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Аппараты и модули из полимерных и композиционных материалов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449388"/>
            <a:ext cx="8345488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sng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sng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Недостатки традиционных металлических конструкций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большая масса и жесткость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недостаточно эффективная радиационная защита (в случае алюминия)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генерация вторичного излучения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1" u="sng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sng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Альтернатива:</a:t>
            </a: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конструкции на основе многослойных композиционных материалов (в том числе – надувные модули с гибкой гермооболочкой)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Надувные модули - почти реальность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31800" y="1628775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Надувной модуль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Bigelow Aerospace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(201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sng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Радиационно-химические проблемы:</a:t>
            </a: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радиационная стойкость МКМ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радиационно-защитные свойства  </a:t>
            </a:r>
            <a:endParaRPr kumimoji="0" lang="ru-RU" sz="2000" b="1" i="1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Picture 2" descr="&amp;Ncy;&amp;acy;&amp;dcy;&amp;ucy;&amp;vcy;&amp;ncy;&amp;ocy;&amp;jcy; &amp;mcy;&amp;ocy;&amp;dcy;&amp;ucy;&amp;lcy;&amp;softcy;, &amp;scy;&amp;ocy;&amp;zcy;&amp;dcy;&amp;acy;&amp;ncy;&amp;ncy;&amp;ycy;&amp;jcy; &amp;kcy;&amp;ocy;&amp;mcy;&amp;pcy;&amp;acy;&amp;ncy;&amp;icy;&amp;iecy;&amp;jcy; Bigelow Aero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1628775"/>
            <a:ext cx="43211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Комбинированная защита: </a:t>
            </a:r>
            <a:b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градиентные материалы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20700" y="1719263"/>
            <a:ext cx="83717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Генерация тормозного излучения (жесткий рентген):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rad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~ 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Фотоэлектрическое поглощение (мягкий и средний рентген солнечных вспышек)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μ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~ Z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Перспектива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металл-полимерные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материалы с градиентом эффективной величины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 толщине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(общая идеология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V.I. Feldman et. al.,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J.Phys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Chem. C, 2013, 117, 7286)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41313" y="18891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Ограничения и пробелы в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традиционных модельных исследованиях 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341313" y="1177925"/>
            <a:ext cx="8461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Преимущественно моделируется «стандартный диапазон»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Недостаток или отсутствие данных по некоторым важным компонентам (электроны с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&lt;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30 кэВ, мягкое рентгеновское излучение)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Неадекватность условий моделирования актуальной обстановке (вакуум, температурный режим)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Некритическое использование АДП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Ограниченность комплексных исследований (многофакторное воздействие)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Отсутствие учета реальных сценариев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Отсутствие мониторинга ранних стадий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situ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0700" y="368300"/>
            <a:ext cx="8229600" cy="688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Проблема «коэффициента ускорения»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089025"/>
            <a:ext cx="8229600" cy="52197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Стандартная постановка: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D = I*t  = const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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К</a:t>
            </a:r>
            <a:r>
              <a:rPr kumimoji="0" lang="ru-RU" sz="24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у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 =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t</a:t>
            </a:r>
            <a:r>
              <a:rPr kumimoji="0" lang="ru-RU" sz="24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нат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/t </a:t>
            </a:r>
            <a:r>
              <a:rPr kumimoji="0" lang="ru-RU" sz="24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у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=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y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/I</a:t>
            </a:r>
            <a:r>
              <a:rPr kumimoji="0" lang="ru-RU" sz="24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нат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пределы допустимых значений </a:t>
            </a: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К</a:t>
            </a:r>
            <a:r>
              <a:rPr kumimoji="0" lang="ru-RU" sz="2400" b="0" i="1" u="none" strike="noStrike" kern="0" cap="none" spc="0" normalizeH="0" baseline="-25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у</a:t>
            </a: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 определяются отсутствием эффектов мощности дозы (до 10</a:t>
            </a:r>
            <a:r>
              <a:rPr kumimoji="0" lang="ru-RU" sz="2400" b="0" i="1" u="none" strike="noStrike" kern="0" cap="none" spc="0" normalizeH="0" baseline="30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4</a:t>
            </a: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 – 10</a:t>
            </a:r>
            <a:r>
              <a:rPr kumimoji="0" lang="ru-RU" sz="2400" b="0" i="1" u="none" strike="noStrike" kern="0" cap="none" spc="0" normalizeH="0" baseline="30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6</a:t>
            </a: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)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sym typeface="Wingdings" pitchFamily="2" charset="2"/>
              </a:rPr>
              <a:t>Неявное допущение: поглощенная доза – параметр эквивалентности: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X = f(D)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 (АДП)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Проблемы АДП: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- отсутствие учета спектра ЛПЭ излучений, влияния диффузии, фоторадиационных эффектов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АДП неприменим к поверхностным слоям материалов, экспонируемых на внешних поверхностях КА и модулей в условиях оклолунного пространства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313" y="277813"/>
            <a:ext cx="8551862" cy="900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Программа и методология «Луна-модель»: общие принципы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0700" y="1358900"/>
            <a:ext cx="8229600" cy="434181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Невозможно создать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«искусственную Луну»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Следует имитировать не спектр излучения, а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спектр действия на материалы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 (с учетом радиационно-химических аспектов)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Необходимо учитывать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сценарии реального воздействия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 (одновременное действие ИИ и оптического излучения, вариации интенсивности, температуры и других факторов)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</a:rPr>
              <a:t>Принципиальная важность обоснованных моделей: вместо коэффициента ускорения может быть использован 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прогноз на основании мониторинга первичных радиационно-индуцированных дефектов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368300"/>
            <a:ext cx="8229600" cy="95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Алгоритм комплексной методики «Луна-модель»</a:t>
            </a: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89025"/>
            <a:ext cx="74088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260648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Основные направления развития исследований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3528" y="1196752"/>
            <a:ext cx="8496944" cy="46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Моделирование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ускоренные испытания, прогнозирование старения материалов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новых радиационно-стойких материалов и материалов для радиационной защиты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Технологии: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направленное радиационное модифицирование материалов  в условиях Луны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окололунного пространства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и дальнего космоса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400" b="0" u="sng" kern="0" dirty="0" smtClean="0">
                <a:solidFill>
                  <a:srgbClr val="1F497D"/>
                </a:solidFill>
                <a:cs typeface="Arial" charset="0"/>
              </a:rPr>
              <a:t>Практические шаги: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b="0" kern="0" dirty="0" smtClean="0">
                <a:solidFill>
                  <a:srgbClr val="1F497D"/>
                </a:solidFill>
                <a:cs typeface="Arial" charset="0"/>
              </a:rPr>
              <a:t>- участие в международном материаловедческом эксперименте </a:t>
            </a:r>
            <a:r>
              <a:rPr lang="en-US" sz="2000" b="0" kern="0" dirty="0" smtClean="0">
                <a:solidFill>
                  <a:srgbClr val="1F497D"/>
                </a:solidFill>
                <a:cs typeface="Arial" charset="0"/>
              </a:rPr>
              <a:t>MEDET-2 (</a:t>
            </a:r>
            <a:r>
              <a:rPr lang="ru-RU" sz="2000" b="0" kern="0" dirty="0" smtClean="0">
                <a:solidFill>
                  <a:srgbClr val="1F497D"/>
                </a:solidFill>
                <a:cs typeface="Arial" charset="0"/>
              </a:rPr>
              <a:t>«</a:t>
            </a:r>
            <a:r>
              <a:rPr lang="ru-RU" sz="2000" b="0" kern="0" dirty="0" err="1" smtClean="0">
                <a:solidFill>
                  <a:srgbClr val="1F497D"/>
                </a:solidFill>
                <a:cs typeface="Arial" charset="0"/>
              </a:rPr>
              <a:t>бескислородные</a:t>
            </a:r>
            <a:r>
              <a:rPr lang="ru-RU" sz="2000" b="0" kern="0" dirty="0" smtClean="0">
                <a:solidFill>
                  <a:srgbClr val="1F497D"/>
                </a:solidFill>
                <a:cs typeface="Arial" charset="0"/>
              </a:rPr>
              <a:t>» условия - ГСО</a:t>
            </a:r>
            <a:r>
              <a:rPr lang="en-US" sz="2000" b="0" kern="0" dirty="0" smtClean="0">
                <a:solidFill>
                  <a:srgbClr val="1F497D"/>
                </a:solidFill>
                <a:cs typeface="Arial" charset="0"/>
              </a:rPr>
              <a:t>/</a:t>
            </a:r>
            <a:r>
              <a:rPr lang="ru-RU" sz="2000" b="0" kern="0" dirty="0" smtClean="0">
                <a:solidFill>
                  <a:srgbClr val="1F497D"/>
                </a:solidFill>
                <a:cs typeface="Arial" charset="0"/>
              </a:rPr>
              <a:t>ГЛОНАС, мониторинг </a:t>
            </a:r>
            <a:r>
              <a:rPr lang="en-US" sz="2000" b="0" kern="0" dirty="0" smtClean="0">
                <a:solidFill>
                  <a:srgbClr val="1F497D"/>
                </a:solidFill>
                <a:cs typeface="Arial" charset="0"/>
              </a:rPr>
              <a:t> in situ)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ru-RU" sz="2000" b="0" i="0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радиационно-стойкие</a:t>
            </a:r>
            <a:r>
              <a:rPr kumimoji="0" lang="ru-RU" sz="2000" b="0" i="0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органические солнечные батареи (совместно с лабораториями С.А. Пономаренко и Д.В. Паращука)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b="0" kern="0" dirty="0" smtClean="0">
                <a:solidFill>
                  <a:srgbClr val="1F497D"/>
                </a:solidFill>
                <a:cs typeface="Arial" charset="0"/>
              </a:rPr>
              <a:t>- «лунный дом» </a:t>
            </a:r>
            <a:r>
              <a:rPr lang="en-US" sz="2000" b="0" kern="0" dirty="0" smtClean="0">
                <a:solidFill>
                  <a:srgbClr val="1F497D"/>
                </a:solidFill>
                <a:cs typeface="Arial" charset="0"/>
              </a:rPr>
              <a:t>?</a:t>
            </a:r>
            <a:r>
              <a:rPr kumimoji="0" lang="en-US" sz="2000" b="0" i="0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2000" b="0" i="0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20480" cy="345638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Фундаментальные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аспекты радиационной химии молекулярных систем</a:t>
            </a:r>
            <a:r>
              <a:rPr lang="ru-RU" sz="1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селективность и эффекты «тонкой настройки»</a:t>
            </a:r>
            <a:r>
              <a:rPr lang="en-US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(реакции избыточных электронов и </a:t>
            </a:r>
            <a:r>
              <a:rPr lang="ru-RU" sz="1600" dirty="0" err="1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катион-радикалов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600" b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Радиационно-химические превращения при гелиевых температурах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; динамика атомов и радикалов в твердых матрицах; получение и исследование </a:t>
            </a:r>
            <a:r>
              <a:rPr lang="ru-RU" sz="1600" i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гидридов инертных газов</a:t>
            </a: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0">
              <a:lnSpc>
                <a:spcPct val="90000"/>
              </a:lnSpc>
              <a:buNone/>
            </a:pPr>
            <a:endParaRPr lang="ru-RU" sz="1600" b="1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endParaRPr lang="ru-RU" sz="1600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92488" cy="4176464"/>
          </a:xfrm>
        </p:spPr>
        <p:txBody>
          <a:bodyPr/>
          <a:lstStyle/>
          <a:p>
            <a:endParaRPr lang="ru-RU" sz="1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Электроны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ионных жидкостях (РФФИ, Е.В. Саенко)</a:t>
            </a:r>
          </a:p>
          <a:p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Ион-радикалы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и радиационная стойкость органических карбонатов (РФФИ, Е.С. Ширяева)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Радиационно-индуцированные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интермедиаты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необычные молекулы в низкотемпературных матрицах: спектроскопия, динамика и управление химическими процессами (РНФ)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Эволюция тематик ЛХВЭ в контексте научных проектов</a:t>
            </a:r>
            <a:endParaRPr lang="ru-RU" sz="2400" dirty="0">
              <a:solidFill>
                <a:schemeClr val="accent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283968" y="1772816"/>
            <a:ext cx="576064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4283968" y="2420888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4283968" y="2420888"/>
            <a:ext cx="648072" cy="12961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4283968" y="3789040"/>
            <a:ext cx="6480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323528" y="6267069"/>
            <a:ext cx="85689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800" b="0" i="1" dirty="0" smtClean="0">
                <a:solidFill>
                  <a:schemeClr val="tx2"/>
                </a:solidFill>
                <a:sym typeface="Wingdings" pitchFamily="2" charset="2"/>
              </a:rPr>
              <a:t>Кинетика радикальных реакций присоединения (ст.н.с. М.М. Силаев)</a:t>
            </a:r>
          </a:p>
          <a:p>
            <a:pPr lvl="0">
              <a:lnSpc>
                <a:spcPct val="90000"/>
              </a:lnSpc>
              <a:buNone/>
            </a:pPr>
            <a:endParaRPr lang="ru-RU" sz="1800" b="0" i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581128"/>
            <a:ext cx="8568952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1800" kern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Радиационно-химический синтез </a:t>
            </a:r>
            <a:r>
              <a:rPr lang="ru-RU" sz="1800" kern="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металл-полимерных</a:t>
            </a:r>
            <a:r>
              <a:rPr lang="ru-RU" sz="1800" kern="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нанокомпозитов</a:t>
            </a:r>
            <a:endParaRPr lang="ru-RU" sz="1800" kern="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accent2"/>
              </a:solidFill>
            </a:endParaRPr>
          </a:p>
          <a:p>
            <a:r>
              <a:rPr lang="ru-RU" sz="1800" dirty="0" smtClean="0">
                <a:solidFill>
                  <a:schemeClr val="accent2"/>
                </a:solidFill>
              </a:rPr>
              <a:t>Радиационная </a:t>
            </a:r>
            <a:r>
              <a:rPr lang="ru-RU" sz="1800" dirty="0" smtClean="0">
                <a:solidFill>
                  <a:schemeClr val="accent2"/>
                </a:solidFill>
              </a:rPr>
              <a:t>химия </a:t>
            </a:r>
            <a:r>
              <a:rPr lang="ru-RU" sz="1800" dirty="0" err="1" smtClean="0">
                <a:solidFill>
                  <a:schemeClr val="accent2"/>
                </a:solidFill>
              </a:rPr>
              <a:t>краун-эфиров</a:t>
            </a:r>
            <a:r>
              <a:rPr lang="ru-RU" sz="1800" dirty="0" smtClean="0">
                <a:solidFill>
                  <a:schemeClr val="accent2"/>
                </a:solidFill>
              </a:rPr>
              <a:t> и </a:t>
            </a:r>
            <a:r>
              <a:rPr lang="ru-RU" sz="1800" dirty="0" err="1" smtClean="0">
                <a:solidFill>
                  <a:schemeClr val="accent2"/>
                </a:solidFill>
              </a:rPr>
              <a:t>краун-содержащих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chemeClr val="accent2"/>
                </a:solidFill>
              </a:rPr>
              <a:t>систем</a:t>
            </a:r>
          </a:p>
          <a:p>
            <a:endParaRPr lang="ru-RU" sz="1800" dirty="0" smtClean="0">
              <a:solidFill>
                <a:schemeClr val="accent2"/>
              </a:solidFill>
            </a:endParaRPr>
          </a:p>
          <a:p>
            <a:r>
              <a:rPr lang="ru-RU" sz="1800" i="1" dirty="0" smtClean="0">
                <a:solidFill>
                  <a:schemeClr val="accent2"/>
                </a:solidFill>
              </a:rPr>
              <a:t>+ Радиационно-химические аспекты космической деятельности </a:t>
            </a:r>
            <a:endParaRPr lang="ru-RU" sz="1800" i="1" dirty="0" smtClean="0">
              <a:solidFill>
                <a:schemeClr val="accent2"/>
              </a:solidFill>
            </a:endParaRPr>
          </a:p>
          <a:p>
            <a:pPr marL="342900" lvl="0" indent="-342900" algn="l">
              <a:spcBef>
                <a:spcPct val="20000"/>
              </a:spcBef>
              <a:buFontTx/>
              <a:buChar char="•"/>
            </a:pPr>
            <a:endParaRPr lang="ru-RU" sz="1800" i="1" kern="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Проблемы и размышления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2013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ограниченность ресурсов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невозможность обновления экспериментальной базы (нет механизмов, договорные работы не помогают…)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отсутствие промежуточной ступени («</a:t>
            </a:r>
            <a:r>
              <a:rPr lang="ru-R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постдоки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»)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подготовка студентов: </a:t>
            </a:r>
            <a:r>
              <a:rPr lang="ru-RU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 еще нет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стабильно работающей сквозной системы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Темп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2015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(проблема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остается) </a:t>
            </a:r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± (спасибо РНФ)</a:t>
            </a: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(проблема остается, несмотря на помощь РНФ)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± (система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появ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илась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но пока не стабильна)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5128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ru-RU" sz="2600" b="1" u="sng" dirty="0" smtClean="0">
                <a:solidFill>
                  <a:schemeClr val="accent2"/>
                </a:solidFill>
                <a:latin typeface="Arial" charset="0"/>
              </a:rPr>
              <a:t>Нап</a:t>
            </a: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</a:t>
            </a:r>
            <a:r>
              <a:rPr lang="ru-RU" sz="2600" b="1" u="sng" dirty="0" smtClean="0">
                <a:solidFill>
                  <a:schemeClr val="accent2"/>
                </a:solidFill>
                <a:latin typeface="Arial" charset="0"/>
              </a:rPr>
              <a:t>авление 1</a:t>
            </a:r>
            <a:r>
              <a:rPr lang="ru-RU" sz="2600" b="1" dirty="0" smtClean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ru-RU" sz="2600" b="1" dirty="0" err="1" smtClean="0">
                <a:solidFill>
                  <a:schemeClr val="accent2"/>
                </a:solidFill>
                <a:latin typeface="Arial" charset="0"/>
              </a:rPr>
              <a:t>Ион-радикалы</a:t>
            </a:r>
            <a:r>
              <a:rPr lang="ru-RU" sz="2600" b="1" dirty="0" smtClean="0">
                <a:solidFill>
                  <a:schemeClr val="accent2"/>
                </a:solidFill>
                <a:latin typeface="Arial" charset="0"/>
              </a:rPr>
              <a:t> и эффекты «тонкой настройки» в радиационной химии; </a:t>
            </a:r>
            <a:br>
              <a:rPr lang="ru-RU" sz="26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Arial" charset="0"/>
              </a:rPr>
              <a:t>селективность радиационно-химических процессов</a:t>
            </a:r>
            <a:endParaRPr lang="ru-RU" sz="2400" b="1" i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25"/>
            <a:ext cx="8280400" cy="496887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(1)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реакции избыточных электронов и стабилизация слабо связанных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</a:rPr>
              <a:t>анион-радикалов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в молекулярных конденсированных средах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ru-RU" sz="1800" i="1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управление электронными процессами, радиобиология, молекулярная электроника</a:t>
            </a:r>
          </a:p>
          <a:p>
            <a:pPr algn="ctr">
              <a:buFontTx/>
              <a:buNone/>
            </a:pP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 защищена кандидатская диссертация Е.В. Саенко</a:t>
            </a:r>
            <a:endParaRPr lang="ru-RU" sz="1800" b="1" i="1" u="sng" dirty="0" smtClean="0">
              <a:solidFill>
                <a:srgbClr val="00B05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(2) избыточные электроны в ионных жидкостях</a:t>
            </a:r>
            <a:endParaRPr lang="ru-RU" sz="1800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Arial" charset="0"/>
              </a:rPr>
              <a:t>Е.В. Саенко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Е.С. Ширяева (+студенты)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(РФФИ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14-03-31978 </a:t>
            </a:r>
            <a:r>
              <a:rPr lang="ru-RU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мол_а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(3)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</a:rPr>
              <a:t>ион-радикалы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органических карбонатов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Arial" charset="0"/>
              </a:rPr>
              <a:t>Е.С Ширяева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Е.В. Саенко (+студенты)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(РФФИ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14-03-32088 </a:t>
            </a:r>
            <a:r>
              <a:rPr lang="ru-RU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мол_а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None/>
            </a:pPr>
            <a:endParaRPr lang="ru-RU" sz="1800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590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r>
              <a:rPr lang="ru-RU" sz="1600" dirty="0" smtClean="0"/>
              <a:t>. В </a:t>
            </a:r>
            <a:r>
              <a:rPr lang="ru-RU" sz="1600" dirty="0" err="1" smtClean="0"/>
              <a:t>пирролидиневых</a:t>
            </a:r>
            <a:r>
              <a:rPr lang="ru-RU" sz="1600" dirty="0" smtClean="0"/>
              <a:t> и </a:t>
            </a:r>
            <a:r>
              <a:rPr lang="ru-RU" sz="1600" dirty="0" err="1" smtClean="0"/>
              <a:t>пиперидиниевых</a:t>
            </a:r>
            <a:r>
              <a:rPr lang="ru-RU" sz="1600" dirty="0" smtClean="0"/>
              <a:t> </a:t>
            </a:r>
            <a:r>
              <a:rPr lang="ru-RU" sz="1600" dirty="0" smtClean="0"/>
              <a:t>ионных жидкостях при 77 </a:t>
            </a:r>
            <a:r>
              <a:rPr lang="en-US" sz="1600" dirty="0" smtClean="0"/>
              <a:t>K</a:t>
            </a:r>
            <a:r>
              <a:rPr lang="ru-RU" sz="1600" dirty="0" smtClean="0"/>
              <a:t> наблюдается стабилизация избыточных электронов.</a:t>
            </a:r>
          </a:p>
          <a:p>
            <a:r>
              <a:rPr lang="en-US" sz="1600" dirty="0" smtClean="0"/>
              <a:t>2. </a:t>
            </a:r>
            <a:r>
              <a:rPr lang="ru-RU" sz="1600" dirty="0" smtClean="0"/>
              <a:t>Стабилизированный электрон отбеливается светом с </a:t>
            </a:r>
            <a:r>
              <a:rPr lang="el-GR" sz="1600" dirty="0" smtClean="0"/>
              <a:t>λ</a:t>
            </a:r>
            <a:r>
              <a:rPr lang="ru-RU" sz="1600" dirty="0" smtClean="0"/>
              <a:t> </a:t>
            </a:r>
            <a:r>
              <a:rPr lang="en-US" sz="1600" dirty="0" smtClean="0"/>
              <a:t>&gt;</a:t>
            </a:r>
            <a:r>
              <a:rPr lang="ru-RU" sz="1600" dirty="0" smtClean="0"/>
              <a:t> 700 нм и гибнет в темноте по туннельному механизму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3. </a:t>
            </a:r>
            <a:r>
              <a:rPr lang="ru-RU" sz="1600" dirty="0" smtClean="0"/>
              <a:t>Ароматические акцепторы захватывают преимущественно «дырки», а не электроны в ионных жидкостях при 77 </a:t>
            </a:r>
            <a:r>
              <a:rPr lang="en-US" sz="1600" dirty="0" smtClean="0"/>
              <a:t>K.</a:t>
            </a:r>
            <a:endParaRPr lang="ru-RU" sz="1600" b="1" dirty="0"/>
          </a:p>
          <a:p>
            <a:pPr algn="ctr"/>
            <a:r>
              <a:rPr lang="en-US" sz="1600" b="0" dirty="0" smtClean="0">
                <a:solidFill>
                  <a:schemeClr val="accent2"/>
                </a:solidFill>
              </a:rPr>
              <a:t>E.V. </a:t>
            </a:r>
            <a:r>
              <a:rPr lang="en-US" sz="1600" b="0" dirty="0" err="1" smtClean="0">
                <a:solidFill>
                  <a:schemeClr val="accent2"/>
                </a:solidFill>
              </a:rPr>
              <a:t>Saenko</a:t>
            </a:r>
            <a:r>
              <a:rPr lang="en-US" sz="1600" b="0" dirty="0" smtClean="0">
                <a:solidFill>
                  <a:schemeClr val="accent2"/>
                </a:solidFill>
              </a:rPr>
              <a:t>, M.A. </a:t>
            </a:r>
            <a:r>
              <a:rPr lang="en-US" sz="1600" b="0" dirty="0" err="1" smtClean="0">
                <a:solidFill>
                  <a:schemeClr val="accent2"/>
                </a:solidFill>
              </a:rPr>
              <a:t>Lukianiova</a:t>
            </a:r>
            <a:r>
              <a:rPr lang="en-US" sz="1600" b="0" dirty="0" smtClean="0">
                <a:solidFill>
                  <a:schemeClr val="accent2"/>
                </a:solidFill>
              </a:rPr>
              <a:t>, E.S. </a:t>
            </a:r>
            <a:r>
              <a:rPr lang="en-US" sz="1600" b="0" dirty="0" err="1" smtClean="0">
                <a:solidFill>
                  <a:schemeClr val="accent2"/>
                </a:solidFill>
              </a:rPr>
              <a:t>Shiryaeva</a:t>
            </a:r>
            <a:r>
              <a:rPr lang="en-US" sz="1600" b="0" dirty="0" smtClean="0">
                <a:solidFill>
                  <a:schemeClr val="accent2"/>
                </a:solidFill>
              </a:rPr>
              <a:t>, V.I. Feldman, </a:t>
            </a:r>
            <a:r>
              <a:rPr lang="en-US" sz="1600" b="0" i="1" dirty="0" smtClean="0">
                <a:solidFill>
                  <a:schemeClr val="accent2"/>
                </a:solidFill>
              </a:rPr>
              <a:t>Rad. Phys. </a:t>
            </a:r>
            <a:r>
              <a:rPr lang="en-US" sz="1600" b="0" i="1" dirty="0" err="1" smtClean="0">
                <a:solidFill>
                  <a:schemeClr val="accent2"/>
                </a:solidFill>
              </a:rPr>
              <a:t>Chem</a:t>
            </a:r>
            <a:r>
              <a:rPr lang="en-US" sz="1600" b="0" dirty="0" smtClean="0">
                <a:solidFill>
                  <a:schemeClr val="accent2"/>
                </a:solidFill>
              </a:rPr>
              <a:t>, 2016 (accepted)</a:t>
            </a:r>
            <a:r>
              <a:rPr lang="ru-RU" sz="1600" b="0" dirty="0" smtClean="0"/>
              <a:t>). </a:t>
            </a:r>
          </a:p>
          <a:p>
            <a:endParaRPr lang="ru-RU" sz="1600" dirty="0" smtClean="0"/>
          </a:p>
          <a:p>
            <a:endParaRPr lang="en-US" sz="1600" dirty="0"/>
          </a:p>
        </p:txBody>
      </p:sp>
      <p:pic>
        <p:nvPicPr>
          <p:cNvPr id="6" name="Рисунок 33" descr="p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148391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4" descr="Graph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150280"/>
            <a:ext cx="2592288" cy="193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971600" y="836712"/>
          <a:ext cx="2520280" cy="1884023"/>
        </p:xfrm>
        <a:graphic>
          <a:graphicData uri="http://schemas.openxmlformats.org/presentationml/2006/ole">
            <p:oleObj spid="_x0000_s117762" name="Graph" r:id="rId5" imgW="4153680" imgH="2926080" progId="Origin50.Graph">
              <p:embed/>
            </p:oleObj>
          </a:graphicData>
        </a:graphic>
      </p:graphicFrame>
      <p:pic>
        <p:nvPicPr>
          <p:cNvPr id="9" name="Рисунок 56" descr="p1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836711"/>
            <a:ext cx="1584176" cy="4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6588224" y="1268760"/>
          <a:ext cx="2267744" cy="1694759"/>
        </p:xfrm>
        <a:graphic>
          <a:graphicData uri="http://schemas.openxmlformats.org/presentationml/2006/ole">
            <p:oleObj spid="_x0000_s117763" name="Graph" r:id="rId7" imgW="4153814" imgH="2926080" progId="Origin50.Graph">
              <p:embed/>
            </p:oleObj>
          </a:graphicData>
        </a:graphic>
      </p:graphicFrame>
      <p:sp>
        <p:nvSpPr>
          <p:cNvPr id="11" name="Прямоугольник 53"/>
          <p:cNvSpPr>
            <a:spLocks noChangeArrowheads="1"/>
          </p:cNvSpPr>
          <p:nvPr/>
        </p:nvSpPr>
        <p:spPr bwMode="auto">
          <a:xfrm>
            <a:off x="3779912" y="1052736"/>
            <a:ext cx="230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ЭПР спектры</a:t>
            </a:r>
            <a:r>
              <a:rPr lang="en-US" sz="1200" dirty="0"/>
              <a:t> P</a:t>
            </a:r>
            <a:r>
              <a:rPr lang="en-US" sz="1200" baseline="-25000" dirty="0"/>
              <a:t>13</a:t>
            </a:r>
            <a:r>
              <a:rPr lang="en-US" sz="1200" baseline="30000" dirty="0"/>
              <a:t>+</a:t>
            </a:r>
            <a:r>
              <a:rPr lang="en-US" sz="1200" dirty="0"/>
              <a:t>NTf</a:t>
            </a:r>
            <a:r>
              <a:rPr lang="en-US" sz="1200" baseline="-25000" dirty="0"/>
              <a:t>2</a:t>
            </a:r>
            <a:r>
              <a:rPr lang="en-US" sz="1200" baseline="30000" dirty="0"/>
              <a:t>-</a:t>
            </a:r>
            <a:r>
              <a:rPr lang="en-US" sz="1200" dirty="0"/>
              <a:t> </a:t>
            </a:r>
            <a:r>
              <a:rPr lang="ru-RU" sz="1200" dirty="0"/>
              <a:t>при</a:t>
            </a:r>
            <a:r>
              <a:rPr lang="en-US" sz="1200" dirty="0"/>
              <a:t>  77 K.  (a) </a:t>
            </a:r>
            <a:r>
              <a:rPr lang="ru-RU" sz="1200" dirty="0"/>
              <a:t>после облучения</a:t>
            </a:r>
            <a:r>
              <a:rPr lang="en-US" sz="1200" dirty="0"/>
              <a:t>; (b) </a:t>
            </a:r>
            <a:r>
              <a:rPr lang="ru-RU" sz="1200" dirty="0"/>
              <a:t>после 10 минут фотолиза светом с</a:t>
            </a:r>
            <a:r>
              <a:rPr lang="en-US" sz="1200" dirty="0"/>
              <a:t> </a:t>
            </a:r>
            <a:r>
              <a:rPr lang="el-GR" sz="1200" dirty="0"/>
              <a:t>λ</a:t>
            </a:r>
            <a:r>
              <a:rPr lang="en-US" sz="1200" dirty="0"/>
              <a:t> &gt; 700 </a:t>
            </a:r>
            <a:r>
              <a:rPr lang="ru-RU" sz="1200" dirty="0"/>
              <a:t>нм</a:t>
            </a:r>
            <a:r>
              <a:rPr lang="en-US" sz="1200" dirty="0"/>
              <a:t> (c) </a:t>
            </a:r>
            <a:r>
              <a:rPr lang="ru-RU" sz="1200" dirty="0"/>
              <a:t>после 40 минут фотолиза светом с</a:t>
            </a:r>
            <a:r>
              <a:rPr lang="en-US" sz="1200" dirty="0"/>
              <a:t> </a:t>
            </a:r>
            <a:r>
              <a:rPr lang="el-GR" sz="1200" dirty="0"/>
              <a:t>λ</a:t>
            </a:r>
            <a:r>
              <a:rPr lang="en-US" sz="1200" dirty="0"/>
              <a:t> &gt; 700 </a:t>
            </a:r>
            <a:r>
              <a:rPr lang="ru-RU" sz="1200" dirty="0"/>
              <a:t>нм</a:t>
            </a:r>
            <a:r>
              <a:rPr lang="en-US" sz="1200" dirty="0"/>
              <a:t> . </a:t>
            </a:r>
            <a:r>
              <a:rPr lang="ru-RU" sz="1200" dirty="0"/>
              <a:t>Мощность </a:t>
            </a:r>
            <a:r>
              <a:rPr lang="ru-RU" sz="1200" dirty="0" err="1"/>
              <a:t>СВЧ-излучения</a:t>
            </a:r>
            <a:r>
              <a:rPr lang="en-US" sz="1200" dirty="0"/>
              <a:t> 0.005 </a:t>
            </a:r>
            <a:r>
              <a:rPr lang="ru-RU" sz="1200" dirty="0"/>
              <a:t>мВт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13" name="Прямоугольник 47"/>
          <p:cNvSpPr>
            <a:spLocks noChangeArrowheads="1"/>
          </p:cNvSpPr>
          <p:nvPr/>
        </p:nvSpPr>
        <p:spPr bwMode="auto">
          <a:xfrm>
            <a:off x="6372200" y="3284984"/>
            <a:ext cx="2531404" cy="13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86" tIns="44193" rIns="88386" bIns="44193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</a:rPr>
              <a:t>Спектры оптического поглощения при 77 </a:t>
            </a:r>
            <a:r>
              <a:rPr lang="ru-RU" sz="1200" dirty="0" smtClean="0">
                <a:solidFill>
                  <a:srgbClr val="000000"/>
                </a:solidFill>
              </a:rPr>
              <a:t>K</a:t>
            </a:r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</a:rPr>
              <a:t>(</a:t>
            </a:r>
            <a:r>
              <a:rPr lang="ru-RU" sz="1200" dirty="0" err="1" smtClean="0">
                <a:solidFill>
                  <a:srgbClr val="000000"/>
                </a:solidFill>
              </a:rPr>
              <a:t>a</a:t>
            </a:r>
            <a:r>
              <a:rPr lang="ru-RU" sz="1200" dirty="0">
                <a:solidFill>
                  <a:srgbClr val="000000"/>
                </a:solidFill>
              </a:rPr>
              <a:t>) облучённая чистая P</a:t>
            </a:r>
            <a:r>
              <a:rPr lang="ru-RU" sz="1200" baseline="-25000" dirty="0">
                <a:solidFill>
                  <a:srgbClr val="000000"/>
                </a:solidFill>
              </a:rPr>
              <a:t>14</a:t>
            </a:r>
            <a:r>
              <a:rPr lang="ru-RU" sz="1200" baseline="30000" dirty="0">
                <a:solidFill>
                  <a:srgbClr val="000000"/>
                </a:solidFill>
              </a:rPr>
              <a:t>+</a:t>
            </a:r>
            <a:r>
              <a:rPr lang="ru-RU" sz="1200" dirty="0">
                <a:solidFill>
                  <a:srgbClr val="000000"/>
                </a:solidFill>
              </a:rPr>
              <a:t>NTf</a:t>
            </a:r>
            <a:r>
              <a:rPr lang="ru-RU" sz="1200" baseline="-25000" dirty="0">
                <a:solidFill>
                  <a:srgbClr val="000000"/>
                </a:solidFill>
              </a:rPr>
              <a:t>2</a:t>
            </a:r>
            <a:r>
              <a:rPr lang="ru-RU" sz="1200" baseline="30000" dirty="0">
                <a:solidFill>
                  <a:srgbClr val="000000"/>
                </a:solidFill>
              </a:rPr>
              <a:t>-</a:t>
            </a:r>
            <a:r>
              <a:rPr lang="ru-RU" sz="1200" dirty="0">
                <a:solidFill>
                  <a:srgbClr val="000000"/>
                </a:solidFill>
              </a:rPr>
              <a:t>; (</a:t>
            </a:r>
            <a:r>
              <a:rPr lang="ru-RU" sz="1200" dirty="0" err="1">
                <a:solidFill>
                  <a:srgbClr val="000000"/>
                </a:solidFill>
              </a:rPr>
              <a:t>b</a:t>
            </a:r>
            <a:r>
              <a:rPr lang="ru-RU" sz="1200" dirty="0">
                <a:solidFill>
                  <a:srgbClr val="000000"/>
                </a:solidFill>
              </a:rPr>
              <a:t>) 20 </a:t>
            </a:r>
            <a:r>
              <a:rPr lang="ru-RU" sz="1200" dirty="0" err="1">
                <a:solidFill>
                  <a:srgbClr val="000000"/>
                </a:solidFill>
              </a:rPr>
              <a:t>ммоль</a:t>
            </a:r>
            <a:r>
              <a:rPr lang="ru-RU" sz="1200" dirty="0">
                <a:solidFill>
                  <a:srgbClr val="000000"/>
                </a:solidFill>
              </a:rPr>
              <a:t>/л антрацена в P</a:t>
            </a:r>
            <a:r>
              <a:rPr lang="ru-RU" sz="1200" baseline="-25000" dirty="0">
                <a:solidFill>
                  <a:srgbClr val="000000"/>
                </a:solidFill>
              </a:rPr>
              <a:t>14</a:t>
            </a:r>
            <a:r>
              <a:rPr lang="ru-RU" sz="1200" baseline="30000" dirty="0">
                <a:solidFill>
                  <a:srgbClr val="000000"/>
                </a:solidFill>
              </a:rPr>
              <a:t>+</a:t>
            </a:r>
            <a:r>
              <a:rPr lang="ru-RU" sz="1200" dirty="0">
                <a:solidFill>
                  <a:srgbClr val="000000"/>
                </a:solidFill>
              </a:rPr>
              <a:t>NTf</a:t>
            </a:r>
            <a:r>
              <a:rPr lang="ru-RU" sz="1200" baseline="-25000" dirty="0">
                <a:solidFill>
                  <a:srgbClr val="000000"/>
                </a:solidFill>
              </a:rPr>
              <a:t>2</a:t>
            </a:r>
            <a:r>
              <a:rPr lang="ru-RU" sz="1200" baseline="30000" dirty="0">
                <a:solidFill>
                  <a:srgbClr val="000000"/>
                </a:solidFill>
              </a:rPr>
              <a:t>-</a:t>
            </a:r>
            <a:r>
              <a:rPr lang="ru-RU" sz="1200" dirty="0">
                <a:solidFill>
                  <a:srgbClr val="000000"/>
                </a:solidFill>
              </a:rPr>
              <a:t> до облучения</a:t>
            </a:r>
            <a:r>
              <a:rPr lang="ru-RU" sz="1200" dirty="0" smtClean="0">
                <a:solidFill>
                  <a:srgbClr val="000000"/>
                </a:solidFill>
              </a:rPr>
              <a:t>; 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</a:rPr>
              <a:t>(</a:t>
            </a:r>
            <a:r>
              <a:rPr lang="ru-RU" sz="1200" dirty="0">
                <a:solidFill>
                  <a:srgbClr val="000000"/>
                </a:solidFill>
              </a:rPr>
              <a:t>с) 20 </a:t>
            </a:r>
            <a:r>
              <a:rPr lang="ru-RU" sz="1200" dirty="0" err="1">
                <a:solidFill>
                  <a:srgbClr val="000000"/>
                </a:solidFill>
              </a:rPr>
              <a:t>ммоль</a:t>
            </a:r>
            <a:r>
              <a:rPr lang="ru-RU" sz="1200" dirty="0">
                <a:solidFill>
                  <a:srgbClr val="000000"/>
                </a:solidFill>
              </a:rPr>
              <a:t>/л антрацена в P</a:t>
            </a:r>
            <a:r>
              <a:rPr lang="ru-RU" sz="1200" baseline="-25000" dirty="0">
                <a:solidFill>
                  <a:srgbClr val="000000"/>
                </a:solidFill>
              </a:rPr>
              <a:t>14</a:t>
            </a:r>
            <a:r>
              <a:rPr lang="ru-RU" sz="1200" baseline="30000" dirty="0">
                <a:solidFill>
                  <a:srgbClr val="000000"/>
                </a:solidFill>
              </a:rPr>
              <a:t>+</a:t>
            </a:r>
            <a:r>
              <a:rPr lang="ru-RU" sz="1200" dirty="0">
                <a:solidFill>
                  <a:srgbClr val="000000"/>
                </a:solidFill>
              </a:rPr>
              <a:t>NTf</a:t>
            </a:r>
            <a:r>
              <a:rPr lang="ru-RU" sz="1200" baseline="-25000" dirty="0">
                <a:solidFill>
                  <a:srgbClr val="000000"/>
                </a:solidFill>
              </a:rPr>
              <a:t>2</a:t>
            </a:r>
            <a:r>
              <a:rPr lang="ru-RU" sz="1200" baseline="30000" dirty="0">
                <a:solidFill>
                  <a:srgbClr val="000000"/>
                </a:solidFill>
              </a:rPr>
              <a:t>-</a:t>
            </a:r>
            <a:r>
              <a:rPr lang="ru-RU" sz="1200" dirty="0">
                <a:solidFill>
                  <a:srgbClr val="000000"/>
                </a:solidFill>
              </a:rPr>
              <a:t> после облучения.</a:t>
            </a:r>
            <a:r>
              <a:rPr lang="ru-RU" sz="1200" dirty="0"/>
              <a:t> </a:t>
            </a:r>
          </a:p>
        </p:txBody>
      </p:sp>
      <p:graphicFrame>
        <p:nvGraphicFramePr>
          <p:cNvPr id="14" name="Object 279"/>
          <p:cNvGraphicFramePr>
            <a:graphicFrameLocks noChangeAspect="1"/>
          </p:cNvGraphicFramePr>
          <p:nvPr/>
        </p:nvGraphicFramePr>
        <p:xfrm>
          <a:off x="2987824" y="2780928"/>
          <a:ext cx="3672408" cy="2743699"/>
        </p:xfrm>
        <a:graphic>
          <a:graphicData uri="http://schemas.openxmlformats.org/presentationml/2006/ole">
            <p:oleObj spid="_x0000_s117764" name="Graph" r:id="rId8" imgW="4153680" imgH="2926080" progId="Origin50.Graph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-662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Стабилизация и реакции избыточных электронов в низкотемпературных стеклообразных ионных жидкостях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742" y="42023640"/>
            <a:ext cx="29741486" cy="304693"/>
          </a:xfrm>
          <a:prstGeom prst="rect">
            <a:avLst/>
          </a:prstGeom>
          <a:ln>
            <a:noFill/>
          </a:ln>
        </p:spPr>
        <p:txBody>
          <a:bodyPr lIns="88386" tIns="44193" rIns="88386" bIns="44193">
            <a:spAutoFit/>
          </a:bodyPr>
          <a:lstStyle/>
          <a:p>
            <a:pPr indent="147310" algn="ctr" defTabSz="883859" eaLnBrk="0" hangingPunct="0"/>
            <a:r>
              <a:rPr lang="ru-RU" sz="1400" b="1" dirty="0" smtClean="0"/>
              <a:t>Работа выполнена при поддержке РФФИ (грант №14-03-31978).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Радикалы в облученном </a:t>
            </a:r>
            <a:r>
              <a:rPr kumimoji="0" lang="en-US" sz="29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D-</a:t>
            </a:r>
            <a:r>
              <a:rPr kumimoji="0" lang="ru-RU" sz="29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манните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-36512" y="1628800"/>
            <a:ext cx="4040188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маннит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Существует в виде </a:t>
            </a: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α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β</a:t>
            </a: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-форм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19" descr="dozeman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988840"/>
            <a:ext cx="4908413" cy="3456384"/>
          </a:xfrm>
          <a:prstGeom prst="rect">
            <a:avLst/>
          </a:prstGeo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5066729" y="199715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Структура радикалов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92696"/>
            <a:ext cx="936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/>
              <a:t>⇝</a:t>
            </a:r>
            <a:r>
              <a:rPr lang="ru-RU" dirty="0"/>
              <a:t> </a:t>
            </a:r>
          </a:p>
        </p:txBody>
      </p:sp>
      <p:pic>
        <p:nvPicPr>
          <p:cNvPr id="7" name="Содержимое 18" descr="dozeman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4320480" cy="3054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5172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ЭПР спектры различных </a:t>
            </a:r>
            <a:r>
              <a:rPr lang="ru-RU" sz="1600" dirty="0" smtClean="0"/>
              <a:t>облученных форм</a:t>
            </a:r>
            <a:r>
              <a:rPr lang="ru-RU" sz="1600" dirty="0" smtClean="0"/>
              <a:t> </a:t>
            </a:r>
            <a:r>
              <a:rPr lang="en-US" sz="1600" dirty="0" smtClean="0"/>
              <a:t>D-</a:t>
            </a:r>
            <a:r>
              <a:rPr lang="ru-RU" sz="1600" dirty="0" smtClean="0"/>
              <a:t>маннита: </a:t>
            </a:r>
            <a:r>
              <a:rPr lang="ru-RU" sz="1600" dirty="0" smtClean="0">
                <a:solidFill>
                  <a:schemeClr val="accent2"/>
                </a:solidFill>
              </a:rPr>
              <a:t>стабилизируются </a:t>
            </a:r>
            <a:r>
              <a:rPr lang="ru-RU" sz="1600" i="1" dirty="0" smtClean="0">
                <a:solidFill>
                  <a:srgbClr val="FF0000"/>
                </a:solidFill>
              </a:rPr>
              <a:t>различные </a:t>
            </a:r>
            <a:r>
              <a:rPr lang="ru-RU" sz="1600" i="1" dirty="0" err="1" smtClean="0">
                <a:solidFill>
                  <a:srgbClr val="FF0000"/>
                </a:solidFill>
              </a:rPr>
              <a:t>конформеры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радикалов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9" y="544522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Дозная</a:t>
            </a:r>
            <a:r>
              <a:rPr lang="ru-RU" sz="1600" dirty="0" smtClean="0"/>
              <a:t> зависимость накопления радикалов в </a:t>
            </a:r>
            <a:r>
              <a:rPr lang="el-GR" sz="1600" dirty="0" smtClean="0">
                <a:latin typeface="Times New Roman"/>
                <a:cs typeface="Times New Roman"/>
              </a:rPr>
              <a:t>δ</a:t>
            </a:r>
            <a:r>
              <a:rPr lang="ru-RU" sz="16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D-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манните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92" descr="2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2592288" cy="11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annit_s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7664" y="836712"/>
            <a:ext cx="2088232" cy="870921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323528" y="6396335"/>
            <a:ext cx="859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accent2"/>
                </a:solidFill>
              </a:rPr>
              <a:t>I. S. </a:t>
            </a:r>
            <a:r>
              <a:rPr lang="en-US" sz="1600" b="0" dirty="0" err="1" smtClean="0">
                <a:solidFill>
                  <a:schemeClr val="accent2"/>
                </a:solidFill>
              </a:rPr>
              <a:t>Sosulin</a:t>
            </a:r>
            <a:r>
              <a:rPr lang="en-US" sz="1600" b="0" dirty="0" smtClean="0">
                <a:solidFill>
                  <a:schemeClr val="accent2"/>
                </a:solidFill>
              </a:rPr>
              <a:t>, E. S. </a:t>
            </a:r>
            <a:r>
              <a:rPr lang="en-US" sz="1600" b="0" dirty="0" err="1" smtClean="0">
                <a:solidFill>
                  <a:schemeClr val="accent2"/>
                </a:solidFill>
              </a:rPr>
              <a:t>Shiryaeva</a:t>
            </a:r>
            <a:r>
              <a:rPr lang="en-US" sz="1600" b="0" dirty="0" smtClean="0">
                <a:solidFill>
                  <a:schemeClr val="accent2"/>
                </a:solidFill>
              </a:rPr>
              <a:t>, V. I. </a:t>
            </a:r>
            <a:r>
              <a:rPr lang="en-US" sz="1600" b="0" dirty="0" smtClean="0">
                <a:solidFill>
                  <a:schemeClr val="accent2"/>
                </a:solidFill>
              </a:rPr>
              <a:t>Feldman, </a:t>
            </a:r>
            <a:r>
              <a:rPr lang="en-US" sz="1600" b="0" i="1" dirty="0" smtClean="0">
                <a:solidFill>
                  <a:schemeClr val="accent2"/>
                </a:solidFill>
              </a:rPr>
              <a:t>Rad. Phys. Chem</a:t>
            </a:r>
            <a:r>
              <a:rPr lang="en-US" sz="1600" b="0" dirty="0" smtClean="0">
                <a:solidFill>
                  <a:schemeClr val="accent2"/>
                </a:solidFill>
              </a:rPr>
              <a:t>. 2015, </a:t>
            </a:r>
            <a:r>
              <a:rPr lang="en-US" sz="1600" dirty="0" smtClean="0">
                <a:solidFill>
                  <a:schemeClr val="accent2"/>
                </a:solidFill>
              </a:rPr>
              <a:t>117</a:t>
            </a:r>
            <a:r>
              <a:rPr lang="en-US" sz="1600" b="0" dirty="0" smtClean="0">
                <a:solidFill>
                  <a:schemeClr val="accent2"/>
                </a:solidFill>
              </a:rPr>
              <a:t>, pp. 178–183. </a:t>
            </a:r>
            <a:endParaRPr lang="ru-RU" sz="16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250825" y="260351"/>
            <a:ext cx="8497888" cy="108041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 dirty="0">
                <a:solidFill>
                  <a:schemeClr val="accent2"/>
                </a:solidFill>
              </a:rPr>
              <a:t>Направление 2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 smtClean="0">
                <a:solidFill>
                  <a:schemeClr val="accent2"/>
                </a:solidFill>
              </a:rPr>
              <a:t>«Интегральный» проект РНФ (</a:t>
            </a:r>
            <a:r>
              <a:rPr lang="ru-RU" i="1" dirty="0" smtClean="0">
                <a:solidFill>
                  <a:schemeClr val="accent2"/>
                </a:solidFill>
              </a:rPr>
              <a:t>от сложного к «простому»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1628800"/>
            <a:ext cx="8964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Радиационно-индуцированные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интермедиаты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необычные молекулы в низкотемпературных матрицах: спектроскопия, динамика и управление химическими процессами</a:t>
            </a:r>
            <a:endParaRPr lang="en-US" sz="2000" dirty="0" smtClean="0">
              <a:solidFill>
                <a:srgbClr val="FF33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(1) «Механизм» (правила «разборки» молекул)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(2) «Спектроскопия» (радикалы, </a:t>
            </a:r>
            <a:r>
              <a:rPr lang="ru-RU" sz="1800" dirty="0" err="1" smtClean="0">
                <a:solidFill>
                  <a:schemeClr val="accent2"/>
                </a:solidFill>
              </a:rPr>
              <a:t>ион-радикалы</a:t>
            </a:r>
            <a:r>
              <a:rPr lang="ru-RU" sz="1800" dirty="0" smtClean="0">
                <a:solidFill>
                  <a:schemeClr val="accent2"/>
                </a:solidFill>
              </a:rPr>
              <a:t>, слабые комплексы)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(3) «Динамика» (эксперимент и моделирование)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(4) «Необычные молекулы» (</a:t>
            </a:r>
            <a:r>
              <a:rPr lang="en-US" sz="1800" dirty="0" err="1" smtClean="0">
                <a:solidFill>
                  <a:schemeClr val="accent2"/>
                </a:solidFill>
              </a:rPr>
              <a:t>HNgY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chemeClr val="accent2"/>
                </a:solidFill>
              </a:rPr>
              <a:t> и не только)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(5) «Манипуляции» (правила «сборки», методы стимулирования реакций)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u="sng" dirty="0" smtClean="0">
                <a:solidFill>
                  <a:srgbClr val="FF3300"/>
                </a:solidFill>
              </a:rPr>
              <a:t>Объекты: </a:t>
            </a:r>
            <a:r>
              <a:rPr lang="ru-RU" sz="1800" b="0" dirty="0" smtClean="0">
                <a:solidFill>
                  <a:schemeClr val="accent2"/>
                </a:solidFill>
              </a:rPr>
              <a:t>Н</a:t>
            </a:r>
            <a:r>
              <a:rPr lang="ru-RU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O, CO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N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O, HCN,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4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CFCl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b="0" dirty="0" smtClean="0">
                <a:solidFill>
                  <a:schemeClr val="accent2"/>
                </a:solidFill>
              </a:rPr>
              <a:t>, CF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Cl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b="0" dirty="0" smtClean="0">
                <a:solidFill>
                  <a:schemeClr val="accent2"/>
                </a:solidFill>
              </a:rPr>
              <a:t>OH,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5</a:t>
            </a:r>
            <a:r>
              <a:rPr lang="en-US" sz="1800" b="0" dirty="0" smtClean="0">
                <a:solidFill>
                  <a:schemeClr val="accent2"/>
                </a:solidFill>
              </a:rPr>
              <a:t>OH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u="sng" dirty="0" smtClean="0">
                <a:solidFill>
                  <a:srgbClr val="FF0000"/>
                </a:solidFill>
              </a:rPr>
              <a:t>Потенциальные приложения: </a:t>
            </a:r>
            <a:r>
              <a:rPr lang="ru-RU" sz="1800" b="0" dirty="0" smtClean="0">
                <a:solidFill>
                  <a:schemeClr val="accent2"/>
                </a:solidFill>
              </a:rPr>
              <a:t>фундаментальная спектроскопия, исследование межмолекулярных взаимодействий, </a:t>
            </a:r>
            <a:r>
              <a:rPr lang="ru-RU" sz="1800" b="0" dirty="0" err="1" smtClean="0">
                <a:solidFill>
                  <a:schemeClr val="accent2"/>
                </a:solidFill>
              </a:rPr>
              <a:t>астрохимия</a:t>
            </a:r>
            <a:r>
              <a:rPr lang="ru-RU" sz="1800" b="0" dirty="0" smtClean="0">
                <a:solidFill>
                  <a:schemeClr val="accent2"/>
                </a:solidFill>
              </a:rPr>
              <a:t>, химия планетных льдов, химия атмосферы, «</a:t>
            </a:r>
            <a:r>
              <a:rPr lang="ru-RU" sz="1800" b="0" dirty="0" err="1" smtClean="0">
                <a:solidFill>
                  <a:schemeClr val="accent2"/>
                </a:solidFill>
              </a:rPr>
              <a:t>нанохимия</a:t>
            </a:r>
            <a:r>
              <a:rPr lang="ru-RU" sz="1800" b="0" dirty="0" smtClean="0">
                <a:solidFill>
                  <a:schemeClr val="accent2"/>
                </a:solidFill>
              </a:rPr>
              <a:t>»</a:t>
            </a:r>
            <a:endParaRPr lang="ru-RU" sz="1800" u="sng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400" u="sng" dirty="0" smtClean="0">
                <a:solidFill>
                  <a:srgbClr val="FF3300"/>
                </a:solidFill>
              </a:rPr>
              <a:t>Команда проекта и распределение задач в 2015: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err="1" smtClean="0">
                <a:solidFill>
                  <a:schemeClr val="accent2"/>
                </a:solidFill>
              </a:rPr>
              <a:t>асп</a:t>
            </a:r>
            <a:r>
              <a:rPr lang="ru-RU" sz="2000" dirty="0" smtClean="0">
                <a:solidFill>
                  <a:schemeClr val="accent2"/>
                </a:solidFill>
              </a:rPr>
              <a:t>. Рязанцев С.В. </a:t>
            </a:r>
            <a:r>
              <a:rPr lang="ru-RU" sz="2000" b="0" dirty="0" smtClean="0">
                <a:solidFill>
                  <a:schemeClr val="accent2"/>
                </a:solidFill>
              </a:rPr>
              <a:t>(кислородсодержащие соединения, комплексы, </a:t>
            </a:r>
            <a:r>
              <a:rPr lang="ru-RU" sz="2000" b="0" dirty="0" err="1" smtClean="0">
                <a:solidFill>
                  <a:schemeClr val="accent2"/>
                </a:solidFill>
              </a:rPr>
              <a:t>фотодиссоциация</a:t>
            </a:r>
            <a:r>
              <a:rPr lang="ru-RU" sz="2000" b="0" dirty="0" smtClean="0">
                <a:solidFill>
                  <a:schemeClr val="accent2"/>
                </a:solidFill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 smtClean="0">
                <a:solidFill>
                  <a:schemeClr val="accent2"/>
                </a:solidFill>
              </a:rPr>
              <a:t> </a:t>
            </a:r>
            <a:r>
              <a:rPr lang="ru-RU" sz="2000" b="0" dirty="0" smtClean="0">
                <a:solidFill>
                  <a:schemeClr val="accent2"/>
                </a:solidFill>
              </a:rPr>
              <a:t>              (</a:t>
            </a:r>
            <a:r>
              <a:rPr lang="en-US" sz="2000" b="0" dirty="0" smtClean="0">
                <a:solidFill>
                  <a:schemeClr val="accent2"/>
                </a:solidFill>
              </a:rPr>
              <a:t>+ </a:t>
            </a:r>
            <a:r>
              <a:rPr lang="ru-RU" sz="2000" b="0" dirty="0" smtClean="0">
                <a:solidFill>
                  <a:schemeClr val="accent2"/>
                </a:solidFill>
              </a:rPr>
              <a:t>студ. К. </a:t>
            </a:r>
            <a:r>
              <a:rPr lang="ru-RU" sz="2000" b="0" dirty="0" err="1" smtClean="0">
                <a:solidFill>
                  <a:schemeClr val="accent2"/>
                </a:solidFill>
              </a:rPr>
              <a:t>Брилинг</a:t>
            </a:r>
            <a:r>
              <a:rPr lang="ru-RU" sz="2000" b="0" dirty="0" smtClean="0">
                <a:solidFill>
                  <a:schemeClr val="accent2"/>
                </a:solidFill>
              </a:rPr>
              <a:t>)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err="1" smtClean="0">
                <a:solidFill>
                  <a:schemeClr val="accent2"/>
                </a:solidFill>
              </a:rPr>
              <a:t>асп</a:t>
            </a:r>
            <a:r>
              <a:rPr lang="ru-RU" sz="2000" dirty="0" smtClean="0">
                <a:solidFill>
                  <a:schemeClr val="accent2"/>
                </a:solidFill>
              </a:rPr>
              <a:t>. Каменева С.В</a:t>
            </a:r>
            <a:r>
              <a:rPr lang="ru-RU" sz="2000" b="0" dirty="0" smtClean="0">
                <a:solidFill>
                  <a:schemeClr val="accent2"/>
                </a:solidFill>
              </a:rPr>
              <a:t>. (системы на основе </a:t>
            </a:r>
            <a:r>
              <a:rPr lang="en-US" sz="2000" b="0" dirty="0" smtClean="0">
                <a:solidFill>
                  <a:schemeClr val="accent2"/>
                </a:solidFill>
              </a:rPr>
              <a:t>HCN)</a:t>
            </a:r>
            <a:r>
              <a:rPr lang="ru-RU" sz="2000" b="0" dirty="0" smtClean="0">
                <a:solidFill>
                  <a:schemeClr val="accent2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к</a:t>
            </a:r>
            <a:r>
              <a:rPr lang="ru-RU" sz="2000" dirty="0" smtClean="0">
                <a:solidFill>
                  <a:schemeClr val="accent2"/>
                </a:solidFill>
              </a:rPr>
              <a:t>.х.н. Ширяева Е.С</a:t>
            </a:r>
            <a:r>
              <a:rPr lang="ru-RU" sz="2000" b="0" dirty="0" smtClean="0">
                <a:solidFill>
                  <a:schemeClr val="accent2"/>
                </a:solidFill>
              </a:rPr>
              <a:t>. (фреоны и другие фторсодержащие молекулы)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 smtClean="0">
                <a:solidFill>
                  <a:schemeClr val="accent2"/>
                </a:solidFill>
              </a:rPr>
              <a:t> </a:t>
            </a:r>
            <a:r>
              <a:rPr lang="ru-RU" sz="2000" b="0" dirty="0" smtClean="0">
                <a:solidFill>
                  <a:schemeClr val="accent2"/>
                </a:solidFill>
              </a:rPr>
              <a:t>               (+ студ. И. </a:t>
            </a:r>
            <a:r>
              <a:rPr lang="ru-RU" sz="2000" b="0" dirty="0" err="1" smtClean="0">
                <a:solidFill>
                  <a:schemeClr val="accent2"/>
                </a:solidFill>
              </a:rPr>
              <a:t>Сосулин</a:t>
            </a:r>
            <a:r>
              <a:rPr lang="ru-RU" sz="2000" b="0" dirty="0" smtClean="0">
                <a:solidFill>
                  <a:schemeClr val="accent2"/>
                </a:solidFill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к</a:t>
            </a:r>
            <a:r>
              <a:rPr lang="ru-RU" sz="2000" dirty="0" smtClean="0">
                <a:solidFill>
                  <a:schemeClr val="accent2"/>
                </a:solidFill>
              </a:rPr>
              <a:t>.х.н. Саенко Е.В</a:t>
            </a:r>
            <a:r>
              <a:rPr lang="ru-RU" sz="2000" b="0" dirty="0" smtClean="0">
                <a:solidFill>
                  <a:schemeClr val="accent2"/>
                </a:solidFill>
              </a:rPr>
              <a:t>. (метанол, этанол)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к.х.н. Тюрин Д.А.</a:t>
            </a:r>
            <a:r>
              <a:rPr lang="ru-RU" sz="2000" b="0" dirty="0" smtClean="0">
                <a:solidFill>
                  <a:schemeClr val="accent2"/>
                </a:solidFill>
              </a:rPr>
              <a:t> (</a:t>
            </a:r>
            <a:r>
              <a:rPr lang="ru-RU" sz="2000" b="0" dirty="0" err="1" smtClean="0">
                <a:solidFill>
                  <a:schemeClr val="accent2"/>
                </a:solidFill>
              </a:rPr>
              <a:t>диацетилены</a:t>
            </a:r>
            <a:r>
              <a:rPr lang="ru-RU" sz="2000" b="0" dirty="0" smtClean="0">
                <a:solidFill>
                  <a:schemeClr val="accent2"/>
                </a:solidFill>
              </a:rPr>
              <a:t>, расчетная поддержка)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err="1" smtClean="0">
                <a:solidFill>
                  <a:schemeClr val="accent2"/>
                </a:solidFill>
              </a:rPr>
              <a:t>к.ф.-м.н</a:t>
            </a:r>
            <a:r>
              <a:rPr lang="ru-RU" sz="2000" dirty="0" smtClean="0">
                <a:solidFill>
                  <a:schemeClr val="accent2"/>
                </a:solidFill>
              </a:rPr>
              <a:t>. </a:t>
            </a:r>
            <a:r>
              <a:rPr lang="ru-RU" sz="2000" dirty="0" err="1" smtClean="0">
                <a:solidFill>
                  <a:schemeClr val="accent2"/>
                </a:solidFill>
              </a:rPr>
              <a:t>Лайков</a:t>
            </a:r>
            <a:r>
              <a:rPr lang="ru-RU" sz="2000" dirty="0" smtClean="0">
                <a:solidFill>
                  <a:schemeClr val="accent2"/>
                </a:solidFill>
              </a:rPr>
              <a:t> Д.Н., к.х.н. </a:t>
            </a:r>
            <a:r>
              <a:rPr lang="ru-RU" sz="2000" dirty="0" err="1" smtClean="0">
                <a:solidFill>
                  <a:schemeClr val="accent2"/>
                </a:solidFill>
              </a:rPr>
              <a:t>Нуждин</a:t>
            </a:r>
            <a:r>
              <a:rPr lang="ru-RU" sz="2000" dirty="0" smtClean="0">
                <a:solidFill>
                  <a:schemeClr val="accent2"/>
                </a:solidFill>
              </a:rPr>
              <a:t> К.Б</a:t>
            </a:r>
            <a:r>
              <a:rPr lang="ru-RU" sz="2000" b="0" dirty="0" smtClean="0">
                <a:solidFill>
                  <a:schemeClr val="accent2"/>
                </a:solidFill>
              </a:rPr>
              <a:t>. (теоретическое моделирование динамики </a:t>
            </a:r>
            <a:r>
              <a:rPr lang="ru-RU" sz="2000" b="0" dirty="0" err="1" smtClean="0">
                <a:solidFill>
                  <a:schemeClr val="accent2"/>
                </a:solidFill>
              </a:rPr>
              <a:t>примесных</a:t>
            </a:r>
            <a:r>
              <a:rPr lang="ru-RU" sz="2000" b="0" dirty="0" smtClean="0">
                <a:solidFill>
                  <a:schemeClr val="accent2"/>
                </a:solidFill>
              </a:rPr>
              <a:t> атомов в матрицах) </a:t>
            </a:r>
            <a:endParaRPr lang="en-US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i="1" dirty="0" err="1" smtClean="0">
                <a:solidFill>
                  <a:schemeClr val="accent2"/>
                </a:solidFill>
              </a:rPr>
              <a:t>Тюльпина</a:t>
            </a:r>
            <a:r>
              <a:rPr lang="ru-RU" sz="2000" i="1" dirty="0" smtClean="0">
                <a:solidFill>
                  <a:schemeClr val="accent2"/>
                </a:solidFill>
              </a:rPr>
              <a:t> И.В., Сухов Ф.Ф</a:t>
            </a:r>
            <a:r>
              <a:rPr lang="ru-RU" sz="2000" b="0" dirty="0" smtClean="0">
                <a:solidFill>
                  <a:schemeClr val="accent2"/>
                </a:solidFill>
              </a:rPr>
              <a:t>. – методическое обеспечение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Фельдман В.И.</a:t>
            </a:r>
            <a:endParaRPr lang="ru-RU" u="sng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Голубая тисненая бумага"/>
          <p:cNvSpPr txBox="1">
            <a:spLocks noChangeArrowheads="1"/>
          </p:cNvSpPr>
          <p:nvPr/>
        </p:nvSpPr>
        <p:spPr>
          <a:xfrm>
            <a:off x="539750" y="188913"/>
            <a:ext cx="8229600" cy="863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333399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C1 polyatomic molecules:</a:t>
            </a:r>
            <a:b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matrix isolated CH3OH (</a:t>
            </a:r>
            <a:r>
              <a:rPr kumimoji="0" lang="en-US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preliminary</a:t>
            </a: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 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07950" y="4365625"/>
            <a:ext cx="4392613" cy="2016125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u="sng" kern="0" dirty="0" smtClean="0">
                <a:solidFill>
                  <a:srgbClr val="000000"/>
                </a:solidFill>
                <a:latin typeface="Arial"/>
              </a:rPr>
              <a:t>Liquid and glassy methanol: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OH</a:t>
            </a:r>
            <a:r>
              <a:rPr lang="en-US" sz="1600" kern="0" baseline="30000" dirty="0" smtClean="0">
                <a:solidFill>
                  <a:srgbClr val="333399"/>
                </a:solidFill>
                <a:latin typeface="Arial"/>
              </a:rPr>
              <a:t>+.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 + CH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OH 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 C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OH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2</a:t>
            </a:r>
            <a:r>
              <a:rPr lang="en-US" sz="1600" kern="0" baseline="30000" dirty="0" smtClean="0">
                <a:solidFill>
                  <a:srgbClr val="333399"/>
                </a:solidFill>
                <a:latin typeface="Arial"/>
              </a:rPr>
              <a:t>+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 + CH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O</a:t>
            </a:r>
            <a:r>
              <a:rPr lang="en-US" sz="1600" kern="0" baseline="30000" dirty="0" smtClean="0">
                <a:solidFill>
                  <a:srgbClr val="333399"/>
                </a:solidFill>
                <a:latin typeface="Arial"/>
              </a:rPr>
              <a:t>.</a:t>
            </a:r>
            <a:endParaRPr lang="en-US" sz="1600" kern="0" dirty="0" smtClean="0">
              <a:solidFill>
                <a:srgbClr val="333399"/>
              </a:solidFill>
              <a:latin typeface="Arial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e</a:t>
            </a:r>
            <a:r>
              <a:rPr lang="en-US" sz="1600" kern="0" baseline="30000" dirty="0" smtClean="0">
                <a:solidFill>
                  <a:srgbClr val="333399"/>
                </a:solidFill>
                <a:latin typeface="Arial"/>
              </a:rPr>
              <a:t>-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 e</a:t>
            </a:r>
            <a:r>
              <a:rPr lang="en-US" sz="1600" kern="0" baseline="30000" dirty="0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-</a:t>
            </a:r>
            <a:r>
              <a:rPr lang="en-US" sz="1600" kern="0" baseline="-25000" dirty="0" err="1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solv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 (</a:t>
            </a:r>
            <a:r>
              <a:rPr lang="en-US" sz="1600" kern="0" dirty="0" smtClean="0">
                <a:solidFill>
                  <a:srgbClr val="333399"/>
                </a:solidFill>
                <a:sym typeface="Wingdings" pitchFamily="2" charset="2"/>
              </a:rPr>
              <a:t>e</a:t>
            </a:r>
            <a:r>
              <a:rPr lang="en-US" sz="1600" kern="0" baseline="30000" dirty="0" smtClean="0">
                <a:solidFill>
                  <a:srgbClr val="333399"/>
                </a:solidFill>
                <a:sym typeface="Wingdings" pitchFamily="2" charset="2"/>
              </a:rPr>
              <a:t>-</a:t>
            </a:r>
            <a:r>
              <a:rPr lang="en-US" sz="1600" kern="0" baseline="-25000" dirty="0" err="1" smtClean="0">
                <a:solidFill>
                  <a:srgbClr val="333399"/>
                </a:solidFill>
                <a:sym typeface="Wingdings" pitchFamily="2" charset="2"/>
              </a:rPr>
              <a:t>tr</a:t>
            </a:r>
            <a:r>
              <a:rPr lang="en-US" sz="1600" kern="0" dirty="0" smtClean="0">
                <a:solidFill>
                  <a:srgbClr val="333399"/>
                </a:solidFill>
                <a:sym typeface="Wingdings" pitchFamily="2" charset="2"/>
              </a:rPr>
              <a:t>)</a:t>
            </a:r>
            <a:endParaRPr lang="en-US" sz="1600" kern="0" baseline="-25000" dirty="0" smtClean="0">
              <a:solidFill>
                <a:srgbClr val="333399"/>
              </a:solidFill>
              <a:latin typeface="Arial"/>
              <a:sym typeface="Wingdings" pitchFamily="2" charset="2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. 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  <a:sym typeface="Wingdings" pitchFamily="2" charset="2"/>
              </a:rPr>
              <a:t> 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.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/>
              </a:rPr>
              <a:t>2</a:t>
            </a:r>
            <a:r>
              <a:rPr lang="en-US" sz="1600" kern="0" dirty="0" smtClean="0">
                <a:solidFill>
                  <a:srgbClr val="333399"/>
                </a:solidFill>
                <a:latin typeface="Arial"/>
              </a:rPr>
              <a:t>OH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OH*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sym typeface="Wingdings" pitchFamily="2" charset="2"/>
              </a:rPr>
              <a:t></a:t>
            </a: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. </a:t>
            </a:r>
            <a:r>
              <a:rPr lang="en-US" sz="1600" kern="0" dirty="0" smtClean="0">
                <a:solidFill>
                  <a:srgbClr val="333399"/>
                </a:solidFill>
              </a:rPr>
              <a:t> + H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.</a:t>
            </a:r>
            <a:r>
              <a:rPr lang="en-US" sz="1600" kern="0" dirty="0" smtClean="0">
                <a:solidFill>
                  <a:srgbClr val="333399"/>
                </a:solidFill>
              </a:rPr>
              <a:t> 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</a:rPr>
              <a:t>(and/or 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.</a:t>
            </a: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sz="1600" kern="0" dirty="0" smtClean="0">
                <a:solidFill>
                  <a:srgbClr val="333399"/>
                </a:solidFill>
              </a:rPr>
              <a:t>OH + H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.</a:t>
            </a:r>
            <a:r>
              <a:rPr lang="en-US" sz="1600" kern="0" dirty="0" smtClean="0">
                <a:solidFill>
                  <a:srgbClr val="333399"/>
                </a:solidFill>
              </a:rPr>
              <a:t>) </a:t>
            </a:r>
            <a:endParaRPr lang="ru-RU" sz="1600" kern="0" dirty="0" smtClean="0">
              <a:solidFill>
                <a:srgbClr val="333399"/>
              </a:solidFill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en-US" sz="1600" kern="0" dirty="0" smtClean="0">
              <a:solidFill>
                <a:srgbClr val="333399"/>
              </a:solidFill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OH*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sym typeface="Wingdings" pitchFamily="2" charset="2"/>
              </a:rPr>
              <a:t></a:t>
            </a: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2</a:t>
            </a:r>
            <a:r>
              <a:rPr lang="en-US" sz="1600" kern="0" dirty="0" smtClean="0">
                <a:solidFill>
                  <a:srgbClr val="333399"/>
                </a:solidFill>
              </a:rPr>
              <a:t>O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</a:rPr>
              <a:t> + 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2</a:t>
            </a:r>
            <a:endParaRPr lang="ru-RU" sz="1800" kern="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030663" y="4437063"/>
            <a:ext cx="5113337" cy="1728787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u="sng" kern="0" dirty="0" smtClean="0">
                <a:solidFill>
                  <a:srgbClr val="000000"/>
                </a:solidFill>
                <a:latin typeface="Arial"/>
              </a:rPr>
              <a:t>CH</a:t>
            </a:r>
            <a:r>
              <a:rPr lang="en-US" sz="1800" b="0" u="sng" kern="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800" b="0" u="sng" kern="0" dirty="0" smtClean="0">
                <a:solidFill>
                  <a:srgbClr val="000000"/>
                </a:solidFill>
                <a:latin typeface="Arial"/>
              </a:rPr>
              <a:t>OH in noble gas matrices :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OH*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sym typeface="Wingdings" pitchFamily="2" charset="2"/>
              </a:rPr>
              <a:t></a:t>
            </a:r>
            <a:r>
              <a:rPr lang="en-US" sz="1600" kern="0" dirty="0" smtClean="0">
                <a:solidFill>
                  <a:srgbClr val="333399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333399"/>
                </a:solidFill>
              </a:rPr>
              <a:t>3</a:t>
            </a:r>
            <a:r>
              <a:rPr lang="en-US" sz="1600" kern="0" dirty="0" smtClean="0">
                <a:solidFill>
                  <a:srgbClr val="333399"/>
                </a:solidFill>
              </a:rPr>
              <a:t>O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. </a:t>
            </a:r>
            <a:r>
              <a:rPr lang="en-US" sz="1600" kern="0" dirty="0" smtClean="0">
                <a:solidFill>
                  <a:srgbClr val="333399"/>
                </a:solidFill>
              </a:rPr>
              <a:t> + H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.</a:t>
            </a:r>
            <a:r>
              <a:rPr lang="en-US" sz="1600" kern="0" dirty="0" smtClean="0">
                <a:solidFill>
                  <a:srgbClr val="333399"/>
                </a:solidFill>
              </a:rPr>
              <a:t> (and/or </a:t>
            </a:r>
            <a:r>
              <a:rPr lang="en-US" sz="1600" kern="0" baseline="30000" dirty="0" smtClean="0">
                <a:solidFill>
                  <a:srgbClr val="FF0000"/>
                </a:solidFill>
              </a:rPr>
              <a:t>.</a:t>
            </a:r>
            <a:r>
              <a:rPr lang="en-US" sz="1600" kern="0" dirty="0" smtClean="0">
                <a:solidFill>
                  <a:srgbClr val="FF0000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kern="0" dirty="0" smtClean="0">
                <a:solidFill>
                  <a:srgbClr val="FF0000"/>
                </a:solidFill>
              </a:rPr>
              <a:t>OH </a:t>
            </a:r>
            <a:r>
              <a:rPr lang="en-US" sz="1600" kern="0" dirty="0" smtClean="0">
                <a:solidFill>
                  <a:srgbClr val="333399"/>
                </a:solidFill>
              </a:rPr>
              <a:t>+ </a:t>
            </a:r>
            <a:r>
              <a:rPr lang="en-US" sz="1600" kern="0" dirty="0" smtClean="0">
                <a:solidFill>
                  <a:srgbClr val="FF0000"/>
                </a:solidFill>
              </a:rPr>
              <a:t>H</a:t>
            </a:r>
            <a:r>
              <a:rPr lang="en-US" sz="1600" kern="0" baseline="30000" dirty="0" smtClean="0">
                <a:solidFill>
                  <a:srgbClr val="333399"/>
                </a:solidFill>
              </a:rPr>
              <a:t> .</a:t>
            </a:r>
            <a:r>
              <a:rPr lang="en-US" sz="1600" kern="0" dirty="0" smtClean="0">
                <a:solidFill>
                  <a:srgbClr val="333399"/>
                </a:solidFill>
              </a:rPr>
              <a:t>)</a:t>
            </a:r>
            <a:endParaRPr lang="en-US" sz="1600" kern="0" dirty="0" smtClean="0">
              <a:solidFill>
                <a:srgbClr val="FF0000"/>
              </a:solidFill>
              <a:latin typeface="Arial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b="0" i="1" u="sng" kern="0" dirty="0" smtClean="0">
                <a:solidFill>
                  <a:srgbClr val="FF0000"/>
                </a:solidFill>
                <a:latin typeface="Arial"/>
              </a:rPr>
              <a:t>Deep dehydrogenation: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CH</a:t>
            </a:r>
            <a:r>
              <a:rPr lang="en-US" sz="1600" kern="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kern="0" dirty="0" smtClean="0">
                <a:solidFill>
                  <a:srgbClr val="FF0000"/>
                </a:solidFill>
              </a:rPr>
              <a:t>OH </a:t>
            </a:r>
            <a:r>
              <a:rPr lang="en-US" sz="1600" kern="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600" kern="0" dirty="0" smtClean="0">
                <a:solidFill>
                  <a:srgbClr val="FF0000"/>
                </a:solidFill>
              </a:rPr>
              <a:t>[??] </a:t>
            </a:r>
            <a:r>
              <a:rPr lang="en-US" sz="1600" kern="0" dirty="0" smtClean="0">
                <a:solidFill>
                  <a:srgbClr val="FF0000"/>
                </a:solidFill>
                <a:sym typeface="Wingdings" pitchFamily="2" charset="2"/>
              </a:rPr>
              <a:t> HCO + 3H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CH</a:t>
            </a:r>
            <a:r>
              <a:rPr lang="en-US" sz="1600" kern="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kern="0" dirty="0" smtClean="0">
                <a:solidFill>
                  <a:srgbClr val="FF0000"/>
                </a:solidFill>
              </a:rPr>
              <a:t>OH  [??]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sym typeface="Wingdings" pitchFamily="2" charset="2"/>
              </a:rPr>
              <a:t> CO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</a:rPr>
              <a:t>+ 4H</a:t>
            </a:r>
            <a:r>
              <a:rPr lang="en-US" sz="1600" kern="0" baseline="30000" dirty="0" smtClean="0">
                <a:solidFill>
                  <a:srgbClr val="FF0000"/>
                </a:solidFill>
                <a:latin typeface="Arial"/>
              </a:rPr>
              <a:t> </a:t>
            </a:r>
            <a:endParaRPr lang="en-US" sz="1600" kern="0" baseline="-25000" dirty="0" smtClean="0">
              <a:solidFill>
                <a:srgbClr val="FF0000"/>
              </a:solidFill>
              <a:latin typeface="Arial"/>
              <a:sym typeface="Wingdings" pitchFamily="2" charset="2"/>
            </a:endParaRP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b="0" i="1" kern="0" dirty="0" smtClean="0">
                <a:solidFill>
                  <a:srgbClr val="333399"/>
                </a:solidFill>
                <a:latin typeface="Arial"/>
              </a:rPr>
              <a:t>Linear dose dependence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b="0" i="1" kern="0" dirty="0" smtClean="0">
                <a:solidFill>
                  <a:srgbClr val="333399"/>
                </a:solidFill>
                <a:latin typeface="Arial"/>
              </a:rPr>
              <a:t>Occurring at 6-7 K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600" b="0" i="1" kern="0" dirty="0" smtClean="0">
                <a:solidFill>
                  <a:srgbClr val="FF0000"/>
                </a:solidFill>
                <a:latin typeface="Arial"/>
              </a:rPr>
              <a:t>…looks like a “primary process” (mechanism ?)</a:t>
            </a:r>
            <a:endParaRPr lang="en-US" sz="1600" b="0" i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3716338"/>
            <a:ext cx="61928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800" b="1" kern="0" baseline="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39750" y="1341438"/>
          <a:ext cx="3960813" cy="2789237"/>
        </p:xfrm>
        <a:graphic>
          <a:graphicData uri="http://schemas.openxmlformats.org/presentationml/2006/ole">
            <p:oleObj spid="_x0000_s120836" name="Graph" r:id="rId4" imgW="4153680" imgH="2926080" progId="Origin50.Graph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643438" y="1268413"/>
          <a:ext cx="3821112" cy="2952750"/>
        </p:xfrm>
        <a:graphic>
          <a:graphicData uri="http://schemas.openxmlformats.org/presentationml/2006/ole">
            <p:oleObj spid="_x0000_s120837" name="Graph" r:id="rId5" imgW="4023360" imgH="31089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2242</Words>
  <Application>Microsoft Office PowerPoint</Application>
  <PresentationFormat>Экран (4:3)</PresentationFormat>
  <Paragraphs>299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Default Design</vt:lpstr>
      <vt:lpstr>Graph</vt:lpstr>
      <vt:lpstr>Origin Graph</vt:lpstr>
      <vt:lpstr>Обзор тематик исследований Лаборатории химии высоких энергий 2015</vt:lpstr>
      <vt:lpstr>Лаборатория химии высоких энергий:   общий срез 2015</vt:lpstr>
      <vt:lpstr>Эволюция тематик ЛХВЭ в контексте научных проектов</vt:lpstr>
      <vt:lpstr>Направление 1: Ион-радикалы и эффекты «тонкой настройки» в радиационной химии;  селективность радиационно-химических процессов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Проблемы и размышления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радиационной химии в 2012 г.: обзор результатов и перспективы</dc:title>
  <dc:creator>Vladimir Feldman</dc:creator>
  <cp:lastModifiedBy>Vladimir_IF</cp:lastModifiedBy>
  <cp:revision>247</cp:revision>
  <dcterms:created xsi:type="dcterms:W3CDTF">2002-02-09T18:23:38Z</dcterms:created>
  <dcterms:modified xsi:type="dcterms:W3CDTF">2016-01-21T20:10:41Z</dcterms:modified>
</cp:coreProperties>
</file>