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37" r:id="rId3"/>
    <p:sldId id="338" r:id="rId4"/>
    <p:sldId id="340" r:id="rId5"/>
    <p:sldId id="342" r:id="rId6"/>
    <p:sldId id="343" r:id="rId7"/>
    <p:sldId id="344" r:id="rId8"/>
    <p:sldId id="345" r:id="rId9"/>
    <p:sldId id="347" r:id="rId10"/>
    <p:sldId id="302" r:id="rId11"/>
    <p:sldId id="334" r:id="rId12"/>
    <p:sldId id="301" r:id="rId13"/>
    <p:sldId id="346" r:id="rId14"/>
    <p:sldId id="336" r:id="rId15"/>
    <p:sldId id="332" r:id="rId16"/>
    <p:sldId id="323" r:id="rId17"/>
    <p:sldId id="33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076DAB"/>
    <a:srgbClr val="10A29B"/>
    <a:srgbClr val="103350"/>
    <a:srgbClr val="0B1A3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2" autoAdjust="0"/>
    <p:restoredTop sz="86481" autoAdjust="0"/>
  </p:normalViewPr>
  <p:slideViewPr>
    <p:cSldViewPr>
      <p:cViewPr>
        <p:scale>
          <a:sx n="95" d="100"/>
          <a:sy n="95" d="100"/>
        </p:scale>
        <p:origin x="-420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3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66"/>
    </p:cViewPr>
  </p:sorterViewPr>
  <p:notesViewPr>
    <p:cSldViewPr>
      <p:cViewPr varScale="1">
        <p:scale>
          <a:sx n="55" d="100"/>
          <a:sy n="55" d="100"/>
        </p:scale>
        <p:origin x="-2844" y="-102"/>
      </p:cViewPr>
      <p:guideLst>
        <p:guide orient="horz" pos="2880"/>
        <p:guide pos="2160"/>
      </p:guideLst>
    </p:cSldViewPr>
  </p:notes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8F5C1-0A5E-4295-BDF5-BB56B06067E4}" type="datetimeFigureOut">
              <a:rPr lang="ru-RU" smtClean="0"/>
              <a:pPr/>
              <a:t>19.12.2016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F0825-A3CE-4102-B6E5-A40F88AF58D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1F0825-A3CE-4102-B6E5-A40F88AF58D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1F0825-A3CE-4102-B6E5-A40F88AF58D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1F0825-A3CE-4102-B6E5-A40F88AF58D4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FB7A40A-89A3-4EA1-B1B6-812E3F485032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FAB26C-B15D-4208-9EFD-F7330AD75D53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1F0825-A3CE-4102-B6E5-A40F88AF58D4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1F0825-A3CE-4102-B6E5-A40F88AF58D4}" type="slidenum">
              <a:rPr lang="ru-RU" smtClean="0"/>
              <a:pPr/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C1B864-A4D2-4817-9ACD-B3BAF9F94885}" type="slidenum">
              <a:rPr lang="ru-RU" smtClean="0"/>
              <a:pPr/>
              <a:t>13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0A7F3B-09F3-4C46-8010-6D667995A9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65334-86BA-4763-9E70-230378888BF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211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211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3CD7B-AA90-48D6-99D5-5CECA8F343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EE219-3E52-4CB0-886B-53CCE847FC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815E4-5219-449E-BF1E-0235B4652B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D2B4D-CF85-418E-9D90-81412DD33F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0E286-6ACD-464A-BAD9-CE2901425F5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BBC58-7D2F-4AF3-92B0-E5D01F53E2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31862-8586-467B-874A-4EB1992DDD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2AA68-0895-43B5-912D-4CD2D3E63C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69055-8394-42F9-B5A4-235DF8B904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794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B902969-85ED-4E44-9AA4-DCC9CCB93A7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71438" y="714360"/>
            <a:ext cx="9358346" cy="1309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cap="all" dirty="0" smtClean="0"/>
              <a:t>Отчёт по Результат 2013-2016 </a:t>
            </a:r>
            <a:r>
              <a:rPr lang="ru-RU" sz="2400" cap="all" dirty="0" err="1" smtClean="0"/>
              <a:t>гг</a:t>
            </a:r>
            <a:endParaRPr lang="ru-RU" sz="2400" cap="all" dirty="0" smtClean="0"/>
          </a:p>
          <a:p>
            <a:pPr algn="ctr">
              <a:lnSpc>
                <a:spcPct val="150000"/>
              </a:lnSpc>
            </a:pPr>
            <a:r>
              <a:rPr lang="ru-RU" sz="2400" b="1" cap="all" dirty="0" err="1" smtClean="0">
                <a:solidFill>
                  <a:srgbClr val="103350"/>
                </a:solidFill>
                <a:cs typeface="Tahoma" pitchFamily="34" charset="0"/>
              </a:rPr>
              <a:t>Милинчук</a:t>
            </a:r>
            <a:r>
              <a:rPr lang="ru-RU" sz="2400" b="1" cap="all" dirty="0" smtClean="0">
                <a:solidFill>
                  <a:srgbClr val="103350"/>
                </a:solidFill>
                <a:cs typeface="Tahoma" pitchFamily="34" charset="0"/>
              </a:rPr>
              <a:t> Андрей Викторович</a:t>
            </a:r>
            <a:endParaRPr lang="ru-RU" sz="2400" b="1" dirty="0">
              <a:solidFill>
                <a:srgbClr val="103350"/>
              </a:solidFill>
              <a:cs typeface="Tahoma" pitchFamily="34" charset="0"/>
            </a:endParaRPr>
          </a:p>
        </p:txBody>
      </p:sp>
      <p:pic>
        <p:nvPicPr>
          <p:cNvPr id="6" name="Picture 7" descr="C:\Users\ReBooSS\Desktop\embl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357826"/>
            <a:ext cx="145415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336" y="442896"/>
            <a:ext cx="8229600" cy="825816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  <a:latin typeface="Verdana" pitchFamily="34" charset="0"/>
              </a:rPr>
              <a:t>Выводы и предложения</a:t>
            </a:r>
            <a:endParaRPr lang="ru-RU" sz="32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0076" y="1178700"/>
            <a:ext cx="8292500" cy="4241036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Разработка адекватных методик и комплекса оборудования для моделирования радиационных эффектов в условиях дальнего космоса с мониторингом эффектов </a:t>
            </a:r>
            <a:r>
              <a:rPr lang="en-US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in situ</a:t>
            </a:r>
            <a:endParaRPr lang="ru-RU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Формирование критериев отбора функциональных материалов для использования в условиях актуальной радиационной обстановки</a:t>
            </a:r>
          </a:p>
          <a:p>
            <a:endParaRPr lang="ru-RU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Разработка новых подходов к созданию материалов и композиций с регулируемой радиационной чувствительностью с учетом актуального спектра ИИ (в частности, для мягкого рентгеновского излучения) </a:t>
            </a:r>
          </a:p>
          <a:p>
            <a:endParaRPr lang="ru-RU" sz="20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7" descr="C:\Users\ReBooSS\Desktop\embl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6201372"/>
            <a:ext cx="857224" cy="60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57290" y="6357958"/>
            <a:ext cx="7715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103350"/>
                </a:solidFill>
              </a:rPr>
              <a:t>Лаборатория химии высоких энергий Химического факультета МГУ им. М.В. Ломоносова</a:t>
            </a:r>
            <a:endParaRPr lang="ru-RU" sz="1400" dirty="0">
              <a:solidFill>
                <a:srgbClr val="1033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1460" y="2168832"/>
            <a:ext cx="792105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cap="all" dirty="0" smtClean="0"/>
          </a:p>
          <a:p>
            <a:r>
              <a:rPr lang="ru-RU" sz="2000" dirty="0" smtClean="0"/>
              <a:t>1.Исследование неблагоприятных факторов космического пространства при длительных автономных космических полётах и при эксплуатации орбитальных и </a:t>
            </a:r>
            <a:r>
              <a:rPr lang="ru-RU" sz="2000" dirty="0" err="1" smtClean="0"/>
              <a:t>напланетных</a:t>
            </a:r>
            <a:r>
              <a:rPr lang="ru-RU" sz="2000" dirty="0" smtClean="0"/>
              <a:t> (лунных) баз.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91496" y="818652"/>
            <a:ext cx="8352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2016 -2018 г.г</a:t>
            </a:r>
          </a:p>
          <a:p>
            <a:pPr algn="ctr"/>
            <a:r>
              <a:rPr lang="ru-RU" dirty="0" smtClean="0"/>
              <a:t>исследования в рамках научно-исследовательской работы (НИР) "Пастораль"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1472" y="3429000"/>
            <a:ext cx="74947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Анализ типов и особенностей исполнения аккумуляторов </a:t>
            </a:r>
          </a:p>
          <a:p>
            <a:r>
              <a:rPr lang="ru-RU" dirty="0" smtClean="0"/>
              <a:t>и источников питания для использования</a:t>
            </a:r>
          </a:p>
          <a:p>
            <a:r>
              <a:rPr lang="ru-RU" dirty="0" smtClean="0"/>
              <a:t> в составе окололунной станции и лунной </a:t>
            </a:r>
            <a:r>
              <a:rPr lang="ru-RU" dirty="0" err="1" smtClean="0"/>
              <a:t>напланетной</a:t>
            </a:r>
            <a:r>
              <a:rPr lang="ru-RU" dirty="0" smtClean="0"/>
              <a:t> базы.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61892" y="1808784"/>
            <a:ext cx="108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2016 г.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472" y="638628"/>
            <a:ext cx="8229600" cy="767244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  <a:latin typeface="Verdana" pitchFamily="34" charset="0"/>
              </a:rPr>
              <a:t>Основные выводы</a:t>
            </a:r>
            <a:endParaRPr lang="ru-RU" sz="32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472" y="1538748"/>
            <a:ext cx="8115328" cy="5130684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Механизмы деградации материалов КА в условиях дальнего космоса и НЗО имеют принципиальные отличия, что может существенно влиять на выбор материалов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Воздействие Лунной пыли совместно с ионизирующим излучением Солнца с точки зрения деградации материалов и поведения изделий и конструкций требует серьёзного изучения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Необходим учёт всех факторов комплексного воздействия на материалы на поверхности Луны: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квазипостоянный</a:t>
            </a: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режим ИИ Солнца,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Солнечные вспышки с учетом их временной структуры,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наличие/отсутствие  пыли на поверхностях материалов  </a:t>
            </a:r>
            <a:endParaRPr lang="en-US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7" descr="C:\Users\ReBooSS\Desktop\embl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24" y="6251861"/>
            <a:ext cx="857224" cy="60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61532" y="6309384"/>
            <a:ext cx="7715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103350"/>
                </a:solidFill>
              </a:rPr>
              <a:t>Лаборатория химии высоких энергий Химического факультета МГУ им. М.В. Ломоносова</a:t>
            </a:r>
            <a:endParaRPr lang="ru-RU" sz="1400" dirty="0">
              <a:solidFill>
                <a:srgbClr val="1033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914400" y="188913"/>
            <a:ext cx="8229600" cy="53975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tx1"/>
                </a:solidFill>
                <a:latin typeface="+mn-lt"/>
              </a:rPr>
              <a:t>Рекомендации и предложения</a:t>
            </a: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600075" y="819150"/>
            <a:ext cx="8293100" cy="5219700"/>
          </a:xfrm>
        </p:spPr>
        <p:txBody>
          <a:bodyPr/>
          <a:lstStyle/>
          <a:p>
            <a:pPr eaLnBrk="1" hangingPunct="1"/>
            <a:r>
              <a:rPr lang="ru-RU" sz="1800" dirty="0" smtClean="0">
                <a:solidFill>
                  <a:schemeClr val="tx1"/>
                </a:solidFill>
                <a:cs typeface="Tahoma" pitchFamily="34" charset="0"/>
              </a:rPr>
              <a:t>Радиационно-химический подход с использованием предложенной физико-химической модели может быть использован для экспертизы предложений по материалам и конструкциям, планируемым к длительному использованию в условиях окололунного пространства и Луны</a:t>
            </a:r>
            <a:r>
              <a:rPr lang="en-US" sz="1800" dirty="0" smtClean="0">
                <a:solidFill>
                  <a:schemeClr val="tx1"/>
                </a:solidFill>
                <a:cs typeface="Tahoma" pitchFamily="34" charset="0"/>
              </a:rPr>
              <a:t>.</a:t>
            </a:r>
            <a:endParaRPr lang="ru-RU" sz="1800" dirty="0" smtClean="0">
              <a:solidFill>
                <a:schemeClr val="tx1"/>
              </a:solidFill>
              <a:cs typeface="Tahoma" pitchFamily="34" charset="0"/>
            </a:endParaRPr>
          </a:p>
          <a:p>
            <a:pPr eaLnBrk="1" hangingPunct="1"/>
            <a:r>
              <a:rPr lang="ru-RU" sz="1800" dirty="0" smtClean="0">
                <a:solidFill>
                  <a:schemeClr val="tx1"/>
                </a:solidFill>
                <a:cs typeface="Tahoma" pitchFamily="34" charset="0"/>
              </a:rPr>
              <a:t>Актуальная задача – разработка основ новой методики ускоренных испытаний материалов, ориентированных на условия окололунного пространства и Луны (условно – «Луна-тест» или «Луна-модель»). Особое внимание следует уделить информации о «предвестниках» критической деградации материалов на ранних стадиях</a:t>
            </a:r>
            <a:r>
              <a:rPr lang="en-US" sz="1800" dirty="0" smtClean="0">
                <a:solidFill>
                  <a:schemeClr val="tx1"/>
                </a:solidFill>
                <a:cs typeface="Tahoma" pitchFamily="34" charset="0"/>
              </a:rPr>
              <a:t>.</a:t>
            </a:r>
            <a:r>
              <a:rPr lang="ru-RU" sz="1800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</a:p>
          <a:p>
            <a:pPr eaLnBrk="1" hangingPunct="1"/>
            <a:r>
              <a:rPr lang="ru-RU" sz="1800" dirty="0" smtClean="0">
                <a:solidFill>
                  <a:schemeClr val="tx1"/>
                </a:solidFill>
                <a:cs typeface="Tahoma" pitchFamily="34" charset="0"/>
              </a:rPr>
              <a:t>В перспективе необходима разработка и постановка корректного и информативного натурного материаловедческого эксперимента с дистанционным мониторингом </a:t>
            </a:r>
            <a:r>
              <a:rPr lang="en-US" sz="1800" i="1" dirty="0" smtClean="0">
                <a:solidFill>
                  <a:schemeClr val="tx1"/>
                </a:solidFill>
                <a:cs typeface="Tahoma" pitchFamily="34" charset="0"/>
              </a:rPr>
              <a:t>in situ</a:t>
            </a:r>
            <a:r>
              <a:rPr lang="ru-RU" sz="1800" i="1" dirty="0" smtClean="0">
                <a:solidFill>
                  <a:schemeClr val="tx1"/>
                </a:solidFill>
                <a:cs typeface="Tahoma" pitchFamily="34" charset="0"/>
              </a:rPr>
              <a:t>  </a:t>
            </a:r>
            <a:r>
              <a:rPr lang="ru-RU" sz="1800" dirty="0" smtClean="0">
                <a:solidFill>
                  <a:schemeClr val="tx1"/>
                </a:solidFill>
                <a:cs typeface="Tahoma" pitchFamily="34" charset="0"/>
              </a:rPr>
              <a:t>(условно – «Луна –лаборатория»</a:t>
            </a:r>
            <a:r>
              <a:rPr lang="en-US" sz="1800" dirty="0" smtClean="0">
                <a:solidFill>
                  <a:schemeClr val="tx1"/>
                </a:solidFill>
                <a:cs typeface="Tahoma" pitchFamily="34" charset="0"/>
              </a:rPr>
              <a:t>)</a:t>
            </a:r>
            <a:r>
              <a:rPr lang="ru-RU" sz="1800" dirty="0" smtClean="0">
                <a:solidFill>
                  <a:schemeClr val="tx1"/>
                </a:solidFill>
                <a:cs typeface="Tahoma" pitchFamily="34" charset="0"/>
              </a:rPr>
              <a:t>. Элементы такого подхода могут быть отработаны в ходе активных экспериментов нового типа на НЗО</a:t>
            </a:r>
            <a:r>
              <a:rPr lang="en-US" sz="1800" dirty="0" smtClean="0">
                <a:solidFill>
                  <a:schemeClr val="tx1"/>
                </a:solidFill>
                <a:cs typeface="Tahoma" pitchFamily="34" charset="0"/>
              </a:rPr>
              <a:t>.</a:t>
            </a:r>
            <a:endParaRPr lang="ru-RU" sz="1800" dirty="0" smtClean="0">
              <a:solidFill>
                <a:schemeClr val="tx1"/>
              </a:solidFill>
              <a:cs typeface="Tahoma" pitchFamily="34" charset="0"/>
            </a:endParaRPr>
          </a:p>
          <a:p>
            <a:pPr eaLnBrk="1" hangingPunct="1"/>
            <a:endParaRPr lang="ru-RU" sz="2400" dirty="0" smtClean="0">
              <a:cs typeface="Tahoma" pitchFamily="34" charset="0"/>
            </a:endParaRPr>
          </a:p>
          <a:p>
            <a:pPr eaLnBrk="1" hangingPunct="1"/>
            <a:endParaRPr lang="ru-RU" sz="2000" dirty="0" smtClean="0">
              <a:cs typeface="Tahoma" pitchFamily="34" charset="0"/>
            </a:endParaRPr>
          </a:p>
        </p:txBody>
      </p:sp>
      <p:pic>
        <p:nvPicPr>
          <p:cNvPr id="23556" name="Picture 7" descr="C:\Users\ReBooSS\Desktop\embl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6200775"/>
            <a:ext cx="85725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1357313" y="6357938"/>
            <a:ext cx="7715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103350"/>
                </a:solidFill>
              </a:rPr>
              <a:t>Лаборатория радиационной химии Химического факультета МГУ им. М.В. Ломоносова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61652" y="638628"/>
            <a:ext cx="4680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</a:t>
            </a:r>
            <a:r>
              <a:rPr lang="ru-RU" dirty="0" smtClean="0"/>
              <a:t>ланированные  </a:t>
            </a:r>
            <a:r>
              <a:rPr lang="ru-RU" dirty="0" smtClean="0"/>
              <a:t>работы </a:t>
            </a:r>
            <a:r>
              <a:rPr lang="ru-RU" dirty="0" smtClean="0"/>
              <a:t> 2017-2018гг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472" y="1178700"/>
            <a:ext cx="168232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Исследования новых материалов для  повышения эффективности </a:t>
            </a:r>
          </a:p>
          <a:p>
            <a:r>
              <a:rPr lang="ru-RU" dirty="0" smtClean="0"/>
              <a:t>солнечных батарей для лунных объектов,  используемых в</a:t>
            </a:r>
          </a:p>
          <a:p>
            <a:r>
              <a:rPr lang="ru-RU" dirty="0" smtClean="0"/>
              <a:t> процессе освоения Луны.</a:t>
            </a:r>
          </a:p>
          <a:p>
            <a:r>
              <a:rPr lang="ru-RU" b="1" dirty="0" smtClean="0"/>
              <a:t>НИР «Пастораль – МГУ – Энергообеспечение – 2017»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81508" y="2798916"/>
            <a:ext cx="71096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Исследования эффективности различных возможных </a:t>
            </a:r>
          </a:p>
          <a:p>
            <a:r>
              <a:rPr lang="ru-RU" dirty="0" smtClean="0"/>
              <a:t>технологий защиты от радиации в окололунном пространстве и </a:t>
            </a:r>
          </a:p>
          <a:p>
            <a:r>
              <a:rPr lang="ru-RU" dirty="0" smtClean="0"/>
              <a:t>на лунной поверхности.</a:t>
            </a:r>
          </a:p>
          <a:p>
            <a:r>
              <a:rPr lang="ru-RU" b="1" dirty="0" smtClean="0"/>
              <a:t>НИР «Пастораль – Защита – МГУ – 2018»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1800" dirty="0" smtClean="0"/>
              <a:t>	</a:t>
            </a:r>
            <a:r>
              <a:rPr lang="ru-RU" sz="1800" dirty="0" smtClean="0">
                <a:solidFill>
                  <a:schemeClr val="tx1"/>
                </a:solidFill>
              </a:rPr>
              <a:t>С целью частичной имитации факторов космического пространства, характерных  для условий  дальнего космоса,  окололунного пространства и Луны, целесообразно реализовать специальную программу ориентированных  материаловедческих  экспериментов  с использованием КА, функционирующих на высоких околоземных (предпочтительно геостационарных) орбитах, с непрерывным долговременным мониторингом свойств материалов в условиях отсутствия АК, искажающего результаты натурных экспериментов на низких околоземных орбитах.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Совместный МГУ/РОСКОСМОС/</a:t>
            </a:r>
            <a:r>
              <a:rPr lang="en-US" sz="3200" dirty="0" smtClean="0">
                <a:solidFill>
                  <a:schemeClr val="tx1"/>
                </a:solidFill>
              </a:rPr>
              <a:t>ESA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>материаловедческий проект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1424" y="579438"/>
            <a:ext cx="855114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MEDET: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In situ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эксперимент для материалов и компонентов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image5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436" y="1628760"/>
            <a:ext cx="4342367" cy="3044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mage5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2867" y="1988808"/>
            <a:ext cx="3706141" cy="23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01484" y="5049216"/>
            <a:ext cx="79638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Разработан </a:t>
            </a:r>
            <a:r>
              <a:rPr lang="en-US" b="1" dirty="0" smtClean="0"/>
              <a:t>ESA </a:t>
            </a:r>
            <a:r>
              <a:rPr lang="ru-RU" b="1" dirty="0" smtClean="0"/>
              <a:t> для Научного Модуля</a:t>
            </a:r>
            <a:r>
              <a:rPr lang="en-US" b="1" dirty="0" smtClean="0"/>
              <a:t> Columbus</a:t>
            </a:r>
            <a:r>
              <a:rPr lang="ru-RU" b="1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460" y="1178700"/>
            <a:ext cx="45906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датчики измерения давления (диапазон 10-2 10</a:t>
            </a:r>
            <a:r>
              <a:rPr lang="ru-RU" sz="1600" baseline="30000" dirty="0" smtClean="0"/>
              <a:t>-9</a:t>
            </a:r>
            <a:r>
              <a:rPr lang="ru-RU" sz="1600" dirty="0" smtClean="0"/>
              <a:t> </a:t>
            </a:r>
            <a:r>
              <a:rPr lang="ru-RU" sz="1600" dirty="0" err="1" smtClean="0"/>
              <a:t>мбар</a:t>
            </a:r>
            <a:r>
              <a:rPr lang="ru-RU" sz="1600" dirty="0" smtClean="0"/>
              <a:t>) 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датчики измерения температуры;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детекторы УФ и ВУФ излучения (диапазон 120 – 285 нм);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детекторы мягкого рентгеновского излучения  (1 – 10 кэВ);</a:t>
            </a:r>
          </a:p>
          <a:p>
            <a:pPr>
              <a:buFont typeface="Wingdings" pitchFamily="2" charset="2"/>
              <a:buChar char="Ø"/>
            </a:pPr>
            <a:r>
              <a:rPr lang="ru-RU" sz="1600" dirty="0" smtClean="0"/>
              <a:t>детекторы атомарного кислорода; датчики микрометеоритов и космического мусора.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51544" y="638628"/>
            <a:ext cx="747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MEDET (Materials Exposure and Degradation Experiment)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292096" y="1358724"/>
            <a:ext cx="33304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ru-RU" sz="1400" dirty="0" smtClean="0"/>
              <a:t>Датчики измерения уровня загрязнения.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dirty="0" smtClean="0"/>
              <a:t>Система определения частиц космического мусора 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dirty="0" smtClean="0"/>
              <a:t>Спектрометр для изучения деградации оптических поверхностей.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dirty="0" smtClean="0"/>
              <a:t>Система для изучения уровня загрязнения материалов.</a:t>
            </a:r>
          </a:p>
          <a:p>
            <a:pPr lvl="0">
              <a:buFont typeface="Wingdings" pitchFamily="2" charset="2"/>
              <a:buChar char="ü"/>
            </a:pPr>
            <a:r>
              <a:rPr lang="ru-RU" sz="1400" dirty="0" smtClean="0"/>
              <a:t>Система для изучения деградации </a:t>
            </a:r>
            <a:r>
              <a:rPr lang="ru-RU" sz="1400" dirty="0" err="1" smtClean="0"/>
              <a:t>теплорегулирующих</a:t>
            </a:r>
            <a:r>
              <a:rPr lang="ru-RU" sz="1400" dirty="0" smtClean="0"/>
              <a:t> свойств материалов.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81508" y="4869192"/>
            <a:ext cx="7290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061532" y="4509144"/>
            <a:ext cx="729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 smtClean="0"/>
              <a:t> </a:t>
            </a:r>
            <a:r>
              <a:rPr lang="ru-RU" dirty="0" err="1" smtClean="0"/>
              <a:t>Спектральны</a:t>
            </a:r>
            <a:r>
              <a:rPr lang="en-US" dirty="0" smtClean="0"/>
              <a:t>e</a:t>
            </a:r>
            <a:r>
              <a:rPr lang="ru-RU" dirty="0" smtClean="0"/>
              <a:t> </a:t>
            </a:r>
            <a:r>
              <a:rPr lang="ru-RU" dirty="0" smtClean="0"/>
              <a:t>характеристики  излучения оптического </a:t>
            </a:r>
            <a:r>
              <a:rPr lang="ru-RU" dirty="0" smtClean="0"/>
              <a:t>диапазона </a:t>
            </a:r>
            <a:endParaRPr lang="ru-RU" dirty="0" smtClean="0"/>
          </a:p>
          <a:p>
            <a:pPr lvl="0" algn="ctr"/>
            <a:r>
              <a:rPr lang="ru-RU" dirty="0" smtClean="0"/>
              <a:t>Энергетический спектр и потоки протонов и электронов</a:t>
            </a:r>
          </a:p>
          <a:p>
            <a:pPr lvl="0" algn="ctr"/>
            <a:r>
              <a:rPr lang="ru-RU" dirty="0" smtClean="0"/>
              <a:t>Потоки жесткого электромагнитного излучения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231688" y="4149096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Дополнительно необходимо измерять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60" y="98556"/>
            <a:ext cx="8229600" cy="1143000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2013 -2015гг Исследования в рамках научно-исследовательской работы (НИР) «Облик</a:t>
            </a:r>
            <a:r>
              <a:rPr lang="ru-RU" sz="3200" dirty="0" smtClean="0"/>
              <a:t>"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«</a:t>
            </a:r>
            <a:r>
              <a:rPr lang="ru-RU" sz="1800" cap="all" dirty="0" smtClean="0">
                <a:solidFill>
                  <a:schemeClr val="tx1"/>
                </a:solidFill>
              </a:rPr>
              <a:t>Оценка возможных радиационно-химических эффектов в используемых и перспективных материалах обитаемых космических аппаратов при длительной эксплуатации в условиях дальнего космоса</a:t>
            </a:r>
            <a:r>
              <a:rPr lang="ru-RU" sz="1800" dirty="0" smtClean="0">
                <a:solidFill>
                  <a:schemeClr val="tx1"/>
                </a:solidFill>
              </a:rPr>
              <a:t>»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1.Этап.</a:t>
            </a:r>
          </a:p>
          <a:p>
            <a:pPr>
              <a:buNone/>
            </a:pPr>
            <a:r>
              <a:rPr lang="ru-RU" sz="1800" dirty="0" smtClean="0">
                <a:solidFill>
                  <a:srgbClr val="103350"/>
                </a:solidFill>
                <a:cs typeface="Tahoma" pitchFamily="34" charset="0"/>
              </a:rPr>
              <a:t>Анализ современных данных с целью оценки радиационной обстановки в выбранных точках космического пространства с учетом ее возможного изменения в течение 25-30 лет. Привязка к точкам Лагранжа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3941916" y="1538748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2013г.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Verdana" pitchFamily="34" charset="0"/>
              </a:rPr>
              <a:t>Цели этапа</a:t>
            </a:r>
            <a:endParaRPr lang="ru-RU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0076" y="1828816"/>
            <a:ext cx="8115328" cy="38862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Сбор доступных данных об ионизирующем излучении (электромагнитном и корпускулярном) в выбранных точках космического пространства</a:t>
            </a:r>
          </a:p>
          <a:p>
            <a:r>
              <a:rPr lang="ru-RU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Систематический их анализ для целей исследования радиационно-химических эффектов</a:t>
            </a:r>
            <a:endParaRPr lang="ru-RU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7" descr="C:\Users\ReBooSS\Desktop\embl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6201372"/>
            <a:ext cx="857224" cy="60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57290" y="6357958"/>
            <a:ext cx="7715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103350"/>
                </a:solidFill>
              </a:rPr>
              <a:t>Лаборатория химии высоких энергий Химического факультета МГУ им. М.В. Ломоносова</a:t>
            </a:r>
            <a:endParaRPr lang="ru-RU" sz="1400" dirty="0">
              <a:solidFill>
                <a:srgbClr val="1033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791496" y="1448736"/>
            <a:ext cx="7921056" cy="4140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ИИ</a:t>
            </a:r>
            <a:r>
              <a:rPr kumimoji="0" lang="ru-RU" sz="2400" b="1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выбранных точках космического пространства можно разделить на </a:t>
            </a:r>
            <a:r>
              <a:rPr lang="ru-RU" sz="2400" b="1" kern="0" dirty="0" smtClean="0">
                <a:latin typeface="Arial" pitchFamily="34" charset="0"/>
                <a:ea typeface="+mj-ea"/>
                <a:cs typeface="Arial" pitchFamily="34" charset="0"/>
              </a:rPr>
              <a:t>три</a:t>
            </a:r>
            <a:r>
              <a:rPr kumimoji="0" lang="ru-RU" sz="2400" b="1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типа: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none" spc="0" normalizeH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514350" lvl="0" indent="-514350" algn="just">
              <a:buFontTx/>
              <a:buAutoNum type="arabicParenR"/>
            </a:pPr>
            <a:r>
              <a:rPr lang="ru-RU" sz="2400" b="1" kern="0" baseline="0" noProof="0" dirty="0" smtClean="0">
                <a:latin typeface="Arial" pitchFamily="34" charset="0"/>
                <a:ea typeface="+mj-ea"/>
                <a:cs typeface="Arial" pitchFamily="34" charset="0"/>
              </a:rPr>
              <a:t>«фоновое»</a:t>
            </a:r>
            <a:r>
              <a:rPr lang="ru-RU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 -</a:t>
            </a:r>
            <a:r>
              <a:rPr lang="ru-RU" sz="2400" b="1" kern="0" baseline="0" noProof="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2400" b="1" kern="0" baseline="0" noProof="0" dirty="0" err="1" smtClean="0">
                <a:latin typeface="Arial" pitchFamily="34" charset="0"/>
                <a:ea typeface="+mj-ea"/>
                <a:cs typeface="Arial" pitchFamily="34" charset="0"/>
              </a:rPr>
              <a:t>квазипостоянное</a:t>
            </a:r>
            <a:r>
              <a:rPr lang="ru-RU" sz="2400" b="1" kern="0" baseline="0" noProof="0" dirty="0" smtClean="0">
                <a:latin typeface="Arial" pitchFamily="34" charset="0"/>
                <a:ea typeface="+mj-ea"/>
                <a:cs typeface="Arial" pitchFamily="34" charset="0"/>
              </a:rPr>
              <a:t>: </a:t>
            </a:r>
          </a:p>
          <a:p>
            <a:pPr marL="514350" lvl="0" indent="-514350" algn="just"/>
            <a:r>
              <a:rPr lang="ru-RU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lang="en-US" sz="2400" b="1" kern="0" baseline="0" noProof="0" dirty="0" smtClean="0">
                <a:latin typeface="Arial" pitchFamily="34" charset="0"/>
                <a:ea typeface="+mj-ea"/>
                <a:cs typeface="Arial" pitchFamily="34" charset="0"/>
              </a:rPr>
              <a:t>EUV</a:t>
            </a:r>
            <a:r>
              <a:rPr lang="ru-RU" sz="2400" b="1" kern="0" baseline="0" noProof="0" dirty="0" smtClean="0">
                <a:latin typeface="Arial" pitchFamily="34" charset="0"/>
                <a:ea typeface="+mj-ea"/>
                <a:cs typeface="Arial" pitchFamily="34" charset="0"/>
              </a:rPr>
              <a:t>, </a:t>
            </a:r>
            <a:r>
              <a:rPr lang="en-US" sz="2400" b="1" kern="0" baseline="0" noProof="0" dirty="0" smtClean="0">
                <a:latin typeface="Arial" pitchFamily="34" charset="0"/>
                <a:ea typeface="+mj-ea"/>
                <a:cs typeface="Arial" pitchFamily="34" charset="0"/>
              </a:rPr>
              <a:t>e</a:t>
            </a:r>
            <a:r>
              <a:rPr lang="en-US" sz="2400" b="1" kern="0" baseline="30000" noProof="0" dirty="0" smtClean="0">
                <a:latin typeface="Arial" pitchFamily="34" charset="0"/>
                <a:ea typeface="+mj-ea"/>
                <a:cs typeface="Arial" pitchFamily="34" charset="0"/>
              </a:rPr>
              <a:t>-</a:t>
            </a:r>
            <a:r>
              <a:rPr lang="ru-RU" sz="2400" b="1" kern="0" baseline="30000" noProof="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&lt;</a:t>
            </a:r>
            <a:r>
              <a:rPr lang="ru-RU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30</a:t>
            </a:r>
            <a:r>
              <a:rPr lang="ru-RU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кэВ</a:t>
            </a:r>
            <a:endParaRPr lang="en-US" sz="2400" b="1" kern="0" noProof="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514350" lvl="0" indent="-514350" algn="just"/>
            <a:r>
              <a:rPr lang="en-US" sz="2400" b="1" kern="0" dirty="0" smtClean="0">
                <a:latin typeface="Arial" pitchFamily="34" charset="0"/>
                <a:ea typeface="+mj-ea"/>
                <a:cs typeface="Arial" pitchFamily="34" charset="0"/>
              </a:rPr>
              <a:t>2) </a:t>
            </a:r>
            <a:r>
              <a:rPr lang="ru-RU" sz="2400" b="1" kern="0" dirty="0" smtClean="0">
                <a:latin typeface="Arial" pitchFamily="34" charset="0"/>
                <a:ea typeface="+mj-ea"/>
                <a:cs typeface="Arial" pitchFamily="34" charset="0"/>
              </a:rPr>
              <a:t>ИИ, связанное с Солнечными событиями (вспышками)</a:t>
            </a:r>
            <a:r>
              <a:rPr lang="ru-RU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:</a:t>
            </a:r>
          </a:p>
          <a:p>
            <a:pPr marL="514350" lvl="0" indent="-514350" algn="just"/>
            <a:r>
              <a:rPr lang="en-US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lang="ru-RU" sz="2400" b="1" kern="0" noProof="0" dirty="0" smtClean="0">
                <a:latin typeface="Arial" pitchFamily="34" charset="0"/>
                <a:ea typeface="+mj-ea"/>
                <a:cs typeface="Arial" pitchFamily="34" charset="0"/>
              </a:rPr>
              <a:t>ЭМИ 1,5–300 кэВ, </a:t>
            </a:r>
            <a:r>
              <a:rPr lang="en-US" sz="2400" b="1" kern="0" dirty="0">
                <a:latin typeface="Arial" pitchFamily="34" charset="0"/>
                <a:ea typeface="+mn-ea"/>
                <a:cs typeface="Arial" pitchFamily="34" charset="0"/>
              </a:rPr>
              <a:t>e</a:t>
            </a:r>
            <a:r>
              <a:rPr lang="en-US" sz="2400" b="1" kern="0" baseline="30000" dirty="0">
                <a:latin typeface="Arial" pitchFamily="34" charset="0"/>
                <a:ea typeface="+mn-ea"/>
                <a:cs typeface="Arial" pitchFamily="34" charset="0"/>
              </a:rPr>
              <a:t>-</a:t>
            </a:r>
            <a:r>
              <a:rPr lang="ru-RU" sz="2400" b="1" kern="0" baseline="30000" dirty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400" b="1" kern="0" dirty="0" smtClean="0"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2400" b="1" kern="0" dirty="0" smtClean="0">
                <a:latin typeface="Arial" pitchFamily="34" charset="0"/>
                <a:ea typeface="+mn-ea"/>
                <a:cs typeface="Arial" pitchFamily="34" charset="0"/>
              </a:rPr>
              <a:t>30</a:t>
            </a:r>
            <a:r>
              <a:rPr lang="ru-RU" sz="2400" b="1" kern="0" dirty="0" smtClean="0">
                <a:latin typeface="Arial" pitchFamily="34" charset="0"/>
                <a:ea typeface="+mn-ea"/>
                <a:cs typeface="Arial" pitchFamily="34" charset="0"/>
              </a:rPr>
              <a:t>–6000 кэВ, протоны ионы гелия и тяжёлые заряженные частицы</a:t>
            </a:r>
          </a:p>
          <a:p>
            <a:pPr marL="514350" lvl="0" indent="-514350" algn="just"/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3) «случайные»:</a:t>
            </a:r>
          </a:p>
          <a:p>
            <a:pPr marL="514350" lvl="0" indent="-514350" algn="just"/>
            <a:r>
              <a:rPr lang="ru-RU" sz="2400" b="1" kern="0" dirty="0">
                <a:latin typeface="Arial" pitchFamily="34" charset="0"/>
                <a:ea typeface="+mj-ea"/>
                <a:cs typeface="Arial" pitchFamily="34" charset="0"/>
              </a:rPr>
              <a:t>	</a:t>
            </a:r>
            <a:r>
              <a:rPr lang="ru-RU" sz="2400" b="1" kern="0" dirty="0" smtClean="0">
                <a:latin typeface="Arial" pitchFamily="34" charset="0"/>
                <a:ea typeface="+mj-ea"/>
                <a:cs typeface="Arial" pitchFamily="34" charset="0"/>
              </a:rPr>
              <a:t>ЭМИ </a:t>
            </a:r>
            <a:r>
              <a:rPr lang="en-US" sz="2400" b="1" kern="0" dirty="0" smtClean="0">
                <a:latin typeface="Arial" pitchFamily="34" charset="0"/>
                <a:ea typeface="+mj-ea"/>
                <a:cs typeface="Arial" pitchFamily="34" charset="0"/>
              </a:rPr>
              <a:t>&gt;300 </a:t>
            </a:r>
            <a:r>
              <a:rPr lang="ru-RU" sz="2400" b="1" kern="0" dirty="0" smtClean="0">
                <a:latin typeface="Arial" pitchFamily="34" charset="0"/>
                <a:ea typeface="+mj-ea"/>
                <a:cs typeface="Arial" pitchFamily="34" charset="0"/>
              </a:rPr>
              <a:t>кэВ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31688" y="278580"/>
            <a:ext cx="5580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Основные Выводы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61532" y="1898797"/>
            <a:ext cx="752382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103350"/>
                </a:solidFill>
                <a:cs typeface="Tahoma" pitchFamily="34" charset="0"/>
              </a:rPr>
              <a:t>Анализ возможных механизмов радиационно-химических эффектов в используемых материалах космических аппаратов при их эксплуатации в выбранных точках космического пространства в течение 25-30 лет. Комплексная оценка эффектов радиационного старения материалов. </a:t>
            </a:r>
          </a:p>
          <a:p>
            <a:pPr algn="ctr"/>
            <a:endParaRPr lang="ru-RU" sz="3000" b="1" dirty="0">
              <a:solidFill>
                <a:srgbClr val="103350"/>
              </a:solidFill>
              <a:cs typeface="Tahoma" pitchFamily="34" charset="0"/>
            </a:endParaRPr>
          </a:p>
        </p:txBody>
      </p:sp>
      <p:pic>
        <p:nvPicPr>
          <p:cNvPr id="6" name="Picture 7" descr="C:\Users\ReBooSS\Desktop\embl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357826"/>
            <a:ext cx="145415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761892" y="728640"/>
            <a:ext cx="1393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2013 г.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851904" y="135872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 этап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9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472" y="638628"/>
            <a:ext cx="8229600" cy="767244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Verdana" pitchFamily="34" charset="0"/>
              </a:rPr>
              <a:t>Основные выводы</a:t>
            </a:r>
            <a:endParaRPr lang="ru-RU" sz="2400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472" y="1358724"/>
            <a:ext cx="8115328" cy="4410588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Механизмы деградации материалов КА в условиях дальнего космоса и НЗО имеют принципиальные отличия, что может существенно влиять на выбор материалов (формирование </a:t>
            </a:r>
            <a:r>
              <a:rPr lang="ru-RU" sz="2000" i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перечня-ограничителя</a:t>
            </a: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)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Аддитивно-дозиметрический подход не позволяет адекватно описывать поведение материалов, необходим явный учет механизмов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Необходим анализ сценариев комплексного радиационного воздействия (</a:t>
            </a:r>
            <a:r>
              <a:rPr lang="ru-RU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квазипостоянный</a:t>
            </a: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режим, солнечные вспышки с учетом их временной структуры)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Для адекватного прогноза следует обратить особое внимание на моделирование эффектов мягкого рентгеновского излучения, электронов низких и средних энергий, а также </a:t>
            </a:r>
            <a:r>
              <a:rPr lang="ru-RU" sz="20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фоторадиационные</a:t>
            </a:r>
            <a:r>
              <a:rPr lang="ru-RU" sz="20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эффекты </a:t>
            </a:r>
            <a:endParaRPr lang="en-US" sz="20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7" descr="C:\Users\ReBooSS\Desktop\embl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6201372"/>
            <a:ext cx="857224" cy="606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357290" y="6357958"/>
            <a:ext cx="7715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103350"/>
                </a:solidFill>
              </a:rPr>
              <a:t>Лаборатория химии высоких энергий Химического факультета МГУ им. М.В. Ломоносова</a:t>
            </a:r>
            <a:endParaRPr lang="ru-RU" sz="1400" dirty="0">
              <a:solidFill>
                <a:srgbClr val="1033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3"/>
          <p:cNvSpPr>
            <a:spLocks noChangeArrowheads="1"/>
          </p:cNvSpPr>
          <p:nvPr/>
        </p:nvSpPr>
        <p:spPr bwMode="auto">
          <a:xfrm>
            <a:off x="-71438" y="1268712"/>
            <a:ext cx="935831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Развитие физико-химических моделей поведения материалов в условиях радиационной обстановки, характерной для окололунного космического пространства. Формулировка требований, предъявляемых к используемым материалам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cs typeface="Tahoma" pitchFamily="34" charset="0"/>
            </a:endParaRPr>
          </a:p>
        </p:txBody>
      </p:sp>
      <p:pic>
        <p:nvPicPr>
          <p:cNvPr id="3076" name="Picture 7" descr="C:\Users\ReBooSS\Desktop\embl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43813" y="5357813"/>
            <a:ext cx="14541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301964" y="908664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2014 </a:t>
            </a:r>
            <a:r>
              <a:rPr lang="ru-RU" dirty="0" smtClean="0"/>
              <a:t>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31800" y="188913"/>
            <a:ext cx="8229600" cy="539750"/>
          </a:xfrm>
        </p:spPr>
        <p:txBody>
          <a:bodyPr/>
          <a:lstStyle/>
          <a:p>
            <a:pPr eaLnBrk="1" hangingPunct="1"/>
            <a:r>
              <a:rPr lang="ru-RU" sz="2400" dirty="0" smtClean="0">
                <a:solidFill>
                  <a:schemeClr val="tx1"/>
                </a:solidFill>
                <a:latin typeface="Verdana" pitchFamily="34" charset="0"/>
              </a:rPr>
              <a:t>Основные результаты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611188" y="638175"/>
            <a:ext cx="8115300" cy="5400675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Предложена общая физико-химическая модель поведения материалов в 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 условиях радиационной обстановки окололунного пространства и Луны и предложен алгоритм ее использования для предварительной оценки вероятной деградации материалов различных типов и функционального назначения.</a:t>
            </a:r>
          </a:p>
          <a:p>
            <a:pPr eaLnBrk="1" hangingPunct="1">
              <a:defRPr/>
            </a:pPr>
            <a:r>
              <a:rPr lang="ru-RU" sz="1800" dirty="0" smtClean="0">
                <a:solidFill>
                  <a:schemeClr val="tx1"/>
                </a:solidFill>
              </a:rPr>
              <a:t>Критический анализ результатов модельных исследований обнаружил пробелы в имеющихся знаниях применительно к поставленной задаче (неадекватность условий моделирования, отсутствие комплексного подхода, недоучет реальных сценариев) .</a:t>
            </a:r>
          </a:p>
          <a:p>
            <a:pPr eaLnBrk="1" hangingPunct="1">
              <a:defRPr/>
            </a:pPr>
            <a:r>
              <a:rPr lang="ru-RU" sz="1800" dirty="0" smtClean="0">
                <a:solidFill>
                  <a:schemeClr val="tx1"/>
                </a:solidFill>
                <a:cs typeface="Tahoma" pitchFamily="34" charset="0"/>
              </a:rPr>
              <a:t>Критический анализ результатов натурных испытаний материалов в условиях НЗО продемонстрировал серьезные проблемы в постановке экспериментов и интерпретации данных,  не позволяющие использовать их для прогноза поведения материалов в рассматриваемых условиях</a:t>
            </a:r>
          </a:p>
          <a:p>
            <a:pPr eaLnBrk="1" hangingPunct="1">
              <a:defRPr/>
            </a:pPr>
            <a:r>
              <a:rPr lang="ru-RU" sz="1800" dirty="0" smtClean="0">
                <a:solidFill>
                  <a:schemeClr val="tx1"/>
                </a:solidFill>
                <a:cs typeface="Tahoma" pitchFamily="34" charset="0"/>
              </a:rPr>
              <a:t>Сформулированы общие предварительные критерии для отбора материалов применительно к условиям радиационной обстановки окололунного пространства и Луны</a:t>
            </a:r>
          </a:p>
          <a:p>
            <a:pPr eaLnBrk="1" hangingPunct="1">
              <a:defRPr/>
            </a:pPr>
            <a:endParaRPr lang="ru-RU" sz="2000" dirty="0" smtClean="0">
              <a:solidFill>
                <a:schemeClr val="tx1">
                  <a:lumMod val="75000"/>
                  <a:lumOff val="25000"/>
                </a:schemeClr>
              </a:solidFill>
              <a:cs typeface="Tahoma" pitchFamily="34" charset="0"/>
            </a:endParaRPr>
          </a:p>
        </p:txBody>
      </p:sp>
      <p:pic>
        <p:nvPicPr>
          <p:cNvPr id="22532" name="Picture 7" descr="C:\Users\ReBooSS\Desktop\embl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6200775"/>
            <a:ext cx="85725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1357313" y="6357938"/>
            <a:ext cx="7715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103350"/>
                </a:solidFill>
              </a:rPr>
              <a:t>Лаборатория радиационной химии Химического факультета МГУ им. М.В. Ломоносова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1544" y="2078820"/>
            <a:ext cx="78310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РАЗРАБОТКА НАУЧНО-ТЕХНИЧЕСКИХ ОСНОВ МЕТОДИКИ УСКОРЕННЫХ ИСПЫТАНИЙ МАТЕРИАЛОВ ДЛЯ ИМИТАЦИИ РАДИАЦИОННОЙ     ОБСТАНОВКИ В УСЛОВИЯХ ОКОЛОЛУННОГО КОСМИЧЕСКОГО                                </a:t>
            </a:r>
            <a:br>
              <a:rPr lang="ru-RU" dirty="0" smtClean="0"/>
            </a:br>
            <a:r>
              <a:rPr lang="ru-RU" dirty="0" smtClean="0"/>
              <a:t>                                          ПРОСТРАНСТВА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051664" y="998676"/>
            <a:ext cx="1112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2015 </a:t>
            </a:r>
            <a:r>
              <a:rPr lang="ru-RU" dirty="0" smtClean="0"/>
              <a:t>год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Шаблон оформления 'Орбита'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3300"/>
        </a:dk1>
        <a:lt1>
          <a:srgbClr val="FFFFFF"/>
        </a:lt1>
        <a:dk2>
          <a:srgbClr val="3A566E"/>
        </a:dk2>
        <a:lt2>
          <a:srgbClr val="808080"/>
        </a:lt2>
        <a:accent1>
          <a:srgbClr val="A6BF73"/>
        </a:accent1>
        <a:accent2>
          <a:srgbClr val="FFFFCC"/>
        </a:accent2>
        <a:accent3>
          <a:srgbClr val="FFFFFF"/>
        </a:accent3>
        <a:accent4>
          <a:srgbClr val="002A00"/>
        </a:accent4>
        <a:accent5>
          <a:srgbClr val="D0DCBC"/>
        </a:accent5>
        <a:accent6>
          <a:srgbClr val="E7E7B9"/>
        </a:accent6>
        <a:hlink>
          <a:srgbClr val="7EA0BC"/>
        </a:hlink>
        <a:folHlink>
          <a:srgbClr val="BF848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7491</TotalTime>
  <Words>961</Words>
  <Application>Microsoft Office PowerPoint</Application>
  <PresentationFormat>Экран (4:3)</PresentationFormat>
  <Paragraphs>110</Paragraphs>
  <Slides>17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Шаблон оформления 'Орбита'</vt:lpstr>
      <vt:lpstr>Слайд 1</vt:lpstr>
      <vt:lpstr>2013 -2015гг Исследования в рамках научно-исследовательской работы (НИР) «Облик"</vt:lpstr>
      <vt:lpstr>Цели этапа</vt:lpstr>
      <vt:lpstr>Слайд 4</vt:lpstr>
      <vt:lpstr>Слайд 5</vt:lpstr>
      <vt:lpstr>Основные выводы</vt:lpstr>
      <vt:lpstr>Слайд 7</vt:lpstr>
      <vt:lpstr>Основные результаты</vt:lpstr>
      <vt:lpstr>Слайд 9</vt:lpstr>
      <vt:lpstr>Выводы и предложения</vt:lpstr>
      <vt:lpstr>Слайд 11</vt:lpstr>
      <vt:lpstr>Основные выводы</vt:lpstr>
      <vt:lpstr>Рекомендации и предложения</vt:lpstr>
      <vt:lpstr>Слайд 14</vt:lpstr>
      <vt:lpstr>Совместный МГУ/РОСКОСМОС/ESA материаловедческий проект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Admin</cp:lastModifiedBy>
  <cp:revision>259</cp:revision>
  <dcterms:created xsi:type="dcterms:W3CDTF">2013-03-14T08:56:10Z</dcterms:created>
  <dcterms:modified xsi:type="dcterms:W3CDTF">2016-12-19T07:42:51Z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TC100690451049</vt:lpwstr>
  </property>
</Properties>
</file>