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73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51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649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88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3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126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48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0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45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486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50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6F1A3-A483-4BE2-BF8D-C176618A29E9}" type="datetimeFigureOut">
              <a:rPr lang="ru-RU" smtClean="0"/>
              <a:t>30.05.2016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DE223-E524-4759-9E31-ACD8BD03F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13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2656"/>
            <a:ext cx="8568952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Свинцовая пластина размерами 4*3*0.2 см подвергается коррозии в растворе 10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при потенциале +0.19 В (х. с. э) и температуре 298 К. За какое время толщина пластины уменьшится на 1 мм?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Тафелевский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наклон принять равным 60 мВ. Краевыми эффектами, ион-ионными взаимодействиями и изменением концентрации раствора пренебречь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2040601"/>
            <a:ext cx="3765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Площадь поверхности пластины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5358402" y="2020198"/>
                <a:ext cx="317125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𝑆</m:t>
                      </m:r>
                      <m:r>
                        <a:rPr lang="en-US" sz="2200" i="1"/>
                        <m:t>=2(</m:t>
                      </m:r>
                      <m:r>
                        <a:rPr lang="en-US" sz="2200" i="1"/>
                        <m:t>𝑎𝑏</m:t>
                      </m:r>
                      <m:r>
                        <a:rPr lang="en-US" sz="2200" i="1"/>
                        <m:t>+</m:t>
                      </m:r>
                      <m:r>
                        <a:rPr lang="en-US" sz="2200" i="1"/>
                        <m:t>𝑏𝑐</m:t>
                      </m:r>
                      <m:r>
                        <a:rPr lang="en-US" sz="2200" i="1"/>
                        <m:t>+</m:t>
                      </m:r>
                      <m:r>
                        <a:rPr lang="en-US" sz="2200" i="1"/>
                        <m:t>𝑎𝑐</m:t>
                      </m:r>
                      <m:r>
                        <a:rPr lang="en-US" sz="2200" i="1"/>
                        <m:t>)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402" y="2020198"/>
                <a:ext cx="3171253" cy="430887"/>
              </a:xfrm>
              <a:prstGeom prst="rect">
                <a:avLst/>
              </a:prstGeom>
              <a:blipFill rotWithShape="1">
                <a:blip r:embed="rId2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08362" y="2556448"/>
            <a:ext cx="47757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Расчет равновесного потенциала: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(можно не считать коэффициенты активности)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потенциала из шкалы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х.с.э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Расчет тока: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5358402" y="2547536"/>
                <a:ext cx="3075329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𝐸</m:t>
                      </m:r>
                      <m:r>
                        <a:rPr lang="en-US" sz="2200" i="1"/>
                        <m:t>=</m:t>
                      </m:r>
                      <m:sSup>
                        <m:sSupPr>
                          <m:ctrlPr>
                            <a:rPr lang="ru-RU" sz="2200" i="1"/>
                          </m:ctrlPr>
                        </m:sSupPr>
                        <m:e>
                          <m:r>
                            <a:rPr lang="en-US" sz="2200" i="1"/>
                            <m:t>𝐸</m:t>
                          </m:r>
                        </m:e>
                        <m:sup>
                          <m:r>
                            <a:rPr lang="en-US" sz="2200" i="1"/>
                            <m:t>0</m:t>
                          </m:r>
                        </m:sup>
                      </m:sSup>
                      <m:r>
                        <a:rPr lang="en-US" sz="2200" i="1"/>
                        <m:t>+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en-US" sz="2200" i="1"/>
                            <m:t>𝑅𝑇</m:t>
                          </m:r>
                        </m:num>
                        <m:den>
                          <m:r>
                            <a:rPr lang="en-US" sz="2200" i="1"/>
                            <m:t>2</m:t>
                          </m:r>
                          <m:r>
                            <a:rPr lang="en-US" sz="2200" i="1"/>
                            <m:t>𝐹</m:t>
                          </m:r>
                        </m:den>
                      </m:f>
                      <m:func>
                        <m:funcPr>
                          <m:ctrlPr>
                            <a:rPr lang="ru-RU" sz="2200" i="1"/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/>
                            <m:t>ln</m:t>
                          </m:r>
                        </m:fName>
                        <m:e>
                          <m:r>
                            <a:rPr lang="en-US" sz="2200" i="1"/>
                            <m:t>𝑐</m:t>
                          </m:r>
                          <m:r>
                            <a:rPr lang="en-US" sz="2200" i="1"/>
                            <m:t>(</m:t>
                          </m:r>
                          <m:sSup>
                            <m:sSupPr>
                              <m:ctrlPr>
                                <a:rPr lang="ru-RU" sz="2200" i="1"/>
                              </m:ctrlPr>
                            </m:sSupPr>
                            <m:e>
                              <m:r>
                                <a:rPr lang="en-US" sz="2200" i="1"/>
                                <m:t>𝑃𝑏</m:t>
                              </m:r>
                            </m:e>
                            <m:sup>
                              <m:r>
                                <a:rPr lang="en-US" sz="2200" i="1"/>
                                <m:t>2+</m:t>
                              </m:r>
                            </m:sup>
                          </m:sSup>
                          <m:r>
                            <a:rPr lang="en-US" sz="2200" i="1"/>
                            <m:t>)</m:t>
                          </m:r>
                        </m:e>
                      </m:func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402" y="2547536"/>
                <a:ext cx="3075329" cy="72398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683742" y="3727886"/>
                <a:ext cx="73740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/>
                        <m:t>𝐸</m:t>
                      </m:r>
                      <m:d>
                        <m:dPr>
                          <m:ctrlPr>
                            <a:rPr lang="ru-RU" i="1"/>
                          </m:ctrlPr>
                        </m:dPr>
                        <m:e>
                          <m:r>
                            <a:rPr lang="ru-RU" i="1"/>
                            <m:t>в шкале 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с.в.э.</m:t>
                          </m:r>
                        </m:e>
                      </m:d>
                      <m:r>
                        <a:rPr lang="en-US" i="1"/>
                        <m:t>=</m:t>
                      </m:r>
                      <m:r>
                        <a:rPr lang="en-US" i="1"/>
                        <m:t>𝐸</m:t>
                      </m:r>
                      <m:d>
                        <m:dPr>
                          <m:ctrlPr>
                            <a:rPr lang="ru-RU" i="1"/>
                          </m:ctrlPr>
                        </m:dPr>
                        <m:e>
                          <m:r>
                            <a:rPr lang="en-US" i="1"/>
                            <m:t>в шкале 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х.с.э.</m:t>
                          </m:r>
                        </m:e>
                      </m:d>
                      <m:r>
                        <m:rPr>
                          <m:nor/>
                        </m:rPr>
                        <a:rPr lang="ru-RU" b="1" i="0" smtClean="0"/>
                        <m:t>  </m:t>
                      </m:r>
                      <m:r>
                        <m:rPr>
                          <m:nor/>
                        </m:rPr>
                        <a:rPr lang="en-US" b="1" smtClean="0">
                          <a:solidFill>
                            <a:srgbClr val="FF0000"/>
                          </a:solidFill>
                        </a:rPr>
                        <m:t>+</m:t>
                      </m:r>
                      <m:r>
                        <m:rPr>
                          <m:nor/>
                        </m:rPr>
                        <a:rPr lang="ru-RU" b="1" i="0" smtClean="0"/>
                        <m:t>  </m:t>
                      </m:r>
                      <m:r>
                        <a:rPr lang="en-US" i="1"/>
                        <m:t>𝐸</m:t>
                      </m:r>
                      <m:r>
                        <a:rPr lang="en-US" i="1"/>
                        <m:t>(</m:t>
                      </m:r>
                      <m:r>
                        <a:rPr lang="ru-RU" b="0" i="1" smtClean="0">
                          <a:latin typeface="Cambria Math"/>
                        </a:rPr>
                        <m:t>х.с.э.</m:t>
                      </m:r>
                      <m:r>
                        <a:rPr lang="ru-RU" i="1"/>
                        <m:t> в шкале </m:t>
                      </m:r>
                      <m:r>
                        <a:rPr lang="ru-RU" b="0" i="1" smtClean="0">
                          <a:latin typeface="Cambria Math"/>
                        </a:rPr>
                        <m:t>с.в.э.</m:t>
                      </m:r>
                      <m:r>
                        <a:rPr lang="en-US" i="1"/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42" y="3727886"/>
                <a:ext cx="7374000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/>
          <p:cNvCxnSpPr/>
          <p:nvPr/>
        </p:nvCxnSpPr>
        <p:spPr>
          <a:xfrm flipH="1" flipV="1">
            <a:off x="5249347" y="4048374"/>
            <a:ext cx="2074016" cy="71078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352026" y="4538589"/>
            <a:ext cx="1177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минус!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/>
              <p:cNvSpPr/>
              <p:nvPr/>
            </p:nvSpPr>
            <p:spPr>
              <a:xfrm>
                <a:off x="2696227" y="4154070"/>
                <a:ext cx="2229538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/>
                        <m:t>𝜂</m:t>
                      </m:r>
                      <m:r>
                        <a:rPr lang="ru-RU" sz="2200" i="1"/>
                        <m:t>=</m:t>
                      </m:r>
                      <m:r>
                        <a:rPr lang="en-US" sz="2200" i="1"/>
                        <m:t>𝑎</m:t>
                      </m:r>
                      <m:r>
                        <a:rPr lang="en-US" sz="2200" i="1"/>
                        <m:t>+</m:t>
                      </m:r>
                      <m:r>
                        <a:rPr lang="en-US" sz="2200" i="1"/>
                        <m:t>𝑏𝑙𝑔𝑖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227" y="4154070"/>
                <a:ext cx="2229538" cy="430887"/>
              </a:xfrm>
              <a:prstGeom prst="rect">
                <a:avLst/>
              </a:prstGeom>
              <a:blipFill rotWithShape="1">
                <a:blip r:embed="rId5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696227" y="4907921"/>
            <a:ext cx="29177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0.060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=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l-G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0.98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Прямоугольник 16"/>
              <p:cNvSpPr/>
              <p:nvPr/>
            </p:nvSpPr>
            <p:spPr>
              <a:xfrm>
                <a:off x="466056" y="4759163"/>
                <a:ext cx="2012660" cy="728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𝑏</m:t>
                      </m:r>
                      <m:r>
                        <a:rPr lang="en-US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en-US" sz="2200" i="1"/>
                            <m:t>2.3</m:t>
                          </m:r>
                          <m:r>
                            <a:rPr lang="en-US" sz="2200" i="1"/>
                            <m:t>𝑅𝑇</m:t>
                          </m:r>
                        </m:num>
                        <m:den>
                          <m:r>
                            <a:rPr lang="en-US" sz="2200" i="1"/>
                            <m:t>𝛼</m:t>
                          </m:r>
                          <m:r>
                            <a:rPr lang="en-US" sz="2200" i="1"/>
                            <m:t>𝑛𝐹</m:t>
                          </m:r>
                        </m:den>
                      </m:f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56" y="4759163"/>
                <a:ext cx="2012660" cy="72840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Прямоугольник 17"/>
              <p:cNvSpPr/>
              <p:nvPr/>
            </p:nvSpPr>
            <p:spPr>
              <a:xfrm>
                <a:off x="612515" y="5877271"/>
                <a:ext cx="211961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1" smtClean="0">
                          <a:latin typeface="Cambria Math"/>
                        </a:rPr>
                        <m:t>l</m:t>
                      </m:r>
                      <m:r>
                        <a:rPr lang="en-US" sz="2200" b="0" i="1" smtClean="0">
                          <a:latin typeface="Cambria Math"/>
                        </a:rPr>
                        <m:t>𝑔</m:t>
                      </m:r>
                      <m:r>
                        <a:rPr lang="en-US" sz="2200" i="1"/>
                        <m:t>𝑖</m:t>
                      </m:r>
                      <m:r>
                        <a:rPr lang="en-US" sz="2200" i="1"/>
                        <m:t>=</m:t>
                      </m:r>
                      <m:d>
                        <m:dPr>
                          <m:ctrlPr>
                            <a:rPr lang="ru-RU" sz="2200" i="1"/>
                          </m:ctrlPr>
                        </m:dPr>
                        <m:e>
                          <m:r>
                            <a:rPr lang="en-US" sz="2200" i="1"/>
                            <m:t>𝜂</m:t>
                          </m:r>
                          <m:r>
                            <a:rPr lang="en-US" sz="2200" i="1"/>
                            <m:t>−</m:t>
                          </m:r>
                          <m:r>
                            <a:rPr lang="en-US" sz="2200" i="1"/>
                            <m:t>𝑎</m:t>
                          </m:r>
                        </m:e>
                      </m:d>
                      <m:r>
                        <a:rPr lang="en-US" sz="2200" i="1"/>
                        <m:t>/</m:t>
                      </m:r>
                      <m:r>
                        <a:rPr lang="en-US" sz="2200" i="1"/>
                        <m:t>𝑏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15" y="5877271"/>
                <a:ext cx="2119619" cy="430887"/>
              </a:xfrm>
              <a:prstGeom prst="rect">
                <a:avLst/>
              </a:prstGeom>
              <a:blipFill rotWithShape="1">
                <a:blip r:embed="rId7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Прямая со стрелкой 19"/>
          <p:cNvCxnSpPr/>
          <p:nvPr/>
        </p:nvCxnSpPr>
        <p:spPr>
          <a:xfrm>
            <a:off x="2691692" y="6103283"/>
            <a:ext cx="111476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744420" y="5847765"/>
                <a:ext cx="3706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/>
                        <m:t>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4420" y="5847765"/>
                <a:ext cx="370614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4104600" y="5877271"/>
            <a:ext cx="1841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суммарный ток)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03844" y="5690558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21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361" y="213772"/>
            <a:ext cx="2634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Расчет времени/массы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Закон Фарадея: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2918346" y="620688"/>
                <a:ext cx="1311193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𝑚</m:t>
                      </m:r>
                      <m:r>
                        <a:rPr lang="en-US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en-US" sz="2200" i="1"/>
                            <m:t>𝐼𝑡𝑀</m:t>
                          </m:r>
                        </m:num>
                        <m:den>
                          <m:r>
                            <a:rPr lang="en-US" sz="2200" i="1"/>
                            <m:t>𝑧𝐹</m:t>
                          </m:r>
                        </m:den>
                      </m:f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346" y="620688"/>
                <a:ext cx="1311193" cy="72398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4716016" y="773864"/>
                <a:ext cx="125829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𝑉</m:t>
                      </m:r>
                      <m:r>
                        <a:rPr lang="en-US" sz="2200" i="1"/>
                        <m:t>=</m:t>
                      </m:r>
                      <m:r>
                        <a:rPr lang="en-US" sz="2200" i="1"/>
                        <m:t>𝑎𝑏h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773864"/>
                <a:ext cx="1258293" cy="43088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3650695" y="1414101"/>
                <a:ext cx="1376915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/>
                        <m:t>𝑡</m:t>
                      </m:r>
                      <m:r>
                        <a:rPr lang="en-US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en-US" sz="2200" i="1"/>
                            <m:t>𝜌</m:t>
                          </m:r>
                          <m:r>
                            <a:rPr lang="en-US" sz="2200" i="1"/>
                            <m:t>𝑉𝑧𝐹</m:t>
                          </m:r>
                        </m:num>
                        <m:den>
                          <m:r>
                            <a:rPr lang="en-US" sz="2200" i="1"/>
                            <m:t>𝐼𝑀</m:t>
                          </m:r>
                        </m:den>
                      </m:f>
                    </m:oMath>
                  </m:oMathPara>
                </a14:m>
                <a:endParaRPr lang="ru-RU" sz="2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695" y="1414101"/>
                <a:ext cx="1376915" cy="72398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850528" y="2492896"/>
            <a:ext cx="7465888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ошибки: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Нет расчета равновесного потенциала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Неправильный пересчет потенциала из шкалы ЭС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l-G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0.5 (несмотря на данный коэффициент 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При расчете коэффициента 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число электронов принимается равным 2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89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254</Words>
  <Application>Microsoft Office PowerPoint</Application>
  <PresentationFormat>Экран 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nva</dc:creator>
  <cp:lastModifiedBy>nva</cp:lastModifiedBy>
  <cp:revision>5</cp:revision>
  <dcterms:created xsi:type="dcterms:W3CDTF">2016-05-30T10:55:52Z</dcterms:created>
  <dcterms:modified xsi:type="dcterms:W3CDTF">2016-05-30T11:30:59Z</dcterms:modified>
</cp:coreProperties>
</file>