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27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D0729-EC3C-4A17-BE97-D04D211EE6B1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35400-EDF8-4072-839D-F30A5398C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076E1-5028-4C6F-A30D-CDFBEA2220A5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EED43-9D99-4D07-AD0E-14B0A5C4D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5EB82-4E91-463F-B9FF-C75006AEE5B9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9552E-4FE0-4AA0-AF89-E160ACBBB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F7240-8273-401D-9175-2280EF366773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F8DE3-E995-4493-90A8-DBDC67D30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8A7F-77EE-4D46-B4A5-3F2B85FE019A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CF0AC-5487-474B-A044-E2F40B8AD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5044B-3BB5-475B-9BED-A3ADEEBED480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88449-746E-454D-9ED7-C16E43AA7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866C1-94EE-439A-B709-68298D2B2E59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A6149-8BCB-4413-9C24-DD126791C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09AB8-4DEE-4ACE-8C72-2778776353CE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04D92-8820-468B-8EB8-530AB237E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530E7-184D-4EFF-9F0B-3453386229F7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52745-9CEF-4A11-AE29-E35F27630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7C623-6897-48C6-BBEE-77E10411A6AE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B8D58-7368-47AD-9207-D47C63FC2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1003-3C87-4344-8C96-FE60A8ECE50C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3FE76-2D2F-4625-BE81-0B45AF7F4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90CF23-76F7-409E-8621-AA8096C3CE85}" type="datetimeFigureOut">
              <a:rPr lang="ru-RU"/>
              <a:pPr>
                <a:defRPr/>
              </a:pPr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30BDB9-E114-40EC-BE1A-8F2A6848C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242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242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242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14" name="Прямоугольник 11"/>
          <p:cNvSpPr>
            <a:spLocks noChangeArrowheads="1"/>
          </p:cNvSpPr>
          <p:nvPr/>
        </p:nvSpPr>
        <p:spPr bwMode="auto">
          <a:xfrm>
            <a:off x="250825" y="188913"/>
            <a:ext cx="25209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latin typeface="Calibri" pitchFamily="34" charset="0"/>
              </a:rPr>
              <a:t>Вариант 1</a:t>
            </a:r>
            <a:r>
              <a:rPr lang="en-US" sz="2800" b="1" u="sng">
                <a:latin typeface="Calibri" pitchFamily="34" charset="0"/>
              </a:rPr>
              <a:t> </a:t>
            </a:r>
            <a:r>
              <a:rPr lang="en-US" sz="2800" b="1" u="sng">
                <a:solidFill>
                  <a:srgbClr val="00B0F0"/>
                </a:solidFill>
                <a:latin typeface="Calibri" pitchFamily="34" charset="0"/>
              </a:rPr>
              <a:t>(</a:t>
            </a:r>
            <a:r>
              <a:rPr lang="ru-RU" sz="2800" b="1" u="sng">
                <a:solidFill>
                  <a:srgbClr val="00B0F0"/>
                </a:solidFill>
                <a:latin typeface="Calibri" pitchFamily="34" charset="0"/>
              </a:rPr>
              <a:t>2</a:t>
            </a:r>
            <a:r>
              <a:rPr lang="en-US" sz="2800" b="1" u="sng">
                <a:solidFill>
                  <a:srgbClr val="00B0F0"/>
                </a:solidFill>
                <a:latin typeface="Calibri" pitchFamily="34" charset="0"/>
              </a:rPr>
              <a:t>)</a:t>
            </a:r>
            <a:r>
              <a:rPr lang="ru-RU" sz="2800" b="1" u="sng">
                <a:latin typeface="Calibri" pitchFamily="34" charset="0"/>
              </a:rPr>
              <a:t>. 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411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16" name="Rectangle 8"/>
          <p:cNvSpPr>
            <a:spLocks noChangeArrowheads="1"/>
          </p:cNvSpPr>
          <p:nvPr/>
        </p:nvSpPr>
        <p:spPr bwMode="auto">
          <a:xfrm>
            <a:off x="395288" y="3511550"/>
            <a:ext cx="82089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Для определения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baseline="-30000">
                <a:latin typeface="Times New Roman" pitchFamily="18" charset="0"/>
                <a:cs typeface="Times New Roman" pitchFamily="18" charset="0"/>
              </a:rPr>
              <a:t>diff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воспользуемся уравнением Смолуховского в виде:</a:t>
            </a:r>
            <a:endParaRPr lang="ru-RU" sz="2000"/>
          </a:p>
        </p:txBody>
      </p:sp>
      <p:sp>
        <p:nvSpPr>
          <p:cNvPr id="4117" name="Rectangle 9"/>
          <p:cNvSpPr>
            <a:spLocks noChangeArrowheads="1"/>
          </p:cNvSpPr>
          <p:nvPr/>
        </p:nvSpPr>
        <p:spPr bwMode="auto">
          <a:xfrm>
            <a:off x="1258888" y="692150"/>
            <a:ext cx="741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Для нахождения приближенного значения </a:t>
            </a:r>
            <a:r>
              <a:rPr lang="en-US" sz="2000" i="1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для гексафторида серы воспользуемся формулой:</a:t>
            </a:r>
            <a:endParaRPr lang="ru-RU" sz="2000"/>
          </a:p>
        </p:txBody>
      </p:sp>
      <p:sp>
        <p:nvSpPr>
          <p:cNvPr id="411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1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1547813" y="1341438"/>
          <a:ext cx="6970712" cy="1355725"/>
        </p:xfrm>
        <a:graphic>
          <a:graphicData uri="http://schemas.openxmlformats.org/presentationml/2006/ole">
            <p:oleObj spid="_x0000_s4108" name="Формула" r:id="rId3" imgW="4546440" imgH="888840" progId="Equation.3">
              <p:embed/>
            </p:oleObj>
          </a:graphicData>
        </a:graphic>
      </p:graphicFrame>
      <p:sp>
        <p:nvSpPr>
          <p:cNvPr id="4120" name="Прямоугольник 17"/>
          <p:cNvSpPr>
            <a:spLocks noChangeArrowheads="1"/>
          </p:cNvSpPr>
          <p:nvPr/>
        </p:nvSpPr>
        <p:spPr bwMode="auto">
          <a:xfrm>
            <a:off x="179388" y="2708275"/>
            <a:ext cx="89646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Значение вязкости воды при 298 К нашли в справочнике: </a:t>
            </a:r>
            <a:r>
              <a:rPr lang="ru-RU" i="1">
                <a:latin typeface="Calibri" pitchFamily="34" charset="0"/>
              </a:rPr>
              <a:t>η</a:t>
            </a:r>
            <a:r>
              <a:rPr lang="ru-RU">
                <a:latin typeface="Calibri" pitchFamily="34" charset="0"/>
              </a:rPr>
              <a:t> = 0.89 мПа </a:t>
            </a:r>
            <a:r>
              <a:rPr lang="ru-RU" baseline="30000">
                <a:latin typeface="Calibri" pitchFamily="34" charset="0"/>
              </a:rPr>
              <a:t>.</a:t>
            </a:r>
            <a:r>
              <a:rPr lang="ru-RU">
                <a:latin typeface="Calibri" pitchFamily="34" charset="0"/>
              </a:rPr>
              <a:t>с = 0.89·10</a:t>
            </a:r>
            <a:r>
              <a:rPr lang="ru-RU" baseline="30000">
                <a:latin typeface="Calibri" pitchFamily="34" charset="0"/>
              </a:rPr>
              <a:t>-3</a:t>
            </a:r>
            <a:r>
              <a:rPr lang="ru-RU">
                <a:latin typeface="Calibri" pitchFamily="34" charset="0"/>
              </a:rPr>
              <a:t> кг/ (м·</a:t>
            </a:r>
            <a:r>
              <a:rPr lang="en-US">
                <a:latin typeface="Calibri" pitchFamily="34" charset="0"/>
              </a:rPr>
              <a:t>c</a:t>
            </a:r>
            <a:r>
              <a:rPr lang="ru-RU">
                <a:latin typeface="Calibri" pitchFamily="34" charset="0"/>
              </a:rPr>
              <a:t>). </a:t>
            </a:r>
            <a:r>
              <a:rPr lang="en-US" i="1">
                <a:latin typeface="Calibri" pitchFamily="34" charset="0"/>
              </a:rPr>
              <a:t>R</a:t>
            </a:r>
            <a:r>
              <a:rPr lang="ru-RU" i="1" baseline="-25000">
                <a:latin typeface="Calibri" pitchFamily="34" charset="0"/>
              </a:rPr>
              <a:t>2</a:t>
            </a:r>
            <a:r>
              <a:rPr lang="ru-RU">
                <a:latin typeface="Calibri" pitchFamily="34" charset="0"/>
              </a:rPr>
              <a:t> = 0.53 нм/2 = 0.265 нм.</a:t>
            </a:r>
            <a:r>
              <a:rPr lang="en-US">
                <a:latin typeface="Calibri" pitchFamily="34" charset="0"/>
              </a:rPr>
              <a:t> </a:t>
            </a:r>
            <a:r>
              <a:rPr lang="en-US">
                <a:solidFill>
                  <a:srgbClr val="00B0F0"/>
                </a:solidFill>
                <a:latin typeface="Calibri" pitchFamily="34" charset="0"/>
              </a:rPr>
              <a:t>(0.165 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нм, 1.5*10</a:t>
            </a:r>
            <a:r>
              <a:rPr lang="ru-RU" baseline="30000">
                <a:solidFill>
                  <a:srgbClr val="00B0F0"/>
                </a:solidFill>
                <a:latin typeface="Calibri" pitchFamily="34" charset="0"/>
              </a:rPr>
              <a:t>-5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 см</a:t>
            </a:r>
            <a:r>
              <a:rPr lang="ru-RU" baseline="30000">
                <a:solidFill>
                  <a:srgbClr val="00B0F0"/>
                </a:solidFill>
                <a:latin typeface="Calibri" pitchFamily="34" charset="0"/>
              </a:rPr>
              <a:t>2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/с)</a:t>
            </a:r>
          </a:p>
        </p:txBody>
      </p:sp>
      <p:sp>
        <p:nvSpPr>
          <p:cNvPr id="412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4110" name="Object 14"/>
          <p:cNvGraphicFramePr>
            <a:graphicFrameLocks noChangeAspect="1"/>
          </p:cNvGraphicFramePr>
          <p:nvPr/>
        </p:nvGraphicFramePr>
        <p:xfrm>
          <a:off x="755650" y="4005263"/>
          <a:ext cx="7889875" cy="2160587"/>
        </p:xfrm>
        <a:graphic>
          <a:graphicData uri="http://schemas.openxmlformats.org/presentationml/2006/ole">
            <p:oleObj spid="_x0000_s4110" name="Формула" r:id="rId4" imgW="5778360" imgH="1549080" progId="Equation.3">
              <p:embed/>
            </p:oleObj>
          </a:graphicData>
        </a:graphic>
      </p:graphicFrame>
      <p:sp>
        <p:nvSpPr>
          <p:cNvPr id="4122" name="Прямоугольник 20"/>
          <p:cNvSpPr>
            <a:spLocks noChangeArrowheads="1"/>
          </p:cNvSpPr>
          <p:nvPr/>
        </p:nvSpPr>
        <p:spPr bwMode="auto">
          <a:xfrm>
            <a:off x="3708400" y="6237288"/>
            <a:ext cx="2095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B0F0"/>
                </a:solidFill>
                <a:latin typeface="Calibri" pitchFamily="34" charset="0"/>
              </a:rPr>
              <a:t>(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2.0*10</a:t>
            </a:r>
            <a:r>
              <a:rPr lang="ru-RU" baseline="30000">
                <a:solidFill>
                  <a:srgbClr val="00B0F0"/>
                </a:solidFill>
                <a:latin typeface="Calibri" pitchFamily="34" charset="0"/>
              </a:rPr>
              <a:t>10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 л/моль*с)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3"/>
          <p:cNvSpPr>
            <a:spLocks noChangeArrowheads="1"/>
          </p:cNvSpPr>
          <p:nvPr/>
        </p:nvSpPr>
        <p:spPr bwMode="auto">
          <a:xfrm>
            <a:off x="250825" y="188913"/>
            <a:ext cx="27368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latin typeface="Calibri" pitchFamily="34" charset="0"/>
              </a:rPr>
              <a:t>Вариант 3 </a:t>
            </a:r>
            <a:r>
              <a:rPr lang="ru-RU" sz="2800" b="1" u="sng">
                <a:solidFill>
                  <a:srgbClr val="00B0F0"/>
                </a:solidFill>
                <a:latin typeface="Calibri" pitchFamily="34" charset="0"/>
              </a:rPr>
              <a:t>(4)</a:t>
            </a:r>
            <a:r>
              <a:rPr lang="ru-RU" sz="2800" b="1" u="sng">
                <a:latin typeface="Calibri" pitchFamily="34" charset="0"/>
              </a:rPr>
              <a:t>. 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36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908050"/>
            <a:ext cx="172878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367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3284538"/>
            <a:ext cx="1666875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Rectangle 16"/>
          <p:cNvSpPr>
            <a:spLocks noChangeArrowheads="1"/>
          </p:cNvSpPr>
          <p:nvPr/>
        </p:nvSpPr>
        <p:spPr bwMode="auto">
          <a:xfrm>
            <a:off x="250825" y="1700213"/>
            <a:ext cx="8569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000">
                <a:latin typeface="Calibri" pitchFamily="34" charset="0"/>
                <a:cs typeface="Times New Roman" pitchFamily="18" charset="0"/>
              </a:rPr>
              <a:t>C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= 2,5 ∙ 10</a:t>
            </a:r>
            <a:r>
              <a:rPr lang="ru-RU" sz="2000" baseline="30000">
                <a:latin typeface="Calibri" pitchFamily="34" charset="0"/>
                <a:cs typeface="Times New Roman" pitchFamily="18" charset="0"/>
              </a:rPr>
              <a:t>-2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моль/л =&gt; </a:t>
            </a:r>
            <a:r>
              <a:rPr lang="en-US" sz="2000">
                <a:latin typeface="Calibri" pitchFamily="34" charset="0"/>
                <a:cs typeface="Times New Roman" pitchFamily="18" charset="0"/>
              </a:rPr>
              <a:t>N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= 6,02∙ 10</a:t>
            </a:r>
            <a:r>
              <a:rPr lang="ru-RU" sz="2000" baseline="30000">
                <a:latin typeface="Calibri" pitchFamily="34" charset="0"/>
                <a:cs typeface="Times New Roman" pitchFamily="18" charset="0"/>
              </a:rPr>
              <a:t>23 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∙ 2,5 ∙ 10</a:t>
            </a:r>
            <a:r>
              <a:rPr lang="ru-RU" sz="2000" baseline="30000">
                <a:latin typeface="Calibri" pitchFamily="34" charset="0"/>
                <a:cs typeface="Times New Roman" pitchFamily="18" charset="0"/>
              </a:rPr>
              <a:t>-2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∙ 10</a:t>
            </a:r>
            <a:r>
              <a:rPr lang="ru-RU" sz="2000" baseline="30000">
                <a:latin typeface="Calibri" pitchFamily="34" charset="0"/>
                <a:cs typeface="Times New Roman" pitchFamily="18" charset="0"/>
              </a:rPr>
              <a:t>3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= 1,505 ∙ 10</a:t>
            </a:r>
            <a:r>
              <a:rPr lang="ru-RU" sz="2000" baseline="30000">
                <a:latin typeface="Calibri" pitchFamily="34" charset="0"/>
                <a:cs typeface="Times New Roman" pitchFamily="18" charset="0"/>
              </a:rPr>
              <a:t>25</a:t>
            </a:r>
            <a:r>
              <a:rPr lang="ru-RU" sz="2000">
                <a:latin typeface="Calibri" pitchFamily="34" charset="0"/>
                <a:cs typeface="Times New Roman" pitchFamily="18" charset="0"/>
              </a:rPr>
              <a:t> молекул/м</a:t>
            </a:r>
            <a:r>
              <a:rPr lang="ru-RU" sz="2000" baseline="30000">
                <a:latin typeface="Calibri" pitchFamily="34" charset="0"/>
                <a:cs typeface="Times New Roman" pitchFamily="18" charset="0"/>
              </a:rPr>
              <a:t>3</a:t>
            </a:r>
            <a:endParaRPr lang="ru-RU" sz="2000"/>
          </a:p>
        </p:txBody>
      </p:sp>
      <p:sp>
        <p:nvSpPr>
          <p:cNvPr id="15369" name="Прямоугольник 21"/>
          <p:cNvSpPr>
            <a:spLocks noChangeArrowheads="1"/>
          </p:cNvSpPr>
          <p:nvPr/>
        </p:nvSpPr>
        <p:spPr bwMode="auto">
          <a:xfrm>
            <a:off x="684213" y="2349500"/>
            <a:ext cx="5254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При </a:t>
            </a:r>
            <a:r>
              <a:rPr lang="en-US">
                <a:latin typeface="Calibri" pitchFamily="34" charset="0"/>
              </a:rPr>
              <a:t>t = 0</a:t>
            </a:r>
            <a:r>
              <a:rPr lang="ru-RU">
                <a:latin typeface="Calibri" pitchFamily="34" charset="0"/>
              </a:rPr>
              <a:t>.1 с получаем </a:t>
            </a:r>
            <a:r>
              <a:rPr lang="en-US">
                <a:latin typeface="Calibri" pitchFamily="34" charset="0"/>
              </a:rPr>
              <a:t>R = </a:t>
            </a:r>
            <a:r>
              <a:rPr lang="ru-RU">
                <a:latin typeface="Calibri" pitchFamily="34" charset="0"/>
              </a:rPr>
              <a:t>2,10 ∙ 10</a:t>
            </a:r>
            <a:r>
              <a:rPr lang="ru-RU" baseline="30000">
                <a:latin typeface="Calibri" pitchFamily="34" charset="0"/>
              </a:rPr>
              <a:t>-9 </a:t>
            </a:r>
            <a:r>
              <a:rPr lang="ru-RU">
                <a:latin typeface="Calibri" pitchFamily="34" charset="0"/>
              </a:rPr>
              <a:t>м.</a:t>
            </a:r>
            <a:r>
              <a:rPr lang="en-US">
                <a:latin typeface="Calibri" pitchFamily="34" charset="0"/>
              </a:rPr>
              <a:t> </a:t>
            </a:r>
            <a:r>
              <a:rPr lang="en-US">
                <a:solidFill>
                  <a:srgbClr val="00B0F0"/>
                </a:solidFill>
                <a:latin typeface="Calibri" pitchFamily="34" charset="0"/>
              </a:rPr>
              <a:t>(1,78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 ∙10</a:t>
            </a:r>
            <a:r>
              <a:rPr lang="ru-RU" baseline="30000">
                <a:solidFill>
                  <a:srgbClr val="00B0F0"/>
                </a:solidFill>
                <a:latin typeface="Calibri" pitchFamily="34" charset="0"/>
              </a:rPr>
              <a:t>-</a:t>
            </a:r>
            <a:r>
              <a:rPr lang="en-US" baseline="30000">
                <a:solidFill>
                  <a:srgbClr val="00B0F0"/>
                </a:solidFill>
                <a:latin typeface="Calibri" pitchFamily="34" charset="0"/>
              </a:rPr>
              <a:t>9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м</a:t>
            </a:r>
            <a:r>
              <a:rPr lang="en-US">
                <a:solidFill>
                  <a:srgbClr val="00B0F0"/>
                </a:solidFill>
                <a:latin typeface="Calibri" pitchFamily="34" charset="0"/>
              </a:rPr>
              <a:t>)</a:t>
            </a:r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При </a:t>
            </a:r>
            <a:r>
              <a:rPr lang="en-US">
                <a:latin typeface="Calibri" pitchFamily="34" charset="0"/>
              </a:rPr>
              <a:t>t = </a:t>
            </a:r>
            <a:r>
              <a:rPr lang="ru-RU">
                <a:latin typeface="Calibri" pitchFamily="34" charset="0"/>
              </a:rPr>
              <a:t>100 с получаем </a:t>
            </a:r>
            <a:r>
              <a:rPr lang="en-US">
                <a:latin typeface="Calibri" pitchFamily="34" charset="0"/>
              </a:rPr>
              <a:t>R = </a:t>
            </a:r>
            <a:r>
              <a:rPr lang="ru-RU">
                <a:latin typeface="Calibri" pitchFamily="34" charset="0"/>
              </a:rPr>
              <a:t>2,51 ∙ 10</a:t>
            </a:r>
            <a:r>
              <a:rPr lang="ru-RU" baseline="30000">
                <a:latin typeface="Calibri" pitchFamily="34" charset="0"/>
              </a:rPr>
              <a:t>-9 </a:t>
            </a:r>
            <a:r>
              <a:rPr lang="ru-RU">
                <a:latin typeface="Calibri" pitchFamily="34" charset="0"/>
              </a:rPr>
              <a:t>м.</a:t>
            </a:r>
            <a:r>
              <a:rPr lang="en-US">
                <a:latin typeface="Calibri" pitchFamily="34" charset="0"/>
              </a:rPr>
              <a:t> </a:t>
            </a:r>
            <a:r>
              <a:rPr lang="en-US">
                <a:solidFill>
                  <a:srgbClr val="00B0F0"/>
                </a:solidFill>
                <a:latin typeface="Calibri" pitchFamily="34" charset="0"/>
              </a:rPr>
              <a:t>(2,12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 ∙10</a:t>
            </a:r>
            <a:r>
              <a:rPr lang="ru-RU" baseline="30000">
                <a:solidFill>
                  <a:srgbClr val="00B0F0"/>
                </a:solidFill>
                <a:latin typeface="Calibri" pitchFamily="34" charset="0"/>
              </a:rPr>
              <a:t>-</a:t>
            </a:r>
            <a:r>
              <a:rPr lang="en-US" baseline="30000">
                <a:solidFill>
                  <a:srgbClr val="00B0F0"/>
                </a:solidFill>
                <a:latin typeface="Calibri" pitchFamily="34" charset="0"/>
              </a:rPr>
              <a:t>9</a:t>
            </a:r>
            <a:r>
              <a:rPr lang="ru-RU">
                <a:solidFill>
                  <a:srgbClr val="00B0F0"/>
                </a:solidFill>
                <a:latin typeface="Calibri" pitchFamily="34" charset="0"/>
              </a:rPr>
              <a:t>м</a:t>
            </a:r>
            <a:r>
              <a:rPr lang="en-US">
                <a:solidFill>
                  <a:srgbClr val="00B0F0"/>
                </a:solidFill>
                <a:latin typeface="Calibri" pitchFamily="34" charset="0"/>
              </a:rPr>
              <a:t>)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70" name="Rectangle 17"/>
          <p:cNvSpPr>
            <a:spLocks noChangeArrowheads="1"/>
          </p:cNvSpPr>
          <p:nvPr/>
        </p:nvSpPr>
        <p:spPr bwMode="auto">
          <a:xfrm>
            <a:off x="2555875" y="4149725"/>
            <a:ext cx="41036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800">
                <a:latin typeface="Calibri" pitchFamily="34" charset="0"/>
                <a:cs typeface="Times New Roman" pitchFamily="18" charset="0"/>
              </a:rPr>
              <a:t>R</a:t>
            </a:r>
            <a:r>
              <a:rPr lang="ru-RU" sz="2800" baseline="-25000"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2800">
                <a:latin typeface="Calibri" pitchFamily="34" charset="0"/>
                <a:cs typeface="Times New Roman" pitchFamily="18" charset="0"/>
              </a:rPr>
              <a:t>- </a:t>
            </a:r>
            <a:r>
              <a:rPr lang="en-US" sz="2800">
                <a:latin typeface="Calibri" pitchFamily="34" charset="0"/>
                <a:cs typeface="Times New Roman" pitchFamily="18" charset="0"/>
              </a:rPr>
              <a:t>R</a:t>
            </a:r>
            <a:r>
              <a:rPr lang="en-US" sz="2800" baseline="-25000">
                <a:latin typeface="Calibri" pitchFamily="34" charset="0"/>
                <a:cs typeface="Times New Roman" pitchFamily="18" charset="0"/>
              </a:rPr>
              <a:t>1</a:t>
            </a:r>
            <a:r>
              <a:rPr lang="ru-RU" sz="2800">
                <a:latin typeface="Calibri" pitchFamily="34" charset="0"/>
                <a:cs typeface="Times New Roman" pitchFamily="18" charset="0"/>
              </a:rPr>
              <a:t> = </a:t>
            </a:r>
            <a:r>
              <a:rPr lang="en-US" sz="2800">
                <a:latin typeface="Calibri" pitchFamily="34" charset="0"/>
                <a:cs typeface="Times New Roman" pitchFamily="18" charset="0"/>
              </a:rPr>
              <a:t>a</a:t>
            </a:r>
            <a:r>
              <a:rPr lang="en-US" sz="2800" baseline="-30000">
                <a:latin typeface="Calibri" pitchFamily="34" charset="0"/>
                <a:cs typeface="Times New Roman" pitchFamily="18" charset="0"/>
              </a:rPr>
              <a:t>e</a:t>
            </a:r>
            <a:r>
              <a:rPr lang="ru-RU" sz="2800">
                <a:latin typeface="Calibri" pitchFamily="34" charset="0"/>
                <a:cs typeface="Times New Roman" pitchFamily="18" charset="0"/>
              </a:rPr>
              <a:t>/2 ∙ </a:t>
            </a:r>
            <a:r>
              <a:rPr lang="en-US" sz="2800">
                <a:latin typeface="Calibri" pitchFamily="34" charset="0"/>
                <a:cs typeface="Times New Roman" pitchFamily="18" charset="0"/>
              </a:rPr>
              <a:t>ln (t</a:t>
            </a:r>
            <a:r>
              <a:rPr lang="en-US" sz="2800" baseline="-25000">
                <a:latin typeface="Calibri" pitchFamily="34" charset="0"/>
                <a:cs typeface="Times New Roman" pitchFamily="18" charset="0"/>
              </a:rPr>
              <a:t>2</a:t>
            </a:r>
            <a:r>
              <a:rPr lang="en-US" sz="2800">
                <a:latin typeface="Calibri" pitchFamily="34" charset="0"/>
                <a:cs typeface="Times New Roman" pitchFamily="18" charset="0"/>
              </a:rPr>
              <a:t>/t</a:t>
            </a:r>
            <a:r>
              <a:rPr lang="en-US" sz="2800" baseline="-25000">
                <a:latin typeface="Calibri" pitchFamily="34" charset="0"/>
                <a:cs typeface="Times New Roman" pitchFamily="18" charset="0"/>
              </a:rPr>
              <a:t>1</a:t>
            </a:r>
            <a:r>
              <a:rPr lang="ru-RU" sz="2800">
                <a:latin typeface="Calibri" pitchFamily="34" charset="0"/>
                <a:cs typeface="Times New Roman" pitchFamily="18" charset="0"/>
              </a:rPr>
              <a:t>)</a:t>
            </a:r>
            <a:endParaRPr lang="ru-RU" sz="2800"/>
          </a:p>
        </p:txBody>
      </p:sp>
      <p:sp>
        <p:nvSpPr>
          <p:cNvPr id="15371" name="Прямоугольник 23"/>
          <p:cNvSpPr>
            <a:spLocks noChangeArrowheads="1"/>
          </p:cNvSpPr>
          <p:nvPr/>
        </p:nvSpPr>
        <p:spPr bwMode="auto">
          <a:xfrm>
            <a:off x="468313" y="4868863"/>
            <a:ext cx="8064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</a:rPr>
              <a:t>Таким образом:</a:t>
            </a:r>
            <a:endParaRPr lang="en-US" sz="2000">
              <a:latin typeface="Calibri" pitchFamily="34" charset="0"/>
            </a:endParaRPr>
          </a:p>
          <a:p>
            <a:pPr algn="ctr"/>
            <a:r>
              <a:rPr lang="en-US" sz="2000">
                <a:latin typeface="Calibri" pitchFamily="34" charset="0"/>
              </a:rPr>
              <a:t>a</a:t>
            </a:r>
            <a:r>
              <a:rPr lang="en-US" sz="2000" baseline="-25000">
                <a:latin typeface="Calibri" pitchFamily="34" charset="0"/>
              </a:rPr>
              <a:t>e</a:t>
            </a:r>
            <a:r>
              <a:rPr lang="ru-RU" sz="2000">
                <a:latin typeface="Calibri" pitchFamily="34" charset="0"/>
              </a:rPr>
              <a:t> = 2 ∙ (2,51 ∙ 10</a:t>
            </a:r>
            <a:r>
              <a:rPr lang="ru-RU" sz="2000" baseline="30000">
                <a:latin typeface="Calibri" pitchFamily="34" charset="0"/>
              </a:rPr>
              <a:t>-9 </a:t>
            </a:r>
            <a:r>
              <a:rPr lang="ru-RU" sz="2000">
                <a:latin typeface="Calibri" pitchFamily="34" charset="0"/>
              </a:rPr>
              <a:t> - 2,10 ∙ 10</a:t>
            </a:r>
            <a:r>
              <a:rPr lang="ru-RU" sz="2000" baseline="30000">
                <a:latin typeface="Calibri" pitchFamily="34" charset="0"/>
              </a:rPr>
              <a:t>-9</a:t>
            </a:r>
            <a:r>
              <a:rPr lang="ru-RU" sz="2000">
                <a:latin typeface="Calibri" pitchFamily="34" charset="0"/>
              </a:rPr>
              <a:t>)/(</a:t>
            </a:r>
            <a:r>
              <a:rPr lang="en-US" sz="2000">
                <a:latin typeface="Calibri" pitchFamily="34" charset="0"/>
              </a:rPr>
              <a:t>ln</a:t>
            </a:r>
            <a:r>
              <a:rPr lang="ru-RU" sz="2000">
                <a:latin typeface="Calibri" pitchFamily="34" charset="0"/>
              </a:rPr>
              <a:t> 100 – </a:t>
            </a:r>
            <a:r>
              <a:rPr lang="en-US" sz="2000">
                <a:latin typeface="Calibri" pitchFamily="34" charset="0"/>
              </a:rPr>
              <a:t>ln</a:t>
            </a:r>
            <a:r>
              <a:rPr lang="ru-RU" sz="2000">
                <a:latin typeface="Calibri" pitchFamily="34" charset="0"/>
              </a:rPr>
              <a:t> 0,1) = 2 ∙ 4,1 ∙ 10</a:t>
            </a:r>
            <a:r>
              <a:rPr lang="ru-RU" sz="2000" baseline="30000">
                <a:latin typeface="Calibri" pitchFamily="34" charset="0"/>
              </a:rPr>
              <a:t>-10</a:t>
            </a:r>
            <a:r>
              <a:rPr lang="ru-RU" sz="2000">
                <a:latin typeface="Calibri" pitchFamily="34" charset="0"/>
              </a:rPr>
              <a:t> / </a:t>
            </a:r>
            <a:r>
              <a:rPr lang="en-US" sz="2000">
                <a:latin typeface="Calibri" pitchFamily="34" charset="0"/>
              </a:rPr>
              <a:t>ln</a:t>
            </a:r>
            <a:r>
              <a:rPr lang="ru-RU" sz="2000">
                <a:latin typeface="Calibri" pitchFamily="34" charset="0"/>
              </a:rPr>
              <a:t> 1000 ≈ 1,19</a:t>
            </a:r>
            <a:r>
              <a:rPr lang="ru-RU" sz="2000" baseline="30000">
                <a:latin typeface="Calibri" pitchFamily="34" charset="0"/>
              </a:rPr>
              <a:t> </a:t>
            </a:r>
            <a:r>
              <a:rPr lang="ru-RU" sz="2000">
                <a:latin typeface="Calibri" pitchFamily="34" charset="0"/>
              </a:rPr>
              <a:t>∙10</a:t>
            </a:r>
            <a:r>
              <a:rPr lang="ru-RU" sz="2000" baseline="30000">
                <a:latin typeface="Calibri" pitchFamily="34" charset="0"/>
              </a:rPr>
              <a:t>-10</a:t>
            </a:r>
            <a:r>
              <a:rPr lang="ru-RU" sz="2000">
                <a:latin typeface="Calibri" pitchFamily="34" charset="0"/>
              </a:rPr>
              <a:t>м</a:t>
            </a:r>
            <a:r>
              <a:rPr lang="en-US" sz="2000">
                <a:latin typeface="Calibri" pitchFamily="34" charset="0"/>
              </a:rPr>
              <a:t>. </a:t>
            </a:r>
            <a:r>
              <a:rPr lang="en-US" sz="2000">
                <a:solidFill>
                  <a:srgbClr val="00B0F0"/>
                </a:solidFill>
                <a:latin typeface="Calibri" pitchFamily="34" charset="0"/>
              </a:rPr>
              <a:t>(0,985</a:t>
            </a:r>
            <a:r>
              <a:rPr lang="ru-RU" sz="2000">
                <a:solidFill>
                  <a:srgbClr val="00B0F0"/>
                </a:solidFill>
                <a:latin typeface="Calibri" pitchFamily="34" charset="0"/>
              </a:rPr>
              <a:t> ∙10</a:t>
            </a:r>
            <a:r>
              <a:rPr lang="ru-RU" sz="2000" baseline="30000">
                <a:solidFill>
                  <a:srgbClr val="00B0F0"/>
                </a:solidFill>
                <a:latin typeface="Calibri" pitchFamily="34" charset="0"/>
              </a:rPr>
              <a:t>-10</a:t>
            </a:r>
            <a:r>
              <a:rPr lang="ru-RU" sz="2000">
                <a:solidFill>
                  <a:srgbClr val="00B0F0"/>
                </a:solidFill>
                <a:latin typeface="Calibri" pitchFamily="34" charset="0"/>
              </a:rPr>
              <a:t>м</a:t>
            </a:r>
            <a:r>
              <a:rPr lang="en-US" sz="2000">
                <a:solidFill>
                  <a:srgbClr val="00B0F0"/>
                </a:solidFill>
                <a:latin typeface="Calibri" pitchFamily="34" charset="0"/>
              </a:rPr>
              <a:t>)</a:t>
            </a:r>
            <a:endParaRPr lang="ru-RU" sz="2000">
              <a:solidFill>
                <a:srgbClr val="00B0F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250825" y="188913"/>
            <a:ext cx="70580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latin typeface="Calibri" pitchFamily="34" charset="0"/>
              </a:rPr>
              <a:t>Типичные ошибки</a:t>
            </a:r>
            <a:r>
              <a:rPr lang="en-US" sz="2800" b="1" u="sng">
                <a:latin typeface="Calibri" pitchFamily="34" charset="0"/>
              </a:rPr>
              <a:t> </a:t>
            </a:r>
            <a:r>
              <a:rPr lang="ru-RU" sz="2800" b="1" u="sng">
                <a:latin typeface="Calibri" pitchFamily="34" charset="0"/>
              </a:rPr>
              <a:t>в вариантах 1 и 2.</a:t>
            </a:r>
          </a:p>
          <a:p>
            <a:endParaRPr lang="ru-RU" sz="2800" b="1" u="sng">
              <a:latin typeface="Calibri" pitchFamily="34" charset="0"/>
            </a:endParaRPr>
          </a:p>
          <a:p>
            <a:r>
              <a:rPr lang="ru-RU" sz="2800" b="1" u="sng">
                <a:latin typeface="Calibri" pitchFamily="34" charset="0"/>
              </a:rPr>
              <a:t> 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650" y="1052513"/>
            <a:ext cx="7056438" cy="60023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Используют только коэффициент диффузии электрона вместо суммы </a:t>
            </a:r>
            <a:r>
              <a:rPr lang="en-US" sz="2400" dirty="0">
                <a:latin typeface="+mn-lt"/>
                <a:cs typeface="+mn-cs"/>
              </a:rPr>
              <a:t>D1 +D2.</a:t>
            </a: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Неправильный перевод величин.</a:t>
            </a:r>
            <a:br>
              <a:rPr lang="ru-RU" sz="2400" dirty="0">
                <a:latin typeface="+mn-lt"/>
                <a:cs typeface="+mn-cs"/>
              </a:rPr>
            </a:br>
            <a:r>
              <a:rPr lang="ru-RU" sz="2400" dirty="0">
                <a:latin typeface="+mn-lt"/>
                <a:cs typeface="+mn-cs"/>
              </a:rPr>
              <a:t>Сложение значений в разных единицах измерения (см + м).</a:t>
            </a:r>
            <a:br>
              <a:rPr lang="ru-RU" sz="2400" dirty="0">
                <a:latin typeface="+mn-lt"/>
                <a:cs typeface="+mn-cs"/>
              </a:rPr>
            </a:b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solidFill>
                  <a:srgbClr val="FF7C80"/>
                </a:solidFill>
                <a:latin typeface="+mn-lt"/>
                <a:cs typeface="+mn-cs"/>
              </a:rPr>
              <a:t>В ответе число вообще без единиц измерения.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1692275" y="2133600"/>
          <a:ext cx="4568825" cy="1008063"/>
        </p:xfrm>
        <a:graphic>
          <a:graphicData uri="http://schemas.openxmlformats.org/presentationml/2006/ole">
            <p:oleObj spid="_x0000_s18433" name="Формула" r:id="rId3" imgW="2032000" imgH="444500" progId="Equation.3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3"/>
          <p:cNvSpPr>
            <a:spLocks noChangeArrowheads="1"/>
          </p:cNvSpPr>
          <p:nvPr/>
        </p:nvSpPr>
        <p:spPr bwMode="auto">
          <a:xfrm>
            <a:off x="250825" y="188913"/>
            <a:ext cx="70580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latin typeface="Calibri" pitchFamily="34" charset="0"/>
              </a:rPr>
              <a:t>Типичные ошибки</a:t>
            </a:r>
            <a:r>
              <a:rPr lang="en-US" sz="2800" b="1" u="sng">
                <a:latin typeface="Calibri" pitchFamily="34" charset="0"/>
              </a:rPr>
              <a:t> </a:t>
            </a:r>
            <a:r>
              <a:rPr lang="ru-RU" sz="2800" b="1" u="sng">
                <a:latin typeface="Calibri" pitchFamily="34" charset="0"/>
              </a:rPr>
              <a:t>в вариантах 3 и 4.</a:t>
            </a:r>
          </a:p>
          <a:p>
            <a:endParaRPr lang="ru-RU" sz="2800" b="1" u="sng">
              <a:latin typeface="Calibri" pitchFamily="34" charset="0"/>
            </a:endParaRPr>
          </a:p>
          <a:p>
            <a:r>
              <a:rPr lang="ru-RU" sz="2800" b="1" u="sng">
                <a:latin typeface="Calibri" pitchFamily="34" charset="0"/>
              </a:rPr>
              <a:t> 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650" y="1052513"/>
            <a:ext cx="7056438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Подставили молярную концентрацию вместо числа молекул в единице объема</a:t>
            </a:r>
            <a:r>
              <a:rPr lang="en-US" sz="2400" dirty="0">
                <a:latin typeface="+mn-lt"/>
                <a:cs typeface="+mn-cs"/>
              </a:rPr>
              <a:t>.</a:t>
            </a: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Появление значения </a:t>
            </a:r>
            <a:r>
              <a:rPr lang="en-US" sz="2400" dirty="0" err="1">
                <a:latin typeface="+mn-lt"/>
                <a:cs typeface="+mn-cs"/>
              </a:rPr>
              <a:t>υ</a:t>
            </a:r>
            <a:r>
              <a:rPr lang="en-US" sz="2400" baseline="-25000" dirty="0" err="1">
                <a:latin typeface="+mn-lt"/>
                <a:cs typeface="+mn-cs"/>
              </a:rPr>
              <a:t>e</a:t>
            </a:r>
            <a:r>
              <a:rPr lang="en-US" sz="2400" baseline="-250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неизвестно откуда.</a:t>
            </a:r>
            <a:br>
              <a:rPr lang="ru-RU" sz="2400" dirty="0">
                <a:latin typeface="+mn-lt"/>
                <a:cs typeface="+mn-cs"/>
              </a:rPr>
            </a:b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r>
              <a:rPr lang="ru-RU" sz="2400" dirty="0">
                <a:latin typeface="+mn-lt"/>
                <a:cs typeface="+mn-cs"/>
              </a:rPr>
              <a:t/>
            </a:r>
            <a:br>
              <a:rPr lang="ru-RU" sz="2400" dirty="0">
                <a:latin typeface="+mn-lt"/>
                <a:cs typeface="+mn-cs"/>
              </a:rPr>
            </a:b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solidFill>
                  <a:srgbClr val="FF7C80"/>
                </a:solidFill>
                <a:latin typeface="+mn-lt"/>
                <a:cs typeface="+mn-cs"/>
              </a:rPr>
              <a:t>В ответе число вообще без единиц измерения.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9460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2133600"/>
            <a:ext cx="17287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3860800"/>
            <a:ext cx="16652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183</Words>
  <Application>Microsoft Office PowerPoint</Application>
  <PresentationFormat>Экран (4:3)</PresentationFormat>
  <Paragraphs>31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Calibri</vt:lpstr>
      <vt:lpstr>Arial</vt:lpstr>
      <vt:lpstr>Times New Roman</vt:lpstr>
      <vt:lpstr>Тема Office</vt:lpstr>
      <vt:lpstr>Формула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 Каменева</dc:creator>
  <cp:lastModifiedBy>ника</cp:lastModifiedBy>
  <cp:revision>31</cp:revision>
  <dcterms:created xsi:type="dcterms:W3CDTF">2016-04-19T15:32:06Z</dcterms:created>
  <dcterms:modified xsi:type="dcterms:W3CDTF">2016-05-30T21:43:21Z</dcterms:modified>
</cp:coreProperties>
</file>