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61" r:id="rId4"/>
    <p:sldId id="270" r:id="rId5"/>
    <p:sldId id="260" r:id="rId6"/>
    <p:sldId id="267" r:id="rId7"/>
    <p:sldId id="269" r:id="rId8"/>
    <p:sldId id="264" r:id="rId9"/>
    <p:sldId id="265" r:id="rId10"/>
    <p:sldId id="263" r:id="rId11"/>
    <p:sldId id="266" r:id="rId12"/>
    <p:sldId id="271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B9FB34-405C-402B-BBF0-CFC852241AB4}" type="datetimeFigureOut">
              <a:rPr lang="ru-RU" smtClean="0"/>
              <a:t>25.04.2016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BCF89-9A5B-4BCF-8A2A-D99A4FBF1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153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BCF89-9A5B-4BCF-8A2A-D99A4FBF157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709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EC5F-622B-45C7-9F21-815F9C35C00C}" type="datetime1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482F6-65DE-40D8-AB21-E4959D05FFCF}" type="datetime1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30C9-43BE-4E40-A2C0-3323ABF89499}" type="datetime1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D957-C9D4-4240-AD33-62C7D12B556A}" type="datetime1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EC143-8920-48C5-BB15-8FAD057EFE38}" type="datetime1">
              <a:rPr lang="ru-RU" smtClean="0"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50D9-91E8-4FAB-BD1D-03F140A9F56B}" type="datetime1">
              <a:rPr lang="ru-RU" smtClean="0"/>
              <a:t>25.04.2016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AA543-9451-4927-9D7C-FD0BB13AB564}" type="datetime1">
              <a:rPr lang="ru-RU" smtClean="0"/>
              <a:t>25.04.2016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C1B5-4A28-41EF-AE14-8867826A595A}" type="datetime1">
              <a:rPr lang="ru-RU" smtClean="0"/>
              <a:t>25.04.2016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023ED-1E3D-4987-B248-6C8F923468E4}" type="datetime1">
              <a:rPr lang="ru-RU" smtClean="0"/>
              <a:t>25.04.2016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2F0A-D837-428F-9B11-4F1AC531FF5D}" type="datetime1">
              <a:rPr lang="ru-RU" smtClean="0"/>
              <a:t>25.04.2016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88361-BE07-4E43-8BAF-28564C81AA6E}" type="datetime1">
              <a:rPr lang="ru-RU" smtClean="0"/>
              <a:t>25.04.2016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637EAC8-C5CC-497F-8F0C-934717FC6604}" type="datetime1">
              <a:rPr lang="ru-RU" smtClean="0"/>
              <a:t>25.04.2016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Александр Наумович Фрумкин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066012" cy="1305272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24(12).10.1895 </a:t>
            </a:r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27.05.1976</a:t>
            </a:r>
          </a:p>
          <a:p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r"/>
            <a:r>
              <a:rPr lang="ru-RU" sz="2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211 группа, Кузин С.</a:t>
            </a:r>
            <a:endParaRPr lang="ru-RU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99" r="27621"/>
          <a:stretch/>
        </p:blipFill>
        <p:spPr bwMode="auto">
          <a:xfrm>
            <a:off x="5463852" y="167917"/>
            <a:ext cx="2379564" cy="3420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0800000" flipV="1">
            <a:off x="7524328" y="3212976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27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pPr algn="ctr"/>
            <a:r>
              <a:rPr lang="ru-RU" dirty="0" smtClean="0"/>
              <a:t>Наследие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5472608"/>
          </a:xfrm>
        </p:spPr>
        <p:txBody>
          <a:bodyPr>
            <a:normAutofit/>
          </a:bodyPr>
          <a:lstStyle/>
          <a:p>
            <a:r>
              <a:rPr lang="ru-RU" dirty="0" smtClean="0"/>
              <a:t>Институт физической химии и электрохимии им. А.Н. Фрумкина РАН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pPr marL="114300" indent="0">
              <a:buNone/>
            </a:pPr>
            <a:endParaRPr lang="ru-RU" dirty="0" smtClean="0"/>
          </a:p>
          <a:p>
            <a:r>
              <a:rPr lang="ru-RU" dirty="0" smtClean="0"/>
              <a:t>Мемориальная медаль Фрумкина – учреждена в 2000 году Международным обществом электрохимии совместно с МГУ, </a:t>
            </a:r>
            <a:r>
              <a:rPr lang="ru-RU" dirty="0"/>
              <a:t>Институтом физической химии и электрохимии им. А.Н. Фрумкина </a:t>
            </a:r>
            <a:r>
              <a:rPr lang="ru-RU" dirty="0" smtClean="0"/>
              <a:t>РАН</a:t>
            </a:r>
            <a:endParaRPr lang="ru-RU" dirty="0"/>
          </a:p>
        </p:txBody>
      </p:sp>
      <p:pic>
        <p:nvPicPr>
          <p:cNvPr id="1026" name="Picture 2" descr="E:\Files\II курс\ИстХим\ИФХЭ РА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916832"/>
            <a:ext cx="393395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4139952" y="1916832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004048" y="2101498"/>
            <a:ext cx="2760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Главный корпус ИФХЭ РАН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3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E:\Files\II курс\ИстХим\Фрумкин могил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64713"/>
            <a:ext cx="2100808" cy="3260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7794"/>
            <a:ext cx="7620000" cy="868958"/>
          </a:xfrm>
        </p:spPr>
        <p:txBody>
          <a:bodyPr/>
          <a:lstStyle/>
          <a:p>
            <a:pPr algn="ctr"/>
            <a:r>
              <a:rPr lang="ru-RU" dirty="0" smtClean="0"/>
              <a:t>Наследие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Премия имени Фрумкина – для молодых учёных в области теоретической и прикладной </a:t>
            </a:r>
            <a:r>
              <a:rPr lang="ru-RU" dirty="0" smtClean="0"/>
              <a:t>электрохимии (с 1997)</a:t>
            </a:r>
            <a:endParaRPr lang="ru-RU" dirty="0" smtClean="0"/>
          </a:p>
          <a:p>
            <a:r>
              <a:rPr lang="ru-RU" dirty="0" smtClean="0"/>
              <a:t>Мемориальный кабинет академика А.Н. </a:t>
            </a:r>
            <a:r>
              <a:rPr lang="ru-RU" dirty="0" smtClean="0"/>
              <a:t>Фрумкина</a:t>
            </a:r>
          </a:p>
          <a:p>
            <a:r>
              <a:rPr lang="ru-RU" dirty="0" smtClean="0"/>
              <a:t>Ежегодные </a:t>
            </a:r>
            <a:r>
              <a:rPr lang="ru-RU" dirty="0" err="1" smtClean="0"/>
              <a:t>Фрумкинские</a:t>
            </a:r>
            <a:r>
              <a:rPr lang="ru-RU" dirty="0" smtClean="0"/>
              <a:t> чтения (с 1977)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755576" y="6156012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059832" y="5589240"/>
            <a:ext cx="3709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Памятник на могиле А.Н. Фрумкина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8413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pic>
        <p:nvPicPr>
          <p:cNvPr id="7170" name="Picture 2" descr="E:\Files\II курс\ИстХим\Фрумкин-Пикасс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2381250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E:\Files\II курс\ИстХим\Фрумкин-Гоген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556792"/>
            <a:ext cx="2897088" cy="324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3568" y="5157192"/>
            <a:ext cx="7266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Портреты А.Н. Фрумкина, выполненные его коллегами в разных стилях.</a:t>
            </a:r>
          </a:p>
          <a:p>
            <a:pPr algn="ctr"/>
            <a:r>
              <a:rPr lang="ru-RU" dirty="0" smtClean="0"/>
              <a:t>Слева – в стиле Пикассо, справа – в стиле Гогена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2339752" y="1340768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 rot="10800000" flipV="1">
            <a:off x="7452320" y="1556792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209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8460432" cy="5472608"/>
          </a:xfrm>
        </p:spPr>
        <p:txBody>
          <a:bodyPr>
            <a:normAutofit fontScale="77500" lnSpcReduction="20000"/>
          </a:bodyPr>
          <a:lstStyle/>
          <a:p>
            <a:r>
              <a:rPr lang="ru-RU" sz="2300" dirty="0"/>
              <a:t>Александр Наумович Фрумкин. Очерки, воспоминания. Материалы</a:t>
            </a:r>
            <a:r>
              <a:rPr lang="ru-RU" sz="2300" b="1" dirty="0"/>
              <a:t> </a:t>
            </a:r>
            <a:r>
              <a:rPr lang="ru-RU" sz="2300" dirty="0"/>
              <a:t>Серия : Ученые СССР. Очерки, воспоминания, материалы. АН СССР. М Наука 1989г. 432с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Фрумкин А.Н. </a:t>
            </a:r>
            <a:r>
              <a:rPr lang="en-US" sz="2300" dirty="0" smtClean="0"/>
              <a:t>[</a:t>
            </a:r>
            <a:r>
              <a:rPr lang="ru-RU" sz="2300" dirty="0" smtClean="0"/>
              <a:t>электронный ресурс</a:t>
            </a:r>
            <a:r>
              <a:rPr lang="en-US" sz="2300" dirty="0" smtClean="0"/>
              <a:t>]</a:t>
            </a:r>
            <a:r>
              <a:rPr lang="ru-RU" sz="2300" dirty="0" smtClean="0"/>
              <a:t> // Википедия, свободная энциклопедия. Режим доступа: </a:t>
            </a:r>
            <a:r>
              <a:rPr lang="en-US" sz="2300" dirty="0" smtClean="0"/>
              <a:t>ru.wikipedia.org/wiki/</a:t>
            </a:r>
            <a:r>
              <a:rPr lang="ru-RU" sz="2300" dirty="0"/>
              <a:t>Фрумкин,_</a:t>
            </a:r>
            <a:r>
              <a:rPr lang="ru-RU" sz="2300" dirty="0" err="1" smtClean="0"/>
              <a:t>Александр_Наумович</a:t>
            </a:r>
            <a:endParaRPr lang="ru-RU" sz="2300" dirty="0" smtClean="0"/>
          </a:p>
          <a:p>
            <a:r>
              <a:rPr lang="ru-RU" sz="2300" dirty="0" smtClean="0"/>
              <a:t>Фрумкин А.Н. </a:t>
            </a:r>
            <a:r>
              <a:rPr lang="en-US" sz="2300" dirty="0" smtClean="0"/>
              <a:t>[</a:t>
            </a:r>
            <a:r>
              <a:rPr lang="ru-RU" sz="2300" dirty="0" smtClean="0"/>
              <a:t>Электронный ресурс</a:t>
            </a:r>
            <a:r>
              <a:rPr lang="en-US" sz="2300" dirty="0" smtClean="0"/>
              <a:t>] // </a:t>
            </a:r>
            <a:r>
              <a:rPr lang="ru-RU" sz="2300" dirty="0" smtClean="0"/>
              <a:t>Сайт химического факультета МГУ. Режим доступа: </a:t>
            </a:r>
            <a:r>
              <a:rPr lang="en-US" sz="2300" dirty="0" smtClean="0"/>
              <a:t>www.chem.msu.ru/rus/history/acad/frumkin.html</a:t>
            </a:r>
            <a:endParaRPr lang="ru-RU" sz="2300" dirty="0" smtClean="0"/>
          </a:p>
          <a:p>
            <a:r>
              <a:rPr lang="ru-RU" sz="2300" dirty="0" smtClean="0"/>
              <a:t>Фрумкин А.Н. </a:t>
            </a:r>
            <a:r>
              <a:rPr lang="en-US" sz="2300" dirty="0" smtClean="0"/>
              <a:t>[</a:t>
            </a:r>
            <a:r>
              <a:rPr lang="ru-RU" sz="2300" dirty="0" smtClean="0"/>
              <a:t>электронный ресурс</a:t>
            </a:r>
            <a:r>
              <a:rPr lang="en-US" sz="2300" dirty="0" smtClean="0"/>
              <a:t>]</a:t>
            </a:r>
            <a:r>
              <a:rPr lang="ru-RU" sz="2300" dirty="0" smtClean="0"/>
              <a:t> //</a:t>
            </a:r>
            <a:r>
              <a:rPr lang="ru-RU" sz="2300" dirty="0"/>
              <a:t> </a:t>
            </a:r>
            <a:r>
              <a:rPr lang="ru-RU" sz="2300" dirty="0" smtClean="0"/>
              <a:t>Сайт кафедры электрохимии ХФ МГУ. Режим доступа: </a:t>
            </a:r>
            <a:r>
              <a:rPr lang="en-US" sz="2300" dirty="0" smtClean="0"/>
              <a:t>www.elch.chem.msu.ru/rus/frumkin.htm</a:t>
            </a:r>
            <a:endParaRPr lang="ru-RU" sz="2300" dirty="0" smtClean="0"/>
          </a:p>
          <a:p>
            <a:r>
              <a:rPr lang="ru-RU" sz="2300" dirty="0" smtClean="0"/>
              <a:t>Картинки</a:t>
            </a:r>
          </a:p>
          <a:p>
            <a:r>
              <a:rPr lang="ru-RU" sz="2300" dirty="0" smtClean="0"/>
              <a:t>1,4</a:t>
            </a:r>
            <a:r>
              <a:rPr lang="ru-RU" sz="2300" dirty="0"/>
              <a:t>: Александр Наумович Фрумкин. Очерки, воспоминания. Материалы</a:t>
            </a:r>
            <a:r>
              <a:rPr lang="ru-RU" sz="2300" b="1" dirty="0"/>
              <a:t> </a:t>
            </a:r>
            <a:r>
              <a:rPr lang="ru-RU" sz="2300" dirty="0"/>
              <a:t>Серия : Ученые СССР. Очерки, воспоминания, материалы. АН СССР. М Наука 1989г. 432с</a:t>
            </a:r>
            <a:r>
              <a:rPr lang="ru-RU" sz="2300" dirty="0" smtClean="0"/>
              <a:t>.</a:t>
            </a:r>
          </a:p>
          <a:p>
            <a:r>
              <a:rPr lang="ru-RU" sz="2300" dirty="0" smtClean="0"/>
              <a:t>5: Вера </a:t>
            </a:r>
            <a:r>
              <a:rPr lang="ru-RU" sz="2300" dirty="0" err="1" smtClean="0"/>
              <a:t>Инбер</a:t>
            </a:r>
            <a:r>
              <a:rPr lang="ru-RU" sz="2300" dirty="0" smtClean="0"/>
              <a:t> // </a:t>
            </a:r>
            <a:r>
              <a:rPr lang="ru-RU" sz="2300" dirty="0"/>
              <a:t>Википедия, свободная энциклопедия. Режим доступа: </a:t>
            </a:r>
            <a:r>
              <a:rPr lang="en-US" sz="2300" dirty="0" smtClean="0"/>
              <a:t>ru.wikipedia.org/wiki/</a:t>
            </a:r>
            <a:r>
              <a:rPr lang="ru-RU" sz="2300" dirty="0" err="1"/>
              <a:t>Инбер</a:t>
            </a:r>
            <a:r>
              <a:rPr lang="ru-RU" sz="2300" dirty="0"/>
              <a:t>,_</a:t>
            </a:r>
            <a:r>
              <a:rPr lang="ru-RU" sz="2300" dirty="0" err="1" smtClean="0"/>
              <a:t>Вера_Михайловна</a:t>
            </a:r>
            <a:endParaRPr lang="ru-RU" sz="2300" dirty="0" smtClean="0"/>
          </a:p>
          <a:p>
            <a:r>
              <a:rPr lang="ru-RU" sz="2300" dirty="0" smtClean="0"/>
              <a:t>6,11: Сайт ИФХЭ РАН. Режим доступа: </a:t>
            </a:r>
            <a:r>
              <a:rPr lang="en-US" sz="2300" dirty="0" smtClean="0"/>
              <a:t>www.phyche.ac.ru</a:t>
            </a:r>
            <a:r>
              <a:rPr lang="en-US" sz="2300" dirty="0"/>
              <a:t>/</a:t>
            </a:r>
            <a:endParaRPr lang="en-US" sz="2300" dirty="0" smtClean="0"/>
          </a:p>
          <a:p>
            <a:r>
              <a:rPr lang="ru-RU" sz="2300" dirty="0" smtClean="0"/>
              <a:t>2,3,7,8,10: </a:t>
            </a:r>
            <a:r>
              <a:rPr lang="en-US" sz="2300" dirty="0" smtClean="0"/>
              <a:t>www.google.ru/imghp</a:t>
            </a:r>
            <a:endParaRPr lang="ru-RU" sz="2300" dirty="0" smtClean="0"/>
          </a:p>
          <a:p>
            <a:r>
              <a:rPr lang="ru-RU" sz="2300" dirty="0" smtClean="0"/>
              <a:t>9: </a:t>
            </a:r>
            <a:r>
              <a:rPr lang="ru-RU" sz="2300" dirty="0"/>
              <a:t>Фрумкин А.Н. </a:t>
            </a:r>
            <a:r>
              <a:rPr lang="en-US" sz="2300" dirty="0"/>
              <a:t>[</a:t>
            </a:r>
            <a:r>
              <a:rPr lang="ru-RU" sz="2300" dirty="0"/>
              <a:t>Электронный ресурс</a:t>
            </a:r>
            <a:r>
              <a:rPr lang="en-US" sz="2300" dirty="0"/>
              <a:t>] // </a:t>
            </a:r>
            <a:r>
              <a:rPr lang="ru-RU" sz="2300" dirty="0"/>
              <a:t>Сайт химического факультета МГУ. Режим доступа: </a:t>
            </a:r>
            <a:r>
              <a:rPr lang="en-US" sz="2300" dirty="0" smtClean="0"/>
              <a:t>www.chem.msu.ru/rus/history/acad/frumkin.html</a:t>
            </a:r>
          </a:p>
          <a:p>
            <a:r>
              <a:rPr lang="en-US" sz="2300" dirty="0" smtClean="0"/>
              <a:t>1</a:t>
            </a:r>
            <a:r>
              <a:rPr lang="ru-RU" sz="2300" dirty="0" smtClean="0"/>
              <a:t>2</a:t>
            </a:r>
            <a:r>
              <a:rPr lang="en-US" sz="2300" dirty="0" smtClean="0"/>
              <a:t>-14: </a:t>
            </a:r>
            <a:r>
              <a:rPr lang="ru-RU" sz="2300" dirty="0"/>
              <a:t>Фрумкин А.Н. </a:t>
            </a:r>
            <a:r>
              <a:rPr lang="en-US" sz="2300" dirty="0"/>
              <a:t>[</a:t>
            </a:r>
            <a:r>
              <a:rPr lang="ru-RU" sz="2300" dirty="0"/>
              <a:t>электронный ресурс</a:t>
            </a:r>
            <a:r>
              <a:rPr lang="en-US" sz="2300" dirty="0"/>
              <a:t>]</a:t>
            </a:r>
            <a:r>
              <a:rPr lang="ru-RU" sz="2300" dirty="0"/>
              <a:t> // Сайт кафедры электрохимии ХФ МГУ. Режим доступа: </a:t>
            </a:r>
            <a:r>
              <a:rPr lang="en-US" sz="2300" dirty="0"/>
              <a:t>www.elch.chem.msu.ru/rus/frumkin.htm</a:t>
            </a:r>
            <a:endParaRPr lang="ru-RU" sz="23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87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Основные этапы жизни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1920-1922 являлся профессором </a:t>
            </a:r>
            <a:r>
              <a:rPr lang="ru-RU" dirty="0"/>
              <a:t>Института народного образования Высшей школы в Одессе</a:t>
            </a:r>
            <a:endParaRPr lang="ru-RU" dirty="0" smtClean="0"/>
          </a:p>
          <a:p>
            <a:r>
              <a:rPr lang="ru-RU" dirty="0" smtClean="0"/>
              <a:t>1930-1933 </a:t>
            </a:r>
            <a:r>
              <a:rPr lang="ru-RU" dirty="0"/>
              <a:t>возглавлял лабораторию технической </a:t>
            </a:r>
            <a:r>
              <a:rPr lang="ru-RU" dirty="0" smtClean="0"/>
              <a:t>электрохимии кафедры физической химии</a:t>
            </a:r>
            <a:endParaRPr lang="ru-RU" dirty="0" smtClean="0"/>
          </a:p>
          <a:p>
            <a:r>
              <a:rPr lang="ru-RU" dirty="0" smtClean="0"/>
              <a:t>1932 избран академиком АН СССР</a:t>
            </a:r>
            <a:endParaRPr lang="ru-RU" dirty="0"/>
          </a:p>
          <a:p>
            <a:r>
              <a:rPr lang="ru-RU" dirty="0"/>
              <a:t>1933-1976 заведовал кафедрой </a:t>
            </a:r>
            <a:endParaRPr lang="ru-RU" dirty="0" smtClean="0"/>
          </a:p>
          <a:p>
            <a:pPr marL="11430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smtClean="0"/>
              <a:t>электрохимии</a:t>
            </a:r>
          </a:p>
          <a:p>
            <a:r>
              <a:rPr lang="ru-RU" dirty="0" smtClean="0"/>
              <a:t>1958 основал институт электрохимии </a:t>
            </a:r>
          </a:p>
          <a:p>
            <a:pPr marL="114300" indent="0">
              <a:buNone/>
            </a:pPr>
            <a:r>
              <a:rPr lang="ru-RU" dirty="0"/>
              <a:t> </a:t>
            </a:r>
            <a:r>
              <a:rPr lang="ru-RU" dirty="0" smtClean="0"/>
              <a:t>   АН СССР</a:t>
            </a:r>
          </a:p>
          <a:p>
            <a:r>
              <a:rPr lang="ru-RU" dirty="0" smtClean="0"/>
              <a:t>1961 </a:t>
            </a:r>
            <a:r>
              <a:rPr lang="ru-RU" dirty="0"/>
              <a:t>назначен председателем </a:t>
            </a:r>
            <a:endParaRPr lang="ru-RU" dirty="0" smtClean="0"/>
          </a:p>
          <a:p>
            <a:pPr marL="114300" indent="0">
              <a:buNone/>
            </a:pPr>
            <a:r>
              <a:rPr lang="ru-RU" dirty="0" smtClean="0"/>
              <a:t>    Междуведомственной </a:t>
            </a:r>
            <a:r>
              <a:rPr lang="ru-RU" dirty="0"/>
              <a:t>комиссии </a:t>
            </a:r>
            <a:endParaRPr lang="ru-RU" dirty="0" smtClean="0"/>
          </a:p>
          <a:p>
            <a:pPr marL="114300" indent="0">
              <a:buNone/>
            </a:pPr>
            <a:r>
              <a:rPr lang="ru-RU" dirty="0"/>
              <a:t> </a:t>
            </a:r>
            <a:r>
              <a:rPr lang="ru-RU" dirty="0" smtClean="0"/>
              <a:t>   по </a:t>
            </a:r>
            <a:r>
              <a:rPr lang="ru-RU" dirty="0"/>
              <a:t>топливным элементам </a:t>
            </a:r>
            <a:r>
              <a:rPr lang="ru-RU" dirty="0" smtClean="0"/>
              <a:t>АН </a:t>
            </a:r>
            <a:r>
              <a:rPr lang="ru-RU" dirty="0"/>
              <a:t>СССР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pic>
        <p:nvPicPr>
          <p:cNvPr id="6146" name="Picture 2" descr="E:\Files\II курс\ИстХим\Фрумкин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135" y="3036524"/>
            <a:ext cx="2506885" cy="362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0800000" flipV="1">
            <a:off x="8100392" y="3068960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73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188640"/>
            <a:ext cx="7756263" cy="1054250"/>
          </a:xfrm>
        </p:spPr>
        <p:txBody>
          <a:bodyPr/>
          <a:lstStyle/>
          <a:p>
            <a:pPr algn="ctr"/>
            <a:r>
              <a:rPr lang="ru-RU" dirty="0" smtClean="0"/>
              <a:t>Детство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12168"/>
            <a:ext cx="4038600" cy="1828800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dirty="0" smtClean="0"/>
              <a:t>Отец: Наум Ефимович Фрумкин (1857-1934)  страховой агент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12168"/>
            <a:ext cx="4038600" cy="1756792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dirty="0" smtClean="0"/>
              <a:t>Мать: Маргарита Львовна Фрумкина (1863-1949) домохозяйка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3212976"/>
            <a:ext cx="6605334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dirty="0" smtClean="0"/>
              <a:t>Родился в Кишинёве в </a:t>
            </a:r>
            <a:r>
              <a:rPr lang="ru-RU" sz="2600" dirty="0" smtClean="0"/>
              <a:t>1895</a:t>
            </a:r>
          </a:p>
          <a:p>
            <a:r>
              <a:rPr lang="ru-RU" sz="2600" dirty="0" smtClean="0"/>
              <a:t>Окончил гимназию св. Павла в Одессе в 1912</a:t>
            </a:r>
            <a:endParaRPr lang="ru-RU" sz="2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pic>
        <p:nvPicPr>
          <p:cNvPr id="4098" name="Picture 2" descr="E:\Files\II курс\ИстХим\гимназ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057650"/>
            <a:ext cx="4762500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 rot="10800000" flipV="1">
            <a:off x="8028384" y="4139787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71600" y="5013176"/>
            <a:ext cx="2614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Старое здание гимназии</a:t>
            </a:r>
          </a:p>
          <a:p>
            <a:pPr algn="ctr"/>
            <a:r>
              <a:rPr lang="ru-RU" dirty="0" smtClean="0"/>
              <a:t>св. Павла в Одессе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493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4800600"/>
          </a:xfrm>
        </p:spPr>
        <p:txBody>
          <a:bodyPr/>
          <a:lstStyle/>
          <a:p>
            <a:r>
              <a:rPr lang="ru-RU" dirty="0" smtClean="0"/>
              <a:t>В Бернском университете (Страсбург) работал в лаборатории </a:t>
            </a:r>
            <a:r>
              <a:rPr lang="ru-RU" dirty="0" err="1" smtClean="0"/>
              <a:t>Кольшуттера</a:t>
            </a:r>
            <a:r>
              <a:rPr lang="ru-RU" dirty="0" smtClean="0"/>
              <a:t>. Первые 2 работы – по оксидации фосфора – опубликованы в 1914</a:t>
            </a:r>
          </a:p>
          <a:p>
            <a:r>
              <a:rPr lang="ru-RU" dirty="0" smtClean="0"/>
              <a:t>Вернулся и окончил физико-математический факультет Новороссийского университета (1915)</a:t>
            </a:r>
            <a:endParaRPr lang="ru-RU" dirty="0"/>
          </a:p>
          <a:p>
            <a:r>
              <a:rPr lang="ru-RU" dirty="0" smtClean="0"/>
              <a:t>Работал лаборантом на сталепрокатном заводе, где и увлёкся электрохимией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88490" y="188640"/>
            <a:ext cx="7756263" cy="1054250"/>
          </a:xfrm>
        </p:spPr>
        <p:txBody>
          <a:bodyPr/>
          <a:lstStyle/>
          <a:p>
            <a:pPr algn="ctr"/>
            <a:r>
              <a:rPr lang="ru-RU" dirty="0" smtClean="0"/>
              <a:t>Юность</a:t>
            </a:r>
            <a:endParaRPr lang="ru-RU" dirty="0"/>
          </a:p>
        </p:txBody>
      </p:sp>
      <p:pic>
        <p:nvPicPr>
          <p:cNvPr id="5123" name="Picture 3" descr="E:\Files\II курс\ИстХим\Фото Фрумкин, Фрост\Фрумкин\DSC008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620468" y="4028599"/>
            <a:ext cx="3068958" cy="2301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 rot="10800000" flipV="1">
            <a:off x="7020272" y="3645024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9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273" y="116632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Личная жизнь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6273" y="1052736"/>
            <a:ext cx="4040188" cy="432048"/>
          </a:xfrm>
        </p:spPr>
        <p:txBody>
          <a:bodyPr/>
          <a:lstStyle/>
          <a:p>
            <a:r>
              <a:rPr lang="ru-RU" dirty="0" smtClean="0"/>
              <a:t>Первая жена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4397" y="4725490"/>
            <a:ext cx="4040188" cy="96897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Русская поэтесса Вера </a:t>
            </a:r>
            <a:r>
              <a:rPr lang="ru-RU" dirty="0" err="1" smtClean="0"/>
              <a:t>Инбер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(</a:t>
            </a:r>
            <a:r>
              <a:rPr lang="ru-RU" dirty="0" smtClean="0"/>
              <a:t>1890–1972)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03340" y="1124744"/>
            <a:ext cx="4041775" cy="423738"/>
          </a:xfrm>
        </p:spPr>
        <p:txBody>
          <a:bodyPr/>
          <a:lstStyle/>
          <a:p>
            <a:r>
              <a:rPr lang="ru-RU" dirty="0" smtClean="0"/>
              <a:t>Вторая жена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56792"/>
            <a:ext cx="3887415" cy="9689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 smtClean="0"/>
              <a:t>Русский химик Амалия </a:t>
            </a:r>
            <a:r>
              <a:rPr lang="ru-RU" sz="2200" dirty="0" smtClean="0"/>
              <a:t>Давидовна Обручева (</a:t>
            </a:r>
            <a:r>
              <a:rPr lang="ru-RU" sz="2200" dirty="0" smtClean="0"/>
              <a:t>1894–1968)</a:t>
            </a:r>
            <a:endParaRPr lang="ru-RU" sz="2200" dirty="0"/>
          </a:p>
        </p:txBody>
      </p:sp>
      <p:pic>
        <p:nvPicPr>
          <p:cNvPr id="7" name="Picture 6" descr="Vera Inber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273" y="1556792"/>
            <a:ext cx="3936437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sp>
        <p:nvSpPr>
          <p:cNvPr id="10" name="Текст 4"/>
          <p:cNvSpPr txBox="1">
            <a:spLocks/>
          </p:cNvSpPr>
          <p:nvPr/>
        </p:nvSpPr>
        <p:spPr>
          <a:xfrm>
            <a:off x="4741173" y="2564427"/>
            <a:ext cx="4041775" cy="42373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Третья жена</a:t>
            </a:r>
            <a:endParaRPr lang="ru-RU" dirty="0"/>
          </a:p>
        </p:txBody>
      </p:sp>
      <p:sp>
        <p:nvSpPr>
          <p:cNvPr id="11" name="Объект 5"/>
          <p:cNvSpPr txBox="1">
            <a:spLocks/>
          </p:cNvSpPr>
          <p:nvPr/>
        </p:nvSpPr>
        <p:spPr>
          <a:xfrm>
            <a:off x="4660782" y="2988165"/>
            <a:ext cx="3871658" cy="10168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Профессор ХФ МГУ Эмилия </a:t>
            </a:r>
            <a:r>
              <a:rPr lang="ru-RU" dirty="0" err="1" smtClean="0"/>
              <a:t>Геогриевна</a:t>
            </a:r>
            <a:r>
              <a:rPr lang="ru-RU" dirty="0" smtClean="0"/>
              <a:t> </a:t>
            </a:r>
            <a:r>
              <a:rPr lang="ru-RU" dirty="0" err="1" smtClean="0"/>
              <a:t>Перевалова</a:t>
            </a:r>
            <a:r>
              <a:rPr lang="ru-RU" dirty="0" smtClean="0"/>
              <a:t>-Фрумкина  (1922-2012)</a:t>
            </a:r>
            <a:endParaRPr lang="ru-RU" dirty="0"/>
          </a:p>
        </p:txBody>
      </p:sp>
      <p:pic>
        <p:nvPicPr>
          <p:cNvPr id="1026" name="Picture 2" descr="E:\Files\II курс\ИстХим\ЭГ Перевалова-Фрумкин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05064"/>
            <a:ext cx="2857500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Прямая со стрелкой 12"/>
          <p:cNvCxnSpPr/>
          <p:nvPr/>
        </p:nvCxnSpPr>
        <p:spPr>
          <a:xfrm flipH="1">
            <a:off x="7861548" y="4221088"/>
            <a:ext cx="382860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0800000" flipV="1">
            <a:off x="4067944" y="1628800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 rot="10800000" flipV="1">
            <a:off x="5076056" y="4067780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17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pPr algn="ctr"/>
            <a:r>
              <a:rPr lang="ru-RU" dirty="0" smtClean="0"/>
              <a:t>Вклад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7992888" cy="5060032"/>
          </a:xfrm>
        </p:spPr>
        <p:txBody>
          <a:bodyPr/>
          <a:lstStyle/>
          <a:p>
            <a:pPr algn="just"/>
            <a:r>
              <a:rPr lang="ru-RU" dirty="0"/>
              <a:t>В 1919 г. Фрумкин вывел на основе термодинамики Гиббса и экспериментально проверил основное уравнение </a:t>
            </a:r>
            <a:r>
              <a:rPr lang="ru-RU" dirty="0" err="1"/>
              <a:t>электрокапиллярности</a:t>
            </a:r>
            <a:endParaRPr lang="ru-RU" dirty="0" smtClean="0"/>
          </a:p>
          <a:p>
            <a:pPr algn="just"/>
            <a:r>
              <a:rPr lang="ru-RU" dirty="0" smtClean="0"/>
              <a:t>Установил </a:t>
            </a:r>
            <a:r>
              <a:rPr lang="ru-RU" dirty="0"/>
              <a:t>фундаментальную связь между строением двойного электрического слоя и скоростью электрохимической реакции (теория замедленного разряда</a:t>
            </a:r>
            <a:r>
              <a:rPr lang="ru-RU" dirty="0" smtClean="0"/>
              <a:t>)</a:t>
            </a:r>
            <a:r>
              <a:rPr lang="en-US" dirty="0" smtClean="0"/>
              <a:t> (1932)</a:t>
            </a:r>
          </a:p>
          <a:p>
            <a:pPr algn="just"/>
            <a:r>
              <a:rPr lang="ru-RU" dirty="0" smtClean="0"/>
              <a:t>Ввёл </a:t>
            </a:r>
            <a:r>
              <a:rPr lang="ru-RU" dirty="0"/>
              <a:t>представление о потенциалах </a:t>
            </a:r>
            <a:endParaRPr lang="ru-RU" dirty="0" smtClean="0"/>
          </a:p>
          <a:p>
            <a:pPr marL="114300" indent="0" algn="just">
              <a:buNone/>
            </a:pPr>
            <a:r>
              <a:rPr lang="ru-RU" dirty="0" smtClean="0"/>
              <a:t>    нулевого </a:t>
            </a:r>
            <a:r>
              <a:rPr lang="ru-RU" dirty="0"/>
              <a:t>заряда как о </a:t>
            </a:r>
            <a:endParaRPr lang="ru-RU" dirty="0"/>
          </a:p>
          <a:p>
            <a:pPr marL="114300" indent="0" algn="just">
              <a:buNone/>
            </a:pPr>
            <a:r>
              <a:rPr lang="ru-RU" dirty="0" smtClean="0"/>
              <a:t>    важнейшей </a:t>
            </a:r>
            <a:r>
              <a:rPr lang="ru-RU" dirty="0"/>
              <a:t>характеристике </a:t>
            </a:r>
            <a:endParaRPr lang="ru-RU" dirty="0" smtClean="0"/>
          </a:p>
          <a:p>
            <a:pPr marL="114300" indent="0" algn="just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smtClean="0"/>
              <a:t>металлических </a:t>
            </a:r>
            <a:r>
              <a:rPr lang="ru-RU" dirty="0"/>
              <a:t>электродов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pic>
        <p:nvPicPr>
          <p:cNvPr id="2050" name="Picture 2" descr="E:\Files\II курс\ИстХим\Кинетика электродных процессов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245" y="3501008"/>
            <a:ext cx="2059136" cy="323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0800000" flipV="1">
            <a:off x="7524328" y="6300027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10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/>
          <a:lstStyle/>
          <a:p>
            <a:r>
              <a:rPr lang="ru-RU" dirty="0" smtClean="0"/>
              <a:t>Основал и возглавил кафедру электрохимии ХФ МГУ, которой заведовал до конца жизни (1976)</a:t>
            </a:r>
          </a:p>
          <a:p>
            <a:r>
              <a:rPr lang="ru-RU" dirty="0" smtClean="0"/>
              <a:t>Основал журнал «Электрохимия» (1965)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922114"/>
          </a:xfrm>
        </p:spPr>
        <p:txBody>
          <a:bodyPr/>
          <a:lstStyle/>
          <a:p>
            <a:pPr algn="ctr"/>
            <a:r>
              <a:rPr lang="ru-RU" dirty="0" smtClean="0"/>
              <a:t>Вклад</a:t>
            </a:r>
            <a:endParaRPr lang="ru-RU" dirty="0"/>
          </a:p>
        </p:txBody>
      </p:sp>
      <p:pic>
        <p:nvPicPr>
          <p:cNvPr id="3074" name="Picture 2" descr="E:\Files\II курс\ИстХим\журнал электрохим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492896"/>
            <a:ext cx="3223376" cy="4221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rot="10800000" flipV="1">
            <a:off x="7380312" y="6300027"/>
            <a:ext cx="2880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489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Награды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800600"/>
          </a:xfrm>
        </p:spPr>
        <p:txBody>
          <a:bodyPr/>
          <a:lstStyle/>
          <a:p>
            <a:r>
              <a:rPr lang="ru-RU" dirty="0" smtClean="0"/>
              <a:t>1965 – приказом – Герой Социалистического Труда</a:t>
            </a:r>
          </a:p>
          <a:p>
            <a:r>
              <a:rPr lang="ru-RU" dirty="0" smtClean="0"/>
              <a:t>3 ордена Ленина (1945, 1965, 1975)</a:t>
            </a:r>
          </a:p>
          <a:p>
            <a:r>
              <a:rPr lang="ru-RU" dirty="0" smtClean="0"/>
              <a:t>3 ордена Трудового Красного Знамени (1943, 1945 1949)</a:t>
            </a:r>
          </a:p>
          <a:p>
            <a:r>
              <a:rPr lang="ru-RU" dirty="0" smtClean="0"/>
              <a:t>Орден Кирилла и </a:t>
            </a:r>
            <a:r>
              <a:rPr lang="ru-RU" dirty="0" err="1" smtClean="0"/>
              <a:t>Мефодия</a:t>
            </a:r>
            <a:r>
              <a:rPr lang="ru-RU" dirty="0" smtClean="0"/>
              <a:t> 1-ой степени (Болгария, 1969)</a:t>
            </a:r>
          </a:p>
          <a:p>
            <a:r>
              <a:rPr lang="ru-RU" dirty="0" smtClean="0"/>
              <a:t>3 Сталинские премии (1941, 1949, 1952)</a:t>
            </a:r>
          </a:p>
          <a:p>
            <a:r>
              <a:rPr lang="ru-RU" dirty="0" smtClean="0"/>
              <a:t>Премия имени В.И. Ленина (1931)</a:t>
            </a:r>
          </a:p>
          <a:p>
            <a:r>
              <a:rPr lang="ru-RU" dirty="0" smtClean="0"/>
              <a:t>Премия имени А.Н. Баха (1955)</a:t>
            </a:r>
          </a:p>
          <a:p>
            <a:r>
              <a:rPr lang="ru-RU" dirty="0" smtClean="0"/>
              <a:t>Заслуженный деятель науки и техники </a:t>
            </a:r>
            <a:endParaRPr lang="ru-RU" dirty="0" smtClean="0"/>
          </a:p>
          <a:p>
            <a:pPr marL="11430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smtClean="0"/>
              <a:t>РСФСР </a:t>
            </a:r>
            <a:r>
              <a:rPr lang="ru-RU" dirty="0" smtClean="0"/>
              <a:t>(1961)</a:t>
            </a:r>
          </a:p>
          <a:p>
            <a:r>
              <a:rPr lang="ru-RU" dirty="0" smtClean="0"/>
              <a:t>Палладиевая медаль Американского </a:t>
            </a:r>
            <a:endParaRPr lang="ru-RU" dirty="0" smtClean="0"/>
          </a:p>
          <a:p>
            <a:pPr marL="11430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smtClean="0"/>
              <a:t>электрохимического сообщества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pic>
        <p:nvPicPr>
          <p:cNvPr id="6" name="Picture 2" descr="E:\Files\II курс\ИстХим\Фрумкин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501008"/>
            <a:ext cx="1993900" cy="322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 rot="10800000" flipV="1">
            <a:off x="6300193" y="6372035"/>
            <a:ext cx="25202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954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Положение в научном мире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ru-RU" dirty="0" smtClean="0"/>
              <a:t>Иностранный член Академий наук:</a:t>
            </a:r>
          </a:p>
          <a:p>
            <a:pPr marL="114300" indent="0">
              <a:buNone/>
            </a:pPr>
            <a:r>
              <a:rPr lang="en-US" dirty="0" smtClean="0"/>
              <a:t>- </a:t>
            </a:r>
            <a:r>
              <a:rPr lang="ru-RU" dirty="0" smtClean="0"/>
              <a:t>Польши (1956)</a:t>
            </a:r>
          </a:p>
          <a:p>
            <a:pPr marL="114300" indent="0">
              <a:buNone/>
            </a:pPr>
            <a:r>
              <a:rPr lang="en-US" dirty="0" smtClean="0"/>
              <a:t>- </a:t>
            </a:r>
            <a:r>
              <a:rPr lang="ru-RU" dirty="0" smtClean="0"/>
              <a:t>ГДР (1956)</a:t>
            </a:r>
          </a:p>
          <a:p>
            <a:pPr marL="114300" indent="0">
              <a:buNone/>
            </a:pPr>
            <a:r>
              <a:rPr lang="en-US" dirty="0" smtClean="0"/>
              <a:t>- </a:t>
            </a:r>
            <a:r>
              <a:rPr lang="ru-RU" dirty="0" smtClean="0"/>
              <a:t>Болгарии (1958)</a:t>
            </a:r>
          </a:p>
          <a:p>
            <a:pPr marL="114300" indent="0">
              <a:buNone/>
            </a:pPr>
            <a:r>
              <a:rPr lang="en-US" dirty="0" smtClean="0"/>
              <a:t>- </a:t>
            </a:r>
            <a:r>
              <a:rPr lang="ru-RU" dirty="0" smtClean="0"/>
              <a:t>Нидерландов (1965)</a:t>
            </a:r>
          </a:p>
          <a:p>
            <a:pPr marL="114300" indent="0">
              <a:buNone/>
            </a:pPr>
            <a:r>
              <a:rPr lang="en-US" dirty="0" smtClean="0"/>
              <a:t>- </a:t>
            </a:r>
            <a:r>
              <a:rPr lang="ru-RU" dirty="0" smtClean="0"/>
              <a:t>Индии (1965)</a:t>
            </a:r>
          </a:p>
          <a:p>
            <a:pPr marL="114300" indent="0">
              <a:buNone/>
            </a:pPr>
            <a:r>
              <a:rPr lang="en-US" dirty="0" smtClean="0"/>
              <a:t>- </a:t>
            </a:r>
            <a:r>
              <a:rPr lang="ru-RU" dirty="0" smtClean="0"/>
              <a:t>Венгрии (1967)</a:t>
            </a:r>
          </a:p>
          <a:p>
            <a:pPr marL="114300" indent="0">
              <a:buNone/>
            </a:pPr>
            <a:r>
              <a:rPr lang="en-US" dirty="0" smtClean="0"/>
              <a:t>- </a:t>
            </a:r>
            <a:r>
              <a:rPr lang="ru-RU" dirty="0" smtClean="0"/>
              <a:t>США (1969)</a:t>
            </a:r>
          </a:p>
          <a:p>
            <a:r>
              <a:rPr lang="ru-RU" dirty="0" smtClean="0"/>
              <a:t>Почетный член Немецкой </a:t>
            </a:r>
            <a:r>
              <a:rPr lang="ru-RU" dirty="0" smtClean="0"/>
              <a:t>Академии </a:t>
            </a:r>
            <a:r>
              <a:rPr lang="ru-RU" dirty="0" smtClean="0"/>
              <a:t>естествоиспытателей «</a:t>
            </a:r>
            <a:r>
              <a:rPr lang="ru-RU" dirty="0" err="1" smtClean="0"/>
              <a:t>Леопольдина</a:t>
            </a:r>
            <a:r>
              <a:rPr lang="ru-RU" dirty="0" smtClean="0"/>
              <a:t>» (1956)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  <p:pic>
        <p:nvPicPr>
          <p:cNvPr id="5" name="Picture 2" descr="Frumkin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772816"/>
            <a:ext cx="2171700" cy="289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 rot="10800000" flipV="1">
            <a:off x="7308304" y="1772816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71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28090</TotalTime>
  <Words>534</Words>
  <Application>Microsoft Office PowerPoint</Application>
  <PresentationFormat>Экран (4:3)</PresentationFormat>
  <Paragraphs>123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Соседство</vt:lpstr>
      <vt:lpstr>Александр Наумович Фрумкин</vt:lpstr>
      <vt:lpstr>Основные этапы жизни</vt:lpstr>
      <vt:lpstr>Детство</vt:lpstr>
      <vt:lpstr>Юность</vt:lpstr>
      <vt:lpstr>Личная жизнь</vt:lpstr>
      <vt:lpstr>Вклад</vt:lpstr>
      <vt:lpstr>Вклад</vt:lpstr>
      <vt:lpstr>Награды</vt:lpstr>
      <vt:lpstr>Положение в научном мире</vt:lpstr>
      <vt:lpstr>Наследие</vt:lpstr>
      <vt:lpstr>Наследие</vt:lpstr>
      <vt:lpstr>Презентация PowerPoint</vt:lpstr>
      <vt:lpstr>Источники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Наумович Фрумкин</dc:title>
  <dc:creator>Сергей Кузин</dc:creator>
  <cp:lastModifiedBy>Serge</cp:lastModifiedBy>
  <cp:revision>50</cp:revision>
  <dcterms:created xsi:type="dcterms:W3CDTF">2016-04-16T10:11:44Z</dcterms:created>
  <dcterms:modified xsi:type="dcterms:W3CDTF">2016-05-12T18:06:15Z</dcterms:modified>
</cp:coreProperties>
</file>